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1206" r:id="rId5"/>
    <p:sldId id="2147473249" r:id="rId6"/>
    <p:sldId id="1219" r:id="rId7"/>
    <p:sldId id="2147473276" r:id="rId8"/>
    <p:sldId id="2147473534" r:id="rId9"/>
    <p:sldId id="2147472926" r:id="rId10"/>
    <p:sldId id="2147472975" r:id="rId11"/>
    <p:sldId id="2147473264" r:id="rId12"/>
    <p:sldId id="2147473520" r:id="rId13"/>
    <p:sldId id="2147470956" r:id="rId14"/>
    <p:sldId id="2147473535" r:id="rId15"/>
    <p:sldId id="2147473536" r:id="rId16"/>
    <p:sldId id="2147473537" r:id="rId17"/>
    <p:sldId id="2147473526" r:id="rId18"/>
    <p:sldId id="2147473530" r:id="rId19"/>
    <p:sldId id="2147473268" r:id="rId20"/>
    <p:sldId id="2147473269" r:id="rId21"/>
    <p:sldId id="2147473245" r:id="rId22"/>
    <p:sldId id="257" r:id="rId23"/>
    <p:sldId id="2147473270" r:id="rId24"/>
    <p:sldId id="1225" r:id="rId25"/>
    <p:sldId id="2147473538" r:id="rId26"/>
    <p:sldId id="2147473539" r:id="rId27"/>
    <p:sldId id="2147473250" r:id="rId28"/>
    <p:sldId id="2147473251" r:id="rId29"/>
    <p:sldId id="2147473248" r:id="rId30"/>
    <p:sldId id="1227" r:id="rId31"/>
    <p:sldId id="1231" r:id="rId32"/>
    <p:sldId id="1229" r:id="rId33"/>
    <p:sldId id="1216" r:id="rId34"/>
    <p:sldId id="2147473277" r:id="rId35"/>
    <p:sldId id="122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710CFA-3F1D-4129-9B2C-70D92DCBD648}" v="7" dt="2023-06-27T20:26:31.7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8" d="100"/>
          <a:sy n="98" d="100"/>
        </p:scale>
        <p:origin x="96"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Cowan" userId="8a8f8a7a-ea8d-4386-868e-0daff8361747" providerId="ADAL" clId="{25710CFA-3F1D-4129-9B2C-70D92DCBD648}"/>
    <pc:docChg chg="undo custSel addSld delSld modSld sldOrd">
      <pc:chgData name="Paula Cowan" userId="8a8f8a7a-ea8d-4386-868e-0daff8361747" providerId="ADAL" clId="{25710CFA-3F1D-4129-9B2C-70D92DCBD648}" dt="2023-06-27T20:26:31.730" v="668"/>
      <pc:docMkLst>
        <pc:docMk/>
      </pc:docMkLst>
      <pc:sldChg chg="del">
        <pc:chgData name="Paula Cowan" userId="8a8f8a7a-ea8d-4386-868e-0daff8361747" providerId="ADAL" clId="{25710CFA-3F1D-4129-9B2C-70D92DCBD648}" dt="2023-06-27T19:58:42.104" v="214" actId="47"/>
        <pc:sldMkLst>
          <pc:docMk/>
          <pc:sldMk cId="177967826" sldId="263"/>
        </pc:sldMkLst>
      </pc:sldChg>
      <pc:sldChg chg="del">
        <pc:chgData name="Paula Cowan" userId="8a8f8a7a-ea8d-4386-868e-0daff8361747" providerId="ADAL" clId="{25710CFA-3F1D-4129-9B2C-70D92DCBD648}" dt="2023-06-27T19:11:47.332" v="6" actId="47"/>
        <pc:sldMkLst>
          <pc:docMk/>
          <pc:sldMk cId="2148672993" sldId="1214"/>
        </pc:sldMkLst>
      </pc:sldChg>
      <pc:sldChg chg="ord">
        <pc:chgData name="Paula Cowan" userId="8a8f8a7a-ea8d-4386-868e-0daff8361747" providerId="ADAL" clId="{25710CFA-3F1D-4129-9B2C-70D92DCBD648}" dt="2023-06-27T20:14:37.150" v="460"/>
        <pc:sldMkLst>
          <pc:docMk/>
          <pc:sldMk cId="4213176144" sldId="1216"/>
        </pc:sldMkLst>
      </pc:sldChg>
      <pc:sldChg chg="addSp delSp modSp mod modAnim">
        <pc:chgData name="Paula Cowan" userId="8a8f8a7a-ea8d-4386-868e-0daff8361747" providerId="ADAL" clId="{25710CFA-3F1D-4129-9B2C-70D92DCBD648}" dt="2023-06-27T20:26:31.730" v="668"/>
        <pc:sldMkLst>
          <pc:docMk/>
          <pc:sldMk cId="1148718696" sldId="1223"/>
        </pc:sldMkLst>
        <pc:spChg chg="mod ord">
          <ac:chgData name="Paula Cowan" userId="8a8f8a7a-ea8d-4386-868e-0daff8361747" providerId="ADAL" clId="{25710CFA-3F1D-4129-9B2C-70D92DCBD648}" dt="2023-06-27T20:22:16.178" v="539" actId="26606"/>
          <ac:spMkLst>
            <pc:docMk/>
            <pc:sldMk cId="1148718696" sldId="1223"/>
            <ac:spMk id="2" creationId="{4A26BF22-1491-46ED-A87B-F49E9F330553}"/>
          </ac:spMkLst>
        </pc:spChg>
        <pc:spChg chg="add del">
          <ac:chgData name="Paula Cowan" userId="8a8f8a7a-ea8d-4386-868e-0daff8361747" providerId="ADAL" clId="{25710CFA-3F1D-4129-9B2C-70D92DCBD648}" dt="2023-06-27T20:22:16.178" v="539" actId="26606"/>
          <ac:spMkLst>
            <pc:docMk/>
            <pc:sldMk cId="1148718696" sldId="1223"/>
            <ac:spMk id="97" creationId="{A254D376-7060-4491-9779-FC35E62F3F6F}"/>
          </ac:spMkLst>
        </pc:spChg>
        <pc:spChg chg="add">
          <ac:chgData name="Paula Cowan" userId="8a8f8a7a-ea8d-4386-868e-0daff8361747" providerId="ADAL" clId="{25710CFA-3F1D-4129-9B2C-70D92DCBD648}" dt="2023-06-27T20:22:16.178" v="539" actId="26606"/>
          <ac:spMkLst>
            <pc:docMk/>
            <pc:sldMk cId="1148718696" sldId="1223"/>
            <ac:spMk id="102" creationId="{A8384FB5-9ADC-4DDC-881B-597D56F5B15D}"/>
          </ac:spMkLst>
        </pc:spChg>
        <pc:spChg chg="add">
          <ac:chgData name="Paula Cowan" userId="8a8f8a7a-ea8d-4386-868e-0daff8361747" providerId="ADAL" clId="{25710CFA-3F1D-4129-9B2C-70D92DCBD648}" dt="2023-06-27T20:22:16.178" v="539" actId="26606"/>
          <ac:spMkLst>
            <pc:docMk/>
            <pc:sldMk cId="1148718696" sldId="1223"/>
            <ac:spMk id="104" creationId="{91E5A9A7-95C6-4F4F-B00E-C82E07FE62EF}"/>
          </ac:spMkLst>
        </pc:spChg>
        <pc:spChg chg="add">
          <ac:chgData name="Paula Cowan" userId="8a8f8a7a-ea8d-4386-868e-0daff8361747" providerId="ADAL" clId="{25710CFA-3F1D-4129-9B2C-70D92DCBD648}" dt="2023-06-27T20:22:16.178" v="539" actId="26606"/>
          <ac:spMkLst>
            <pc:docMk/>
            <pc:sldMk cId="1148718696" sldId="1223"/>
            <ac:spMk id="106" creationId="{D07DD2DE-F619-49DD-B5E7-03A290FF4ED1}"/>
          </ac:spMkLst>
        </pc:spChg>
        <pc:spChg chg="add">
          <ac:chgData name="Paula Cowan" userId="8a8f8a7a-ea8d-4386-868e-0daff8361747" providerId="ADAL" clId="{25710CFA-3F1D-4129-9B2C-70D92DCBD648}" dt="2023-06-27T20:22:16.178" v="539" actId="26606"/>
          <ac:spMkLst>
            <pc:docMk/>
            <pc:sldMk cId="1148718696" sldId="1223"/>
            <ac:spMk id="108" creationId="{85149191-5F60-4A28-AAFF-039F96B0F3EC}"/>
          </ac:spMkLst>
        </pc:spChg>
        <pc:spChg chg="add">
          <ac:chgData name="Paula Cowan" userId="8a8f8a7a-ea8d-4386-868e-0daff8361747" providerId="ADAL" clId="{25710CFA-3F1D-4129-9B2C-70D92DCBD648}" dt="2023-06-27T20:22:16.178" v="539" actId="26606"/>
          <ac:spMkLst>
            <pc:docMk/>
            <pc:sldMk cId="1148718696" sldId="1223"/>
            <ac:spMk id="110" creationId="{F8260ED5-17F7-4158-B241-D51DD4CF1B7E}"/>
          </ac:spMkLst>
        </pc:spChg>
        <pc:picChg chg="del mod">
          <ac:chgData name="Paula Cowan" userId="8a8f8a7a-ea8d-4386-868e-0daff8361747" providerId="ADAL" clId="{25710CFA-3F1D-4129-9B2C-70D92DCBD648}" dt="2023-06-27T20:21:06.900" v="529" actId="478"/>
          <ac:picMkLst>
            <pc:docMk/>
            <pc:sldMk cId="1148718696" sldId="1223"/>
            <ac:picMk id="3" creationId="{ECB26A79-3767-4792-A33F-D9AD824C8CFB}"/>
          </ac:picMkLst>
        </pc:picChg>
        <pc:picChg chg="mod ord">
          <ac:chgData name="Paula Cowan" userId="8a8f8a7a-ea8d-4386-868e-0daff8361747" providerId="ADAL" clId="{25710CFA-3F1D-4129-9B2C-70D92DCBD648}" dt="2023-06-27T20:22:16.178" v="539" actId="26606"/>
          <ac:picMkLst>
            <pc:docMk/>
            <pc:sldMk cId="1148718696" sldId="1223"/>
            <ac:picMk id="4" creationId="{6C6820E2-9951-4E76-88FD-0D4BF80FDC5E}"/>
          </ac:picMkLst>
        </pc:picChg>
        <pc:picChg chg="add mod">
          <ac:chgData name="Paula Cowan" userId="8a8f8a7a-ea8d-4386-868e-0daff8361747" providerId="ADAL" clId="{25710CFA-3F1D-4129-9B2C-70D92DCBD648}" dt="2023-06-27T20:22:16.178" v="539" actId="26606"/>
          <ac:picMkLst>
            <pc:docMk/>
            <pc:sldMk cId="1148718696" sldId="1223"/>
            <ac:picMk id="5" creationId="{E4FECB73-B4F3-AF61-A6E0-4C07524370EF}"/>
          </ac:picMkLst>
        </pc:picChg>
      </pc:sldChg>
      <pc:sldChg chg="del">
        <pc:chgData name="Paula Cowan" userId="8a8f8a7a-ea8d-4386-868e-0daff8361747" providerId="ADAL" clId="{25710CFA-3F1D-4129-9B2C-70D92DCBD648}" dt="2023-06-27T19:58:34.057" v="213" actId="47"/>
        <pc:sldMkLst>
          <pc:docMk/>
          <pc:sldMk cId="989428231" sldId="1228"/>
        </pc:sldMkLst>
      </pc:sldChg>
      <pc:sldChg chg="addSp delSp modSp mod delAnim">
        <pc:chgData name="Paula Cowan" userId="8a8f8a7a-ea8d-4386-868e-0daff8361747" providerId="ADAL" clId="{25710CFA-3F1D-4129-9B2C-70D92DCBD648}" dt="2023-06-27T20:05:05.488" v="269" actId="14100"/>
        <pc:sldMkLst>
          <pc:docMk/>
          <pc:sldMk cId="4215579506" sldId="1229"/>
        </pc:sldMkLst>
        <pc:spChg chg="mod">
          <ac:chgData name="Paula Cowan" userId="8a8f8a7a-ea8d-4386-868e-0daff8361747" providerId="ADAL" clId="{25710CFA-3F1D-4129-9B2C-70D92DCBD648}" dt="2023-06-27T20:04:54.129" v="267" actId="26606"/>
          <ac:spMkLst>
            <pc:docMk/>
            <pc:sldMk cId="4215579506" sldId="1229"/>
            <ac:spMk id="2" creationId="{74B89E3D-1B61-4E07-9B86-20BBC0F7C6A8}"/>
          </ac:spMkLst>
        </pc:spChg>
        <pc:spChg chg="add del mod">
          <ac:chgData name="Paula Cowan" userId="8a8f8a7a-ea8d-4386-868e-0daff8361747" providerId="ADAL" clId="{25710CFA-3F1D-4129-9B2C-70D92DCBD648}" dt="2023-06-27T20:04:18.278" v="239" actId="478"/>
          <ac:spMkLst>
            <pc:docMk/>
            <pc:sldMk cId="4215579506" sldId="1229"/>
            <ac:spMk id="6" creationId="{656797EE-A2F7-4D21-1C97-0F23499B4A2F}"/>
          </ac:spMkLst>
        </pc:spChg>
        <pc:spChg chg="del">
          <ac:chgData name="Paula Cowan" userId="8a8f8a7a-ea8d-4386-868e-0daff8361747" providerId="ADAL" clId="{25710CFA-3F1D-4129-9B2C-70D92DCBD648}" dt="2023-06-27T20:04:33.565" v="247" actId="26606"/>
          <ac:spMkLst>
            <pc:docMk/>
            <pc:sldMk cId="4215579506" sldId="1229"/>
            <ac:spMk id="52" creationId="{9CB95732-565A-4D2C-A3AB-CC460C0D3826}"/>
          </ac:spMkLst>
        </pc:spChg>
        <pc:spChg chg="del">
          <ac:chgData name="Paula Cowan" userId="8a8f8a7a-ea8d-4386-868e-0daff8361747" providerId="ADAL" clId="{25710CFA-3F1D-4129-9B2C-70D92DCBD648}" dt="2023-06-27T20:04:33.565" v="247" actId="26606"/>
          <ac:spMkLst>
            <pc:docMk/>
            <pc:sldMk cId="4215579506" sldId="1229"/>
            <ac:spMk id="54" creationId="{77F1AF47-AE98-4034-BD91-1976FA4D9C4C}"/>
          </ac:spMkLst>
        </pc:spChg>
        <pc:spChg chg="del">
          <ac:chgData name="Paula Cowan" userId="8a8f8a7a-ea8d-4386-868e-0daff8361747" providerId="ADAL" clId="{25710CFA-3F1D-4129-9B2C-70D92DCBD648}" dt="2023-06-27T20:04:33.565" v="247" actId="26606"/>
          <ac:spMkLst>
            <pc:docMk/>
            <pc:sldMk cId="4215579506" sldId="1229"/>
            <ac:spMk id="56" creationId="{8EC0EE2B-2029-48DD-893D-F528E651B07D}"/>
          </ac:spMkLst>
        </pc:spChg>
        <pc:spChg chg="del">
          <ac:chgData name="Paula Cowan" userId="8a8f8a7a-ea8d-4386-868e-0daff8361747" providerId="ADAL" clId="{25710CFA-3F1D-4129-9B2C-70D92DCBD648}" dt="2023-06-27T20:04:33.565" v="247" actId="26606"/>
          <ac:spMkLst>
            <pc:docMk/>
            <pc:sldMk cId="4215579506" sldId="1229"/>
            <ac:spMk id="58" creationId="{45AE1D08-1ED1-4F59-B42F-4D8EA33DC8C6}"/>
          </ac:spMkLst>
        </pc:spChg>
        <pc:spChg chg="del">
          <ac:chgData name="Paula Cowan" userId="8a8f8a7a-ea8d-4386-868e-0daff8361747" providerId="ADAL" clId="{25710CFA-3F1D-4129-9B2C-70D92DCBD648}" dt="2023-06-27T20:04:33.565" v="247" actId="26606"/>
          <ac:spMkLst>
            <pc:docMk/>
            <pc:sldMk cId="4215579506" sldId="1229"/>
            <ac:spMk id="60" creationId="{9A79B912-88EA-4640-BDEB-51B3B11A026A}"/>
          </ac:spMkLst>
        </pc:spChg>
        <pc:spChg chg="add del">
          <ac:chgData name="Paula Cowan" userId="8a8f8a7a-ea8d-4386-868e-0daff8361747" providerId="ADAL" clId="{25710CFA-3F1D-4129-9B2C-70D92DCBD648}" dt="2023-06-27T20:04:54.129" v="267" actId="26606"/>
          <ac:spMkLst>
            <pc:docMk/>
            <pc:sldMk cId="4215579506" sldId="1229"/>
            <ac:spMk id="65" creationId="{A8384FB5-9ADC-4DDC-881B-597D56F5B15D}"/>
          </ac:spMkLst>
        </pc:spChg>
        <pc:spChg chg="add del">
          <ac:chgData name="Paula Cowan" userId="8a8f8a7a-ea8d-4386-868e-0daff8361747" providerId="ADAL" clId="{25710CFA-3F1D-4129-9B2C-70D92DCBD648}" dt="2023-06-27T20:04:54.129" v="267" actId="26606"/>
          <ac:spMkLst>
            <pc:docMk/>
            <pc:sldMk cId="4215579506" sldId="1229"/>
            <ac:spMk id="67" creationId="{91E5A9A7-95C6-4F4F-B00E-C82E07FE62EF}"/>
          </ac:spMkLst>
        </pc:spChg>
        <pc:spChg chg="add del">
          <ac:chgData name="Paula Cowan" userId="8a8f8a7a-ea8d-4386-868e-0daff8361747" providerId="ADAL" clId="{25710CFA-3F1D-4129-9B2C-70D92DCBD648}" dt="2023-06-27T20:04:54.129" v="267" actId="26606"/>
          <ac:spMkLst>
            <pc:docMk/>
            <pc:sldMk cId="4215579506" sldId="1229"/>
            <ac:spMk id="69" creationId="{D07DD2DE-F619-49DD-B5E7-03A290FF4ED1}"/>
          </ac:spMkLst>
        </pc:spChg>
        <pc:spChg chg="add del">
          <ac:chgData name="Paula Cowan" userId="8a8f8a7a-ea8d-4386-868e-0daff8361747" providerId="ADAL" clId="{25710CFA-3F1D-4129-9B2C-70D92DCBD648}" dt="2023-06-27T20:04:54.129" v="267" actId="26606"/>
          <ac:spMkLst>
            <pc:docMk/>
            <pc:sldMk cId="4215579506" sldId="1229"/>
            <ac:spMk id="71" creationId="{85149191-5F60-4A28-AAFF-039F96B0F3EC}"/>
          </ac:spMkLst>
        </pc:spChg>
        <pc:spChg chg="add del">
          <ac:chgData name="Paula Cowan" userId="8a8f8a7a-ea8d-4386-868e-0daff8361747" providerId="ADAL" clId="{25710CFA-3F1D-4129-9B2C-70D92DCBD648}" dt="2023-06-27T20:04:54.129" v="267" actId="26606"/>
          <ac:spMkLst>
            <pc:docMk/>
            <pc:sldMk cId="4215579506" sldId="1229"/>
            <ac:spMk id="73" creationId="{F8260ED5-17F7-4158-B241-D51DD4CF1B7E}"/>
          </ac:spMkLst>
        </pc:spChg>
        <pc:spChg chg="add del">
          <ac:chgData name="Paula Cowan" userId="8a8f8a7a-ea8d-4386-868e-0daff8361747" providerId="ADAL" clId="{25710CFA-3F1D-4129-9B2C-70D92DCBD648}" dt="2023-06-27T20:04:54.116" v="266" actId="26606"/>
          <ac:spMkLst>
            <pc:docMk/>
            <pc:sldMk cId="4215579506" sldId="1229"/>
            <ac:spMk id="78" creationId="{A8384FB5-9ADC-4DDC-881B-597D56F5B15D}"/>
          </ac:spMkLst>
        </pc:spChg>
        <pc:spChg chg="add del">
          <ac:chgData name="Paula Cowan" userId="8a8f8a7a-ea8d-4386-868e-0daff8361747" providerId="ADAL" clId="{25710CFA-3F1D-4129-9B2C-70D92DCBD648}" dt="2023-06-27T20:04:54.116" v="266" actId="26606"/>
          <ac:spMkLst>
            <pc:docMk/>
            <pc:sldMk cId="4215579506" sldId="1229"/>
            <ac:spMk id="80" creationId="{91E5A9A7-95C6-4F4F-B00E-C82E07FE62EF}"/>
          </ac:spMkLst>
        </pc:spChg>
        <pc:spChg chg="add del">
          <ac:chgData name="Paula Cowan" userId="8a8f8a7a-ea8d-4386-868e-0daff8361747" providerId="ADAL" clId="{25710CFA-3F1D-4129-9B2C-70D92DCBD648}" dt="2023-06-27T20:04:54.116" v="266" actId="26606"/>
          <ac:spMkLst>
            <pc:docMk/>
            <pc:sldMk cId="4215579506" sldId="1229"/>
            <ac:spMk id="82" creationId="{D07DD2DE-F619-49DD-B5E7-03A290FF4ED1}"/>
          </ac:spMkLst>
        </pc:spChg>
        <pc:spChg chg="add del">
          <ac:chgData name="Paula Cowan" userId="8a8f8a7a-ea8d-4386-868e-0daff8361747" providerId="ADAL" clId="{25710CFA-3F1D-4129-9B2C-70D92DCBD648}" dt="2023-06-27T20:04:54.116" v="266" actId="26606"/>
          <ac:spMkLst>
            <pc:docMk/>
            <pc:sldMk cId="4215579506" sldId="1229"/>
            <ac:spMk id="84" creationId="{85149191-5F60-4A28-AAFF-039F96B0F3EC}"/>
          </ac:spMkLst>
        </pc:spChg>
        <pc:spChg chg="add del">
          <ac:chgData name="Paula Cowan" userId="8a8f8a7a-ea8d-4386-868e-0daff8361747" providerId="ADAL" clId="{25710CFA-3F1D-4129-9B2C-70D92DCBD648}" dt="2023-06-27T20:04:54.116" v="266" actId="26606"/>
          <ac:spMkLst>
            <pc:docMk/>
            <pc:sldMk cId="4215579506" sldId="1229"/>
            <ac:spMk id="86" creationId="{F8260ED5-17F7-4158-B241-D51DD4CF1B7E}"/>
          </ac:spMkLst>
        </pc:spChg>
        <pc:spChg chg="add">
          <ac:chgData name="Paula Cowan" userId="8a8f8a7a-ea8d-4386-868e-0daff8361747" providerId="ADAL" clId="{25710CFA-3F1D-4129-9B2C-70D92DCBD648}" dt="2023-06-27T20:04:54.129" v="267" actId="26606"/>
          <ac:spMkLst>
            <pc:docMk/>
            <pc:sldMk cId="4215579506" sldId="1229"/>
            <ac:spMk id="88" creationId="{A8384FB5-9ADC-4DDC-881B-597D56F5B15D}"/>
          </ac:spMkLst>
        </pc:spChg>
        <pc:spChg chg="add">
          <ac:chgData name="Paula Cowan" userId="8a8f8a7a-ea8d-4386-868e-0daff8361747" providerId="ADAL" clId="{25710CFA-3F1D-4129-9B2C-70D92DCBD648}" dt="2023-06-27T20:04:54.129" v="267" actId="26606"/>
          <ac:spMkLst>
            <pc:docMk/>
            <pc:sldMk cId="4215579506" sldId="1229"/>
            <ac:spMk id="89" creationId="{1199E1B1-A8C0-4FE8-A5A8-1CB41D69F857}"/>
          </ac:spMkLst>
        </pc:spChg>
        <pc:spChg chg="add">
          <ac:chgData name="Paula Cowan" userId="8a8f8a7a-ea8d-4386-868e-0daff8361747" providerId="ADAL" clId="{25710CFA-3F1D-4129-9B2C-70D92DCBD648}" dt="2023-06-27T20:04:54.129" v="267" actId="26606"/>
          <ac:spMkLst>
            <pc:docMk/>
            <pc:sldMk cId="4215579506" sldId="1229"/>
            <ac:spMk id="90" creationId="{84A8DE83-DE75-4B41-9DB4-A7EC0B0DEC0B}"/>
          </ac:spMkLst>
        </pc:spChg>
        <pc:spChg chg="add">
          <ac:chgData name="Paula Cowan" userId="8a8f8a7a-ea8d-4386-868e-0daff8361747" providerId="ADAL" clId="{25710CFA-3F1D-4129-9B2C-70D92DCBD648}" dt="2023-06-27T20:04:54.129" v="267" actId="26606"/>
          <ac:spMkLst>
            <pc:docMk/>
            <pc:sldMk cId="4215579506" sldId="1229"/>
            <ac:spMk id="91" creationId="{A7009A0A-BEF5-4EAC-AF15-E4F9F002E239}"/>
          </ac:spMkLst>
        </pc:spChg>
        <pc:picChg chg="ord">
          <ac:chgData name="Paula Cowan" userId="8a8f8a7a-ea8d-4386-868e-0daff8361747" providerId="ADAL" clId="{25710CFA-3F1D-4129-9B2C-70D92DCBD648}" dt="2023-06-27T20:04:33.565" v="247" actId="26606"/>
          <ac:picMkLst>
            <pc:docMk/>
            <pc:sldMk cId="4215579506" sldId="1229"/>
            <ac:picMk id="4" creationId="{02A1D263-9677-4220-B9C3-E87A1CAFDE79}"/>
          </ac:picMkLst>
        </pc:picChg>
        <pc:picChg chg="del mod">
          <ac:chgData name="Paula Cowan" userId="8a8f8a7a-ea8d-4386-868e-0daff8361747" providerId="ADAL" clId="{25710CFA-3F1D-4129-9B2C-70D92DCBD648}" dt="2023-06-27T20:04:09.808" v="236" actId="478"/>
          <ac:picMkLst>
            <pc:docMk/>
            <pc:sldMk cId="4215579506" sldId="1229"/>
            <ac:picMk id="5" creationId="{926E7E05-BB85-4B8D-B373-18F618DF3888}"/>
          </ac:picMkLst>
        </pc:picChg>
        <pc:picChg chg="add mod">
          <ac:chgData name="Paula Cowan" userId="8a8f8a7a-ea8d-4386-868e-0daff8361747" providerId="ADAL" clId="{25710CFA-3F1D-4129-9B2C-70D92DCBD648}" dt="2023-06-27T20:05:05.488" v="269" actId="14100"/>
          <ac:picMkLst>
            <pc:docMk/>
            <pc:sldMk cId="4215579506" sldId="1229"/>
            <ac:picMk id="7" creationId="{EBA90F53-3627-28ED-1256-CF2D15F6BE71}"/>
          </ac:picMkLst>
        </pc:picChg>
        <pc:picChg chg="del mod">
          <ac:chgData name="Paula Cowan" userId="8a8f8a7a-ea8d-4386-868e-0daff8361747" providerId="ADAL" clId="{25710CFA-3F1D-4129-9B2C-70D92DCBD648}" dt="2023-06-27T20:04:22.017" v="242" actId="478"/>
          <ac:picMkLst>
            <pc:docMk/>
            <pc:sldMk cId="4215579506" sldId="1229"/>
            <ac:picMk id="8" creationId="{C8A204F5-2D36-4354-A834-618AEBDC2A57}"/>
          </ac:picMkLst>
        </pc:picChg>
        <pc:picChg chg="del mod">
          <ac:chgData name="Paula Cowan" userId="8a8f8a7a-ea8d-4386-868e-0daff8361747" providerId="ADAL" clId="{25710CFA-3F1D-4129-9B2C-70D92DCBD648}" dt="2023-06-27T20:04:25.523" v="244" actId="478"/>
          <ac:picMkLst>
            <pc:docMk/>
            <pc:sldMk cId="4215579506" sldId="1229"/>
            <ac:picMk id="10" creationId="{8429097A-C05F-42DB-96B5-7FE95E5C9FD0}"/>
          </ac:picMkLst>
        </pc:picChg>
      </pc:sldChg>
      <pc:sldChg chg="addSp delSp modSp mod">
        <pc:chgData name="Paula Cowan" userId="8a8f8a7a-ea8d-4386-868e-0daff8361747" providerId="ADAL" clId="{25710CFA-3F1D-4129-9B2C-70D92DCBD648}" dt="2023-06-27T20:03:49.142" v="233"/>
        <pc:sldMkLst>
          <pc:docMk/>
          <pc:sldMk cId="2119886580" sldId="1231"/>
        </pc:sldMkLst>
        <pc:spChg chg="del mod">
          <ac:chgData name="Paula Cowan" userId="8a8f8a7a-ea8d-4386-868e-0daff8361747" providerId="ADAL" clId="{25710CFA-3F1D-4129-9B2C-70D92DCBD648}" dt="2023-06-27T20:02:25.916" v="220" actId="478"/>
          <ac:spMkLst>
            <pc:docMk/>
            <pc:sldMk cId="2119886580" sldId="1231"/>
            <ac:spMk id="5" creationId="{364323A4-91D8-4130-8890-56CE93F13227}"/>
          </ac:spMkLst>
        </pc:spChg>
        <pc:picChg chg="add mod">
          <ac:chgData name="Paula Cowan" userId="8a8f8a7a-ea8d-4386-868e-0daff8361747" providerId="ADAL" clId="{25710CFA-3F1D-4129-9B2C-70D92DCBD648}" dt="2023-06-27T20:03:12.402" v="232" actId="14100"/>
          <ac:picMkLst>
            <pc:docMk/>
            <pc:sldMk cId="2119886580" sldId="1231"/>
            <ac:picMk id="2" creationId="{9375C888-E19D-EB3D-DDCB-C15B46D91BA0}"/>
          </ac:picMkLst>
        </pc:picChg>
        <pc:picChg chg="del">
          <ac:chgData name="Paula Cowan" userId="8a8f8a7a-ea8d-4386-868e-0daff8361747" providerId="ADAL" clId="{25710CFA-3F1D-4129-9B2C-70D92DCBD648}" dt="2023-06-27T20:03:49.142" v="233"/>
          <ac:picMkLst>
            <pc:docMk/>
            <pc:sldMk cId="2119886580" sldId="1231"/>
            <ac:picMk id="3" creationId="{6E895A99-D95C-E010-93D9-D45E24E0E211}"/>
          </ac:picMkLst>
        </pc:picChg>
        <pc:picChg chg="mod">
          <ac:chgData name="Paula Cowan" userId="8a8f8a7a-ea8d-4386-868e-0daff8361747" providerId="ADAL" clId="{25710CFA-3F1D-4129-9B2C-70D92DCBD648}" dt="2023-06-27T20:03:05.880" v="231" actId="1440"/>
          <ac:picMkLst>
            <pc:docMk/>
            <pc:sldMk cId="2119886580" sldId="1231"/>
            <ac:picMk id="4" creationId="{6C14C350-48D6-437D-94DE-2CFA09AB8545}"/>
          </ac:picMkLst>
        </pc:picChg>
      </pc:sldChg>
      <pc:sldChg chg="ord">
        <pc:chgData name="Paula Cowan" userId="8a8f8a7a-ea8d-4386-868e-0daff8361747" providerId="ADAL" clId="{25710CFA-3F1D-4129-9B2C-70D92DCBD648}" dt="2023-06-27T19:11:05.617" v="5"/>
        <pc:sldMkLst>
          <pc:docMk/>
          <pc:sldMk cId="947979886" sldId="2147472926"/>
        </pc:sldMkLst>
      </pc:sldChg>
      <pc:sldChg chg="addSp delSp modSp mod">
        <pc:chgData name="Paula Cowan" userId="8a8f8a7a-ea8d-4386-868e-0daff8361747" providerId="ADAL" clId="{25710CFA-3F1D-4129-9B2C-70D92DCBD648}" dt="2023-06-27T19:13:52.341" v="14" actId="27309"/>
        <pc:sldMkLst>
          <pc:docMk/>
          <pc:sldMk cId="1554778234" sldId="2147473248"/>
        </pc:sldMkLst>
        <pc:graphicFrameChg chg="add del modGraphic">
          <ac:chgData name="Paula Cowan" userId="8a8f8a7a-ea8d-4386-868e-0daff8361747" providerId="ADAL" clId="{25710CFA-3F1D-4129-9B2C-70D92DCBD648}" dt="2023-06-27T19:13:52.341" v="14" actId="27309"/>
          <ac:graphicFrameMkLst>
            <pc:docMk/>
            <pc:sldMk cId="1554778234" sldId="2147473248"/>
            <ac:graphicFrameMk id="5" creationId="{8055719F-68F5-7DE7-A74A-D5118F75A4B9}"/>
          </ac:graphicFrameMkLst>
        </pc:graphicFrameChg>
      </pc:sldChg>
      <pc:sldChg chg="modSp mod">
        <pc:chgData name="Paula Cowan" userId="8a8f8a7a-ea8d-4386-868e-0daff8361747" providerId="ADAL" clId="{25710CFA-3F1D-4129-9B2C-70D92DCBD648}" dt="2023-06-27T20:25:04.065" v="666" actId="20577"/>
        <pc:sldMkLst>
          <pc:docMk/>
          <pc:sldMk cId="3774042238" sldId="2147473249"/>
        </pc:sldMkLst>
        <pc:spChg chg="mod">
          <ac:chgData name="Paula Cowan" userId="8a8f8a7a-ea8d-4386-868e-0daff8361747" providerId="ADAL" clId="{25710CFA-3F1D-4129-9B2C-70D92DCBD648}" dt="2023-06-27T20:25:04.065" v="666" actId="20577"/>
          <ac:spMkLst>
            <pc:docMk/>
            <pc:sldMk cId="3774042238" sldId="2147473249"/>
            <ac:spMk id="3" creationId="{2DB0292A-0D76-4868-9A4D-3B17A8ADA74D}"/>
          </ac:spMkLst>
        </pc:spChg>
      </pc:sldChg>
      <pc:sldChg chg="ord">
        <pc:chgData name="Paula Cowan" userId="8a8f8a7a-ea8d-4386-868e-0daff8361747" providerId="ADAL" clId="{25710CFA-3F1D-4129-9B2C-70D92DCBD648}" dt="2023-06-27T19:12:56.442" v="8"/>
        <pc:sldMkLst>
          <pc:docMk/>
          <pc:sldMk cId="1198978885" sldId="2147473264"/>
        </pc:sldMkLst>
      </pc:sldChg>
      <pc:sldChg chg="del">
        <pc:chgData name="Paula Cowan" userId="8a8f8a7a-ea8d-4386-868e-0daff8361747" providerId="ADAL" clId="{25710CFA-3F1D-4129-9B2C-70D92DCBD648}" dt="2023-06-27T20:00:21.443" v="217" actId="47"/>
        <pc:sldMkLst>
          <pc:docMk/>
          <pc:sldMk cId="3796830497" sldId="2147473267"/>
        </pc:sldMkLst>
      </pc:sldChg>
      <pc:sldChg chg="del">
        <pc:chgData name="Paula Cowan" userId="8a8f8a7a-ea8d-4386-868e-0daff8361747" providerId="ADAL" clId="{25710CFA-3F1D-4129-9B2C-70D92DCBD648}" dt="2023-06-27T19:13:39.060" v="12" actId="47"/>
        <pc:sldMkLst>
          <pc:docMk/>
          <pc:sldMk cId="3728274879" sldId="2147473274"/>
        </pc:sldMkLst>
      </pc:sldChg>
      <pc:sldChg chg="del">
        <pc:chgData name="Paula Cowan" userId="8a8f8a7a-ea8d-4386-868e-0daff8361747" providerId="ADAL" clId="{25710CFA-3F1D-4129-9B2C-70D92DCBD648}" dt="2023-06-27T19:13:14.298" v="9" actId="47"/>
        <pc:sldMkLst>
          <pc:docMk/>
          <pc:sldMk cId="2744831844" sldId="2147473275"/>
        </pc:sldMkLst>
      </pc:sldChg>
      <pc:sldChg chg="modSp mod">
        <pc:chgData name="Paula Cowan" userId="8a8f8a7a-ea8d-4386-868e-0daff8361747" providerId="ADAL" clId="{25710CFA-3F1D-4129-9B2C-70D92DCBD648}" dt="2023-06-27T20:15:21.718" v="527" actId="20577"/>
        <pc:sldMkLst>
          <pc:docMk/>
          <pc:sldMk cId="3804131876" sldId="2147473277"/>
        </pc:sldMkLst>
        <pc:spChg chg="mod">
          <ac:chgData name="Paula Cowan" userId="8a8f8a7a-ea8d-4386-868e-0daff8361747" providerId="ADAL" clId="{25710CFA-3F1D-4129-9B2C-70D92DCBD648}" dt="2023-06-27T20:12:39.448" v="292" actId="20577"/>
          <ac:spMkLst>
            <pc:docMk/>
            <pc:sldMk cId="3804131876" sldId="2147473277"/>
            <ac:spMk id="2" creationId="{74B89E3D-1B61-4E07-9B86-20BBC0F7C6A8}"/>
          </ac:spMkLst>
        </pc:spChg>
        <pc:spChg chg="mod">
          <ac:chgData name="Paula Cowan" userId="8a8f8a7a-ea8d-4386-868e-0daff8361747" providerId="ADAL" clId="{25710CFA-3F1D-4129-9B2C-70D92DCBD648}" dt="2023-06-27T20:15:21.718" v="527" actId="20577"/>
          <ac:spMkLst>
            <pc:docMk/>
            <pc:sldMk cId="3804131876" sldId="2147473277"/>
            <ac:spMk id="3" creationId="{7B6C3351-A964-45D0-AF0A-5B3563453BA2}"/>
          </ac:spMkLst>
        </pc:spChg>
      </pc:sldChg>
      <pc:sldChg chg="del">
        <pc:chgData name="Paula Cowan" userId="8a8f8a7a-ea8d-4386-868e-0daff8361747" providerId="ADAL" clId="{25710CFA-3F1D-4129-9B2C-70D92DCBD648}" dt="2023-06-27T19:13:21.573" v="10" actId="47"/>
        <pc:sldMkLst>
          <pc:docMk/>
          <pc:sldMk cId="2335236044" sldId="2147473278"/>
        </pc:sldMkLst>
      </pc:sldChg>
      <pc:sldChg chg="del">
        <pc:chgData name="Paula Cowan" userId="8a8f8a7a-ea8d-4386-868e-0daff8361747" providerId="ADAL" clId="{25710CFA-3F1D-4129-9B2C-70D92DCBD648}" dt="2023-06-27T19:13:26.205" v="11" actId="47"/>
        <pc:sldMkLst>
          <pc:docMk/>
          <pc:sldMk cId="2853155697" sldId="2147473279"/>
        </pc:sldMkLst>
      </pc:sldChg>
      <pc:sldChg chg="ord">
        <pc:chgData name="Paula Cowan" userId="8a8f8a7a-ea8d-4386-868e-0daff8361747" providerId="ADAL" clId="{25710CFA-3F1D-4129-9B2C-70D92DCBD648}" dt="2023-06-27T19:11:02.739" v="3"/>
        <pc:sldMkLst>
          <pc:docMk/>
          <pc:sldMk cId="453959723" sldId="2147473534"/>
        </pc:sldMkLst>
      </pc:sldChg>
      <pc:sldChg chg="addSp delSp modSp add mod">
        <pc:chgData name="Paula Cowan" userId="8a8f8a7a-ea8d-4386-868e-0daff8361747" providerId="ADAL" clId="{25710CFA-3F1D-4129-9B2C-70D92DCBD648}" dt="2023-06-27T19:49:03.852" v="119" actId="14100"/>
        <pc:sldMkLst>
          <pc:docMk/>
          <pc:sldMk cId="1200677170" sldId="2147473538"/>
        </pc:sldMkLst>
        <pc:spChg chg="mod">
          <ac:chgData name="Paula Cowan" userId="8a8f8a7a-ea8d-4386-868e-0daff8361747" providerId="ADAL" clId="{25710CFA-3F1D-4129-9B2C-70D92DCBD648}" dt="2023-06-27T19:48:31.160" v="114" actId="26606"/>
          <ac:spMkLst>
            <pc:docMk/>
            <pc:sldMk cId="1200677170" sldId="2147473538"/>
            <ac:spMk id="2" creationId="{119C22C3-3B33-4674-BE79-9BEC3CB78DCE}"/>
          </ac:spMkLst>
        </pc:spChg>
        <pc:spChg chg="mod">
          <ac:chgData name="Paula Cowan" userId="8a8f8a7a-ea8d-4386-868e-0daff8361747" providerId="ADAL" clId="{25710CFA-3F1D-4129-9B2C-70D92DCBD648}" dt="2023-06-27T19:48:59.507" v="118" actId="14100"/>
          <ac:spMkLst>
            <pc:docMk/>
            <pc:sldMk cId="1200677170" sldId="2147473538"/>
            <ac:spMk id="3" creationId="{CC3CDE9C-79F3-4F58-9FA2-67AF5D738C33}"/>
          </ac:spMkLst>
        </pc:spChg>
        <pc:spChg chg="del">
          <ac:chgData name="Paula Cowan" userId="8a8f8a7a-ea8d-4386-868e-0daff8361747" providerId="ADAL" clId="{25710CFA-3F1D-4129-9B2C-70D92DCBD648}" dt="2023-06-27T19:48:31.160" v="114" actId="26606"/>
          <ac:spMkLst>
            <pc:docMk/>
            <pc:sldMk cId="1200677170" sldId="2147473538"/>
            <ac:spMk id="9" creationId="{09588DA8-065E-4F6F-8EFD-43104AB2E0CF}"/>
          </ac:spMkLst>
        </pc:spChg>
        <pc:spChg chg="del">
          <ac:chgData name="Paula Cowan" userId="8a8f8a7a-ea8d-4386-868e-0daff8361747" providerId="ADAL" clId="{25710CFA-3F1D-4129-9B2C-70D92DCBD648}" dt="2023-06-27T19:48:31.160" v="114" actId="26606"/>
          <ac:spMkLst>
            <pc:docMk/>
            <pc:sldMk cId="1200677170" sldId="2147473538"/>
            <ac:spMk id="11" creationId="{C4285719-470E-454C-AF62-8323075F1F5B}"/>
          </ac:spMkLst>
        </pc:spChg>
        <pc:spChg chg="del">
          <ac:chgData name="Paula Cowan" userId="8a8f8a7a-ea8d-4386-868e-0daff8361747" providerId="ADAL" clId="{25710CFA-3F1D-4129-9B2C-70D92DCBD648}" dt="2023-06-27T19:48:31.160" v="114" actId="26606"/>
          <ac:spMkLst>
            <pc:docMk/>
            <pc:sldMk cId="1200677170" sldId="2147473538"/>
            <ac:spMk id="13" creationId="{CD9FE4EF-C4D8-49A0-B2FF-81D8DB7D8A24}"/>
          </ac:spMkLst>
        </pc:spChg>
        <pc:spChg chg="del">
          <ac:chgData name="Paula Cowan" userId="8a8f8a7a-ea8d-4386-868e-0daff8361747" providerId="ADAL" clId="{25710CFA-3F1D-4129-9B2C-70D92DCBD648}" dt="2023-06-27T19:48:31.160" v="114" actId="26606"/>
          <ac:spMkLst>
            <pc:docMk/>
            <pc:sldMk cId="1200677170" sldId="2147473538"/>
            <ac:spMk id="15" creationId="{4300840D-0A0B-4512-BACA-B439D5B9C57C}"/>
          </ac:spMkLst>
        </pc:spChg>
        <pc:spChg chg="del">
          <ac:chgData name="Paula Cowan" userId="8a8f8a7a-ea8d-4386-868e-0daff8361747" providerId="ADAL" clId="{25710CFA-3F1D-4129-9B2C-70D92DCBD648}" dt="2023-06-27T19:48:31.160" v="114" actId="26606"/>
          <ac:spMkLst>
            <pc:docMk/>
            <pc:sldMk cId="1200677170" sldId="2147473538"/>
            <ac:spMk id="17" creationId="{D2B78728-A580-49A7-84F9-6EF6F583ADE0}"/>
          </ac:spMkLst>
        </pc:spChg>
        <pc:spChg chg="del">
          <ac:chgData name="Paula Cowan" userId="8a8f8a7a-ea8d-4386-868e-0daff8361747" providerId="ADAL" clId="{25710CFA-3F1D-4129-9B2C-70D92DCBD648}" dt="2023-06-27T19:48:31.160" v="114" actId="26606"/>
          <ac:spMkLst>
            <pc:docMk/>
            <pc:sldMk cId="1200677170" sldId="2147473538"/>
            <ac:spMk id="19" creationId="{38FAA1A1-D861-433F-88FA-1E9D6FD31D11}"/>
          </ac:spMkLst>
        </pc:spChg>
        <pc:spChg chg="del">
          <ac:chgData name="Paula Cowan" userId="8a8f8a7a-ea8d-4386-868e-0daff8361747" providerId="ADAL" clId="{25710CFA-3F1D-4129-9B2C-70D92DCBD648}" dt="2023-06-27T19:48:31.160" v="114" actId="26606"/>
          <ac:spMkLst>
            <pc:docMk/>
            <pc:sldMk cId="1200677170" sldId="2147473538"/>
            <ac:spMk id="21" creationId="{8D71EDA1-87BF-4D5D-AB79-F346FD19278A}"/>
          </ac:spMkLst>
        </pc:spChg>
        <pc:spChg chg="add">
          <ac:chgData name="Paula Cowan" userId="8a8f8a7a-ea8d-4386-868e-0daff8361747" providerId="ADAL" clId="{25710CFA-3F1D-4129-9B2C-70D92DCBD648}" dt="2023-06-27T19:48:31.160" v="114" actId="26606"/>
          <ac:spMkLst>
            <pc:docMk/>
            <pc:sldMk cId="1200677170" sldId="2147473538"/>
            <ac:spMk id="26" creationId="{C4285719-470E-454C-AF62-8323075F1F5B}"/>
          </ac:spMkLst>
        </pc:spChg>
        <pc:spChg chg="add">
          <ac:chgData name="Paula Cowan" userId="8a8f8a7a-ea8d-4386-868e-0daff8361747" providerId="ADAL" clId="{25710CFA-3F1D-4129-9B2C-70D92DCBD648}" dt="2023-06-27T19:48:31.160" v="114" actId="26606"/>
          <ac:spMkLst>
            <pc:docMk/>
            <pc:sldMk cId="1200677170" sldId="2147473538"/>
            <ac:spMk id="28" creationId="{CD9FE4EF-C4D8-49A0-B2FF-81D8DB7D8A24}"/>
          </ac:spMkLst>
        </pc:spChg>
        <pc:spChg chg="add">
          <ac:chgData name="Paula Cowan" userId="8a8f8a7a-ea8d-4386-868e-0daff8361747" providerId="ADAL" clId="{25710CFA-3F1D-4129-9B2C-70D92DCBD648}" dt="2023-06-27T19:48:31.160" v="114" actId="26606"/>
          <ac:spMkLst>
            <pc:docMk/>
            <pc:sldMk cId="1200677170" sldId="2147473538"/>
            <ac:spMk id="30" creationId="{4300840D-0A0B-4512-BACA-B439D5B9C57C}"/>
          </ac:spMkLst>
        </pc:spChg>
        <pc:spChg chg="add">
          <ac:chgData name="Paula Cowan" userId="8a8f8a7a-ea8d-4386-868e-0daff8361747" providerId="ADAL" clId="{25710CFA-3F1D-4129-9B2C-70D92DCBD648}" dt="2023-06-27T19:48:31.160" v="114" actId="26606"/>
          <ac:spMkLst>
            <pc:docMk/>
            <pc:sldMk cId="1200677170" sldId="2147473538"/>
            <ac:spMk id="32" creationId="{D2B78728-A580-49A7-84F9-6EF6F583ADE0}"/>
          </ac:spMkLst>
        </pc:spChg>
        <pc:spChg chg="add">
          <ac:chgData name="Paula Cowan" userId="8a8f8a7a-ea8d-4386-868e-0daff8361747" providerId="ADAL" clId="{25710CFA-3F1D-4129-9B2C-70D92DCBD648}" dt="2023-06-27T19:48:31.160" v="114" actId="26606"/>
          <ac:spMkLst>
            <pc:docMk/>
            <pc:sldMk cId="1200677170" sldId="2147473538"/>
            <ac:spMk id="34" creationId="{38FAA1A1-D861-433F-88FA-1E9D6FD31D11}"/>
          </ac:spMkLst>
        </pc:spChg>
        <pc:spChg chg="add">
          <ac:chgData name="Paula Cowan" userId="8a8f8a7a-ea8d-4386-868e-0daff8361747" providerId="ADAL" clId="{25710CFA-3F1D-4129-9B2C-70D92DCBD648}" dt="2023-06-27T19:48:31.160" v="114" actId="26606"/>
          <ac:spMkLst>
            <pc:docMk/>
            <pc:sldMk cId="1200677170" sldId="2147473538"/>
            <ac:spMk id="36" creationId="{8D71EDA1-87BF-4D5D-AB79-F346FD19278A}"/>
          </ac:spMkLst>
        </pc:spChg>
        <pc:picChg chg="ord">
          <ac:chgData name="Paula Cowan" userId="8a8f8a7a-ea8d-4386-868e-0daff8361747" providerId="ADAL" clId="{25710CFA-3F1D-4129-9B2C-70D92DCBD648}" dt="2023-06-27T19:48:31.160" v="114" actId="26606"/>
          <ac:picMkLst>
            <pc:docMk/>
            <pc:sldMk cId="1200677170" sldId="2147473538"/>
            <ac:picMk id="4" creationId="{8DC2F28D-42F0-4DF1-B4D0-33A192259924}"/>
          </ac:picMkLst>
        </pc:picChg>
        <pc:picChg chg="add mod">
          <ac:chgData name="Paula Cowan" userId="8a8f8a7a-ea8d-4386-868e-0daff8361747" providerId="ADAL" clId="{25710CFA-3F1D-4129-9B2C-70D92DCBD648}" dt="2023-06-27T19:49:03.852" v="119" actId="14100"/>
          <ac:picMkLst>
            <pc:docMk/>
            <pc:sldMk cId="1200677170" sldId="2147473538"/>
            <ac:picMk id="6" creationId="{8383FEDE-CEB4-71E7-F38F-338CF90AC2BB}"/>
          </ac:picMkLst>
        </pc:picChg>
      </pc:sldChg>
      <pc:sldChg chg="addSp delSp modSp add mod">
        <pc:chgData name="Paula Cowan" userId="8a8f8a7a-ea8d-4386-868e-0daff8361747" providerId="ADAL" clId="{25710CFA-3F1D-4129-9B2C-70D92DCBD648}" dt="2023-06-27T19:55:37.995" v="212" actId="14100"/>
        <pc:sldMkLst>
          <pc:docMk/>
          <pc:sldMk cId="587399629" sldId="2147473539"/>
        </pc:sldMkLst>
        <pc:spChg chg="mod">
          <ac:chgData name="Paula Cowan" userId="8a8f8a7a-ea8d-4386-868e-0daff8361747" providerId="ADAL" clId="{25710CFA-3F1D-4129-9B2C-70D92DCBD648}" dt="2023-06-27T19:53:52.776" v="197" actId="20577"/>
          <ac:spMkLst>
            <pc:docMk/>
            <pc:sldMk cId="587399629" sldId="2147473539"/>
            <ac:spMk id="2" creationId="{119C22C3-3B33-4674-BE79-9BEC3CB78DCE}"/>
          </ac:spMkLst>
        </pc:spChg>
        <pc:spChg chg="del mod">
          <ac:chgData name="Paula Cowan" userId="8a8f8a7a-ea8d-4386-868e-0daff8361747" providerId="ADAL" clId="{25710CFA-3F1D-4129-9B2C-70D92DCBD648}" dt="2023-06-27T19:51:10.567" v="125" actId="478"/>
          <ac:spMkLst>
            <pc:docMk/>
            <pc:sldMk cId="587399629" sldId="2147473539"/>
            <ac:spMk id="3" creationId="{CC3CDE9C-79F3-4F58-9FA2-67AF5D738C33}"/>
          </ac:spMkLst>
        </pc:spChg>
        <pc:spChg chg="add del mod">
          <ac:chgData name="Paula Cowan" userId="8a8f8a7a-ea8d-4386-868e-0daff8361747" providerId="ADAL" clId="{25710CFA-3F1D-4129-9B2C-70D92DCBD648}" dt="2023-06-27T19:52:09.185" v="131" actId="478"/>
          <ac:spMkLst>
            <pc:docMk/>
            <pc:sldMk cId="587399629" sldId="2147473539"/>
            <ac:spMk id="7" creationId="{4A5D84E7-5741-1DA5-AA66-CFB4A1D7A74F}"/>
          </ac:spMkLst>
        </pc:spChg>
        <pc:spChg chg="add mod">
          <ac:chgData name="Paula Cowan" userId="8a8f8a7a-ea8d-4386-868e-0daff8361747" providerId="ADAL" clId="{25710CFA-3F1D-4129-9B2C-70D92DCBD648}" dt="2023-06-27T19:55:37.995" v="212" actId="14100"/>
          <ac:spMkLst>
            <pc:docMk/>
            <pc:sldMk cId="587399629" sldId="2147473539"/>
            <ac:spMk id="9" creationId="{0E74EE6F-215C-C254-765C-CBD2BDADFB38}"/>
          </ac:spMkLst>
        </pc:spChg>
        <pc:picChg chg="del">
          <ac:chgData name="Paula Cowan" userId="8a8f8a7a-ea8d-4386-868e-0daff8361747" providerId="ADAL" clId="{25710CFA-3F1D-4129-9B2C-70D92DCBD648}" dt="2023-06-27T19:51:04.182" v="122" actId="478"/>
          <ac:picMkLst>
            <pc:docMk/>
            <pc:sldMk cId="587399629" sldId="2147473539"/>
            <ac:picMk id="6" creationId="{8383FEDE-CEB4-71E7-F38F-338CF90AC2BB}"/>
          </ac:picMkLst>
        </pc:picChg>
      </pc:sldChg>
      <pc:sldChg chg="add del">
        <pc:chgData name="Paula Cowan" userId="8a8f8a7a-ea8d-4386-868e-0daff8361747" providerId="ADAL" clId="{25710CFA-3F1D-4129-9B2C-70D92DCBD648}" dt="2023-06-27T20:14:30.603" v="458" actId="47"/>
        <pc:sldMkLst>
          <pc:docMk/>
          <pc:sldMk cId="3030163364" sldId="214747354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Total</a:t>
            </a:r>
            <a:r>
              <a:rPr lang="en-GB" baseline="0"/>
              <a:t> GP Appointments by ICB</a:t>
            </a:r>
          </a:p>
          <a:p>
            <a:pPr>
              <a:defRPr/>
            </a:pPr>
            <a:r>
              <a:rPr lang="en-GB" sz="1200" baseline="0"/>
              <a:t>Latest data for January 2023 compared to pre-pandemic period</a:t>
            </a:r>
          </a:p>
          <a:p>
            <a:pPr>
              <a:defRPr/>
            </a:pPr>
            <a:r>
              <a:rPr lang="en-GB" sz="1200" b="1" baseline="0">
                <a:solidFill>
                  <a:schemeClr val="accent1">
                    <a:lumMod val="75000"/>
                  </a:schemeClr>
                </a:solidFill>
              </a:rPr>
              <a:t>Region 118% recovery</a:t>
            </a:r>
            <a:endParaRPr lang="en-GB" sz="1200" b="1">
              <a:solidFill>
                <a:schemeClr val="accent1">
                  <a:lumMod val="75000"/>
                </a:schemeClr>
              </a:solidFill>
            </a:endParaRPr>
          </a:p>
        </c:rich>
      </c:tx>
      <c:layout>
        <c:manualLayout>
          <c:xMode val="edge"/>
          <c:yMode val="edge"/>
          <c:x val="0.19791015159547304"/>
          <c:y val="3.680868151592642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7384974197329971E-2"/>
          <c:y val="0.32742817136859542"/>
          <c:w val="0.88505730560373064"/>
          <c:h val="0.3776229323402443"/>
        </c:manualLayout>
      </c:layout>
      <c:lineChart>
        <c:grouping val="standard"/>
        <c:varyColors val="0"/>
        <c:ser>
          <c:idx val="2"/>
          <c:order val="2"/>
          <c:tx>
            <c:v>NHS Greater Manchester ICB</c:v>
          </c:tx>
          <c:spPr>
            <a:ln w="28575" cap="rnd">
              <a:solidFill>
                <a:srgbClr val="4472C4"/>
              </a:solidFill>
              <a:round/>
            </a:ln>
            <a:effectLst/>
          </c:spPr>
          <c:marker>
            <c:symbol val="none"/>
          </c:marker>
          <c:dLbls>
            <c:dLbl>
              <c:idx val="46"/>
              <c:layout>
                <c:manualLayout>
                  <c:x val="-6.9706651176299886E-2"/>
                  <c:y val="-5.6587091069849688E-2"/>
                </c:manualLayout>
              </c:layout>
              <c:tx>
                <c:rich>
                  <a:bodyPr/>
                  <a:lstStyle/>
                  <a:p>
                    <a:fld id="{5A1CC34E-86DD-40DC-A091-8037F6F6B51B}" type="VALUE">
                      <a:rPr lang="en-US"/>
                      <a:pPr/>
                      <a:t>[VALUE]</a:t>
                    </a:fld>
                    <a:r>
                      <a:rPr lang="en-US"/>
                      <a:t>, 113%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F5F-4451-9833-5A8C0D83F2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 data'!$D$2:$AX$3</c:f>
              <c:multiLvlStrCache>
                <c:ptCount val="47"/>
                <c:lvl>
                  <c:pt idx="0">
                    <c:v>Mar</c:v>
                  </c:pt>
                  <c:pt idx="1">
                    <c:v>Apr</c:v>
                  </c:pt>
                  <c:pt idx="2">
                    <c:v>May</c:v>
                  </c:pt>
                  <c:pt idx="3">
                    <c:v>Jun</c:v>
                  </c:pt>
                  <c:pt idx="4">
                    <c:v>Jul</c:v>
                  </c:pt>
                  <c:pt idx="5">
                    <c:v>Aug</c:v>
                  </c:pt>
                  <c:pt idx="6">
                    <c:v>Sep</c:v>
                  </c:pt>
                  <c:pt idx="7">
                    <c:v>Oct</c:v>
                  </c:pt>
                  <c:pt idx="8">
                    <c:v>Nov</c:v>
                  </c:pt>
                  <c:pt idx="9">
                    <c:v>Dec</c:v>
                  </c:pt>
                  <c:pt idx="10">
                    <c:v>Jan</c:v>
                  </c:pt>
                  <c:pt idx="11">
                    <c:v>Feb</c:v>
                  </c:pt>
                  <c:pt idx="12">
                    <c:v>Mar</c:v>
                  </c:pt>
                  <c:pt idx="13">
                    <c:v>Apr</c:v>
                  </c:pt>
                  <c:pt idx="14">
                    <c:v>May</c:v>
                  </c:pt>
                  <c:pt idx="15">
                    <c:v>Jun</c:v>
                  </c:pt>
                  <c:pt idx="16">
                    <c:v>Jul</c:v>
                  </c:pt>
                  <c:pt idx="17">
                    <c:v>Aug</c:v>
                  </c:pt>
                  <c:pt idx="18">
                    <c:v>Sep</c:v>
                  </c:pt>
                  <c:pt idx="19">
                    <c:v>Oct</c:v>
                  </c:pt>
                  <c:pt idx="20">
                    <c:v>Nov</c:v>
                  </c:pt>
                  <c:pt idx="21">
                    <c:v>Dec</c:v>
                  </c:pt>
                  <c:pt idx="22">
                    <c:v>Jan</c:v>
                  </c:pt>
                  <c:pt idx="23">
                    <c:v>Feb</c:v>
                  </c:pt>
                  <c:pt idx="24">
                    <c:v>Mar</c:v>
                  </c:pt>
                  <c:pt idx="25">
                    <c:v>Apr</c:v>
                  </c:pt>
                  <c:pt idx="26">
                    <c:v>May</c:v>
                  </c:pt>
                  <c:pt idx="27">
                    <c:v>Jun</c:v>
                  </c:pt>
                  <c:pt idx="28">
                    <c:v>Jul</c:v>
                  </c:pt>
                  <c:pt idx="29">
                    <c:v>Aug</c:v>
                  </c:pt>
                  <c:pt idx="30">
                    <c:v>Sep</c:v>
                  </c:pt>
                  <c:pt idx="31">
                    <c:v>Oct</c:v>
                  </c:pt>
                  <c:pt idx="32">
                    <c:v>Nov</c:v>
                  </c:pt>
                  <c:pt idx="33">
                    <c:v>Dec</c:v>
                  </c:pt>
                  <c:pt idx="34">
                    <c:v>Jan</c:v>
                  </c:pt>
                  <c:pt idx="35">
                    <c:v>Feb</c:v>
                  </c:pt>
                  <c:pt idx="36">
                    <c:v>Mar</c:v>
                  </c:pt>
                  <c:pt idx="37">
                    <c:v>Apr</c:v>
                  </c:pt>
                  <c:pt idx="38">
                    <c:v>May</c:v>
                  </c:pt>
                  <c:pt idx="39">
                    <c:v>Jun</c:v>
                  </c:pt>
                  <c:pt idx="40">
                    <c:v>Jul</c:v>
                  </c:pt>
                  <c:pt idx="41">
                    <c:v>Aug</c:v>
                  </c:pt>
                  <c:pt idx="42">
                    <c:v>Sep</c:v>
                  </c:pt>
                  <c:pt idx="43">
                    <c:v>Oct</c:v>
                  </c:pt>
                  <c:pt idx="44">
                    <c:v>Nov</c:v>
                  </c:pt>
                  <c:pt idx="45">
                    <c:v>Dec</c:v>
                  </c:pt>
                </c:lvl>
                <c:lvl>
                  <c:pt idx="0">
                    <c:v>2019</c:v>
                  </c:pt>
                  <c:pt idx="10">
                    <c:v>2020</c:v>
                  </c:pt>
                  <c:pt idx="22">
                    <c:v>2021</c:v>
                  </c:pt>
                  <c:pt idx="34">
                    <c:v>2022</c:v>
                  </c:pt>
                  <c:pt idx="46">
                    <c:v>2023</c:v>
                  </c:pt>
                </c:lvl>
              </c:multiLvlStrCache>
            </c:multiLvlStrRef>
          </c:cat>
          <c:val>
            <c:numRef>
              <c:f>'Chart data'!$D$5:$AX$5</c:f>
              <c:numCache>
                <c:formatCode>General</c:formatCode>
                <c:ptCount val="47"/>
                <c:pt idx="0">
                  <c:v>1222984</c:v>
                </c:pt>
                <c:pt idx="1">
                  <c:v>1141663</c:v>
                </c:pt>
                <c:pt idx="2">
                  <c:v>1144091</c:v>
                </c:pt>
                <c:pt idx="3">
                  <c:v>1062023</c:v>
                </c:pt>
                <c:pt idx="4">
                  <c:v>1227428</c:v>
                </c:pt>
                <c:pt idx="5">
                  <c:v>1070596</c:v>
                </c:pt>
                <c:pt idx="6">
                  <c:v>1221699</c:v>
                </c:pt>
                <c:pt idx="7">
                  <c:v>1407216</c:v>
                </c:pt>
                <c:pt idx="8">
                  <c:v>1277164</c:v>
                </c:pt>
                <c:pt idx="9">
                  <c:v>1109097</c:v>
                </c:pt>
                <c:pt idx="10">
                  <c:v>1287608</c:v>
                </c:pt>
                <c:pt idx="11">
                  <c:v>1138906</c:v>
                </c:pt>
                <c:pt idx="12">
                  <c:v>1112074</c:v>
                </c:pt>
                <c:pt idx="13">
                  <c:v>721571</c:v>
                </c:pt>
                <c:pt idx="14">
                  <c:v>702379</c:v>
                </c:pt>
                <c:pt idx="15">
                  <c:v>880304</c:v>
                </c:pt>
                <c:pt idx="16">
                  <c:v>975180</c:v>
                </c:pt>
                <c:pt idx="17">
                  <c:v>884927</c:v>
                </c:pt>
                <c:pt idx="18">
                  <c:v>1202960</c:v>
                </c:pt>
                <c:pt idx="19">
                  <c:v>1251708</c:v>
                </c:pt>
                <c:pt idx="20">
                  <c:v>1118089</c:v>
                </c:pt>
                <c:pt idx="21">
                  <c:v>1046171</c:v>
                </c:pt>
                <c:pt idx="22">
                  <c:v>1020013</c:v>
                </c:pt>
                <c:pt idx="23">
                  <c:v>1013565</c:v>
                </c:pt>
                <c:pt idx="24">
                  <c:v>1232557</c:v>
                </c:pt>
                <c:pt idx="25">
                  <c:v>1070615</c:v>
                </c:pt>
                <c:pt idx="26">
                  <c:v>1051218</c:v>
                </c:pt>
                <c:pt idx="27">
                  <c:v>1211172</c:v>
                </c:pt>
                <c:pt idx="28">
                  <c:v>1166797</c:v>
                </c:pt>
                <c:pt idx="29">
                  <c:v>1087391</c:v>
                </c:pt>
                <c:pt idx="30">
                  <c:v>1326993</c:v>
                </c:pt>
                <c:pt idx="31">
                  <c:v>1395602</c:v>
                </c:pt>
                <c:pt idx="32">
                  <c:v>1419090</c:v>
                </c:pt>
                <c:pt idx="33">
                  <c:v>1165169</c:v>
                </c:pt>
                <c:pt idx="34">
                  <c:v>1186623</c:v>
                </c:pt>
                <c:pt idx="35">
                  <c:v>1186324</c:v>
                </c:pt>
                <c:pt idx="36">
                  <c:v>1413417</c:v>
                </c:pt>
                <c:pt idx="37">
                  <c:v>1118648</c:v>
                </c:pt>
                <c:pt idx="38">
                  <c:v>1292042</c:v>
                </c:pt>
                <c:pt idx="39">
                  <c:v>1215649</c:v>
                </c:pt>
                <c:pt idx="40">
                  <c:v>1227836</c:v>
                </c:pt>
                <c:pt idx="41">
                  <c:v>1252993</c:v>
                </c:pt>
                <c:pt idx="42">
                  <c:v>1337635</c:v>
                </c:pt>
                <c:pt idx="43">
                  <c:v>1495605</c:v>
                </c:pt>
                <c:pt idx="44">
                  <c:v>1469976</c:v>
                </c:pt>
                <c:pt idx="45">
                  <c:v>1258957</c:v>
                </c:pt>
                <c:pt idx="46">
                  <c:v>1388019</c:v>
                </c:pt>
              </c:numCache>
            </c:numRef>
          </c:val>
          <c:smooth val="0"/>
          <c:extLst>
            <c:ext xmlns:c16="http://schemas.microsoft.com/office/drawing/2014/chart" uri="{C3380CC4-5D6E-409C-BE32-E72D297353CC}">
              <c16:uniqueId val="{00000001-BF5F-4451-9833-5A8C0D83F2AA}"/>
            </c:ext>
          </c:extLst>
        </c:ser>
        <c:ser>
          <c:idx val="3"/>
          <c:order val="3"/>
          <c:tx>
            <c:v>NHS Lancashire and South Cumbria ICB</c:v>
          </c:tx>
          <c:spPr>
            <a:ln w="28575" cap="rnd">
              <a:solidFill>
                <a:srgbClr val="ED7D31"/>
              </a:solidFill>
              <a:round/>
            </a:ln>
            <a:effectLst/>
          </c:spPr>
          <c:marker>
            <c:symbol val="none"/>
          </c:marker>
          <c:dLbls>
            <c:dLbl>
              <c:idx val="46"/>
              <c:layout>
                <c:manualLayout>
                  <c:x val="-4.4534804918191645E-2"/>
                  <c:y val="7.0733863837312116E-2"/>
                </c:manualLayout>
              </c:layout>
              <c:tx>
                <c:rich>
                  <a:bodyPr/>
                  <a:lstStyle/>
                  <a:p>
                    <a:fld id="{AC35B6C8-FEC1-4781-96E0-ADC628E1958B}" type="VALUE">
                      <a:rPr lang="en-US"/>
                      <a:pPr/>
                      <a:t>[VALUE]</a:t>
                    </a:fld>
                    <a:r>
                      <a:rPr lang="en-US"/>
                      <a:t>, 122%</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F5F-4451-9833-5A8C0D83F2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 data'!$D$2:$AX$3</c:f>
              <c:multiLvlStrCache>
                <c:ptCount val="47"/>
                <c:lvl>
                  <c:pt idx="0">
                    <c:v>Mar</c:v>
                  </c:pt>
                  <c:pt idx="1">
                    <c:v>Apr</c:v>
                  </c:pt>
                  <c:pt idx="2">
                    <c:v>May</c:v>
                  </c:pt>
                  <c:pt idx="3">
                    <c:v>Jun</c:v>
                  </c:pt>
                  <c:pt idx="4">
                    <c:v>Jul</c:v>
                  </c:pt>
                  <c:pt idx="5">
                    <c:v>Aug</c:v>
                  </c:pt>
                  <c:pt idx="6">
                    <c:v>Sep</c:v>
                  </c:pt>
                  <c:pt idx="7">
                    <c:v>Oct</c:v>
                  </c:pt>
                  <c:pt idx="8">
                    <c:v>Nov</c:v>
                  </c:pt>
                  <c:pt idx="9">
                    <c:v>Dec</c:v>
                  </c:pt>
                  <c:pt idx="10">
                    <c:v>Jan</c:v>
                  </c:pt>
                  <c:pt idx="11">
                    <c:v>Feb</c:v>
                  </c:pt>
                  <c:pt idx="12">
                    <c:v>Mar</c:v>
                  </c:pt>
                  <c:pt idx="13">
                    <c:v>Apr</c:v>
                  </c:pt>
                  <c:pt idx="14">
                    <c:v>May</c:v>
                  </c:pt>
                  <c:pt idx="15">
                    <c:v>Jun</c:v>
                  </c:pt>
                  <c:pt idx="16">
                    <c:v>Jul</c:v>
                  </c:pt>
                  <c:pt idx="17">
                    <c:v>Aug</c:v>
                  </c:pt>
                  <c:pt idx="18">
                    <c:v>Sep</c:v>
                  </c:pt>
                  <c:pt idx="19">
                    <c:v>Oct</c:v>
                  </c:pt>
                  <c:pt idx="20">
                    <c:v>Nov</c:v>
                  </c:pt>
                  <c:pt idx="21">
                    <c:v>Dec</c:v>
                  </c:pt>
                  <c:pt idx="22">
                    <c:v>Jan</c:v>
                  </c:pt>
                  <c:pt idx="23">
                    <c:v>Feb</c:v>
                  </c:pt>
                  <c:pt idx="24">
                    <c:v>Mar</c:v>
                  </c:pt>
                  <c:pt idx="25">
                    <c:v>Apr</c:v>
                  </c:pt>
                  <c:pt idx="26">
                    <c:v>May</c:v>
                  </c:pt>
                  <c:pt idx="27">
                    <c:v>Jun</c:v>
                  </c:pt>
                  <c:pt idx="28">
                    <c:v>Jul</c:v>
                  </c:pt>
                  <c:pt idx="29">
                    <c:v>Aug</c:v>
                  </c:pt>
                  <c:pt idx="30">
                    <c:v>Sep</c:v>
                  </c:pt>
                  <c:pt idx="31">
                    <c:v>Oct</c:v>
                  </c:pt>
                  <c:pt idx="32">
                    <c:v>Nov</c:v>
                  </c:pt>
                  <c:pt idx="33">
                    <c:v>Dec</c:v>
                  </c:pt>
                  <c:pt idx="34">
                    <c:v>Jan</c:v>
                  </c:pt>
                  <c:pt idx="35">
                    <c:v>Feb</c:v>
                  </c:pt>
                  <c:pt idx="36">
                    <c:v>Mar</c:v>
                  </c:pt>
                  <c:pt idx="37">
                    <c:v>Apr</c:v>
                  </c:pt>
                  <c:pt idx="38">
                    <c:v>May</c:v>
                  </c:pt>
                  <c:pt idx="39">
                    <c:v>Jun</c:v>
                  </c:pt>
                  <c:pt idx="40">
                    <c:v>Jul</c:v>
                  </c:pt>
                  <c:pt idx="41">
                    <c:v>Aug</c:v>
                  </c:pt>
                  <c:pt idx="42">
                    <c:v>Sep</c:v>
                  </c:pt>
                  <c:pt idx="43">
                    <c:v>Oct</c:v>
                  </c:pt>
                  <c:pt idx="44">
                    <c:v>Nov</c:v>
                  </c:pt>
                  <c:pt idx="45">
                    <c:v>Dec</c:v>
                  </c:pt>
                </c:lvl>
                <c:lvl>
                  <c:pt idx="0">
                    <c:v>2019</c:v>
                  </c:pt>
                  <c:pt idx="10">
                    <c:v>2020</c:v>
                  </c:pt>
                  <c:pt idx="22">
                    <c:v>2021</c:v>
                  </c:pt>
                  <c:pt idx="34">
                    <c:v>2022</c:v>
                  </c:pt>
                  <c:pt idx="46">
                    <c:v>2023</c:v>
                  </c:pt>
                </c:lvl>
              </c:multiLvlStrCache>
            </c:multiLvlStrRef>
          </c:cat>
          <c:val>
            <c:numRef>
              <c:f>'Chart data'!$D$6:$AX$6</c:f>
              <c:numCache>
                <c:formatCode>General</c:formatCode>
                <c:ptCount val="47"/>
                <c:pt idx="0">
                  <c:v>709187</c:v>
                </c:pt>
                <c:pt idx="1">
                  <c:v>655684</c:v>
                </c:pt>
                <c:pt idx="2">
                  <c:v>684873</c:v>
                </c:pt>
                <c:pt idx="3">
                  <c:v>638703</c:v>
                </c:pt>
                <c:pt idx="4">
                  <c:v>736209</c:v>
                </c:pt>
                <c:pt idx="5">
                  <c:v>636035</c:v>
                </c:pt>
                <c:pt idx="6">
                  <c:v>739369</c:v>
                </c:pt>
                <c:pt idx="7">
                  <c:v>852785</c:v>
                </c:pt>
                <c:pt idx="8">
                  <c:v>756643</c:v>
                </c:pt>
                <c:pt idx="9">
                  <c:v>656628</c:v>
                </c:pt>
                <c:pt idx="10">
                  <c:v>760902</c:v>
                </c:pt>
                <c:pt idx="11">
                  <c:v>668915</c:v>
                </c:pt>
                <c:pt idx="12">
                  <c:v>655808</c:v>
                </c:pt>
                <c:pt idx="13">
                  <c:v>437042</c:v>
                </c:pt>
                <c:pt idx="14">
                  <c:v>456168</c:v>
                </c:pt>
                <c:pt idx="15">
                  <c:v>571290</c:v>
                </c:pt>
                <c:pt idx="16">
                  <c:v>630776</c:v>
                </c:pt>
                <c:pt idx="17">
                  <c:v>575306</c:v>
                </c:pt>
                <c:pt idx="18">
                  <c:v>792611</c:v>
                </c:pt>
                <c:pt idx="19">
                  <c:v>828690</c:v>
                </c:pt>
                <c:pt idx="20">
                  <c:v>732127</c:v>
                </c:pt>
                <c:pt idx="21">
                  <c:v>684916</c:v>
                </c:pt>
                <c:pt idx="22">
                  <c:v>666224</c:v>
                </c:pt>
                <c:pt idx="23">
                  <c:v>654147</c:v>
                </c:pt>
                <c:pt idx="24">
                  <c:v>786514</c:v>
                </c:pt>
                <c:pt idx="25">
                  <c:v>687182</c:v>
                </c:pt>
                <c:pt idx="26">
                  <c:v>668763</c:v>
                </c:pt>
                <c:pt idx="27">
                  <c:v>763985</c:v>
                </c:pt>
                <c:pt idx="28">
                  <c:v>743856</c:v>
                </c:pt>
                <c:pt idx="29">
                  <c:v>701260</c:v>
                </c:pt>
                <c:pt idx="30">
                  <c:v>881266</c:v>
                </c:pt>
                <c:pt idx="31">
                  <c:v>898712</c:v>
                </c:pt>
                <c:pt idx="32">
                  <c:v>894241</c:v>
                </c:pt>
                <c:pt idx="33">
                  <c:v>740330</c:v>
                </c:pt>
                <c:pt idx="34">
                  <c:v>758205</c:v>
                </c:pt>
                <c:pt idx="35">
                  <c:v>747013</c:v>
                </c:pt>
                <c:pt idx="36">
                  <c:v>870814</c:v>
                </c:pt>
                <c:pt idx="37">
                  <c:v>701515</c:v>
                </c:pt>
                <c:pt idx="38">
                  <c:v>812080</c:v>
                </c:pt>
                <c:pt idx="39">
                  <c:v>752617</c:v>
                </c:pt>
                <c:pt idx="40">
                  <c:v>764801</c:v>
                </c:pt>
                <c:pt idx="41">
                  <c:v>780096</c:v>
                </c:pt>
                <c:pt idx="42">
                  <c:v>836029</c:v>
                </c:pt>
                <c:pt idx="43">
                  <c:v>928875</c:v>
                </c:pt>
                <c:pt idx="44">
                  <c:v>902158</c:v>
                </c:pt>
                <c:pt idx="45">
                  <c:v>778752</c:v>
                </c:pt>
                <c:pt idx="46">
                  <c:v>864585</c:v>
                </c:pt>
              </c:numCache>
            </c:numRef>
          </c:val>
          <c:smooth val="0"/>
          <c:extLst>
            <c:ext xmlns:c16="http://schemas.microsoft.com/office/drawing/2014/chart" uri="{C3380CC4-5D6E-409C-BE32-E72D297353CC}">
              <c16:uniqueId val="{00000003-BF5F-4451-9833-5A8C0D83F2AA}"/>
            </c:ext>
          </c:extLst>
        </c:ser>
        <c:ser>
          <c:idx val="4"/>
          <c:order val="4"/>
          <c:tx>
            <c:v>NHS Cheshire and Merseyside ICB</c:v>
          </c:tx>
          <c:spPr>
            <a:ln w="28575" cap="rnd">
              <a:solidFill>
                <a:srgbClr val="A5A5A5"/>
              </a:solidFill>
              <a:round/>
            </a:ln>
            <a:effectLst/>
          </c:spPr>
          <c:marker>
            <c:symbol val="none"/>
          </c:marker>
          <c:dLbls>
            <c:dLbl>
              <c:idx val="46"/>
              <c:layout>
                <c:manualLayout>
                  <c:x val="-3.6789621454158199E-2"/>
                  <c:y val="7.4270557029177717E-2"/>
                </c:manualLayout>
              </c:layout>
              <c:tx>
                <c:rich>
                  <a:bodyPr/>
                  <a:lstStyle/>
                  <a:p>
                    <a:fld id="{163671A9-0BCC-4FF6-B00B-B5B2154F825B}" type="VALUE">
                      <a:rPr lang="en-US"/>
                      <a:pPr/>
                      <a:t>[VALUE]</a:t>
                    </a:fld>
                    <a:r>
                      <a:rPr lang="en-US"/>
                      <a:t>, 120%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F5F-4451-9833-5A8C0D83F2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 data'!$D$2:$AX$3</c:f>
              <c:multiLvlStrCache>
                <c:ptCount val="47"/>
                <c:lvl>
                  <c:pt idx="0">
                    <c:v>Mar</c:v>
                  </c:pt>
                  <c:pt idx="1">
                    <c:v>Apr</c:v>
                  </c:pt>
                  <c:pt idx="2">
                    <c:v>May</c:v>
                  </c:pt>
                  <c:pt idx="3">
                    <c:v>Jun</c:v>
                  </c:pt>
                  <c:pt idx="4">
                    <c:v>Jul</c:v>
                  </c:pt>
                  <c:pt idx="5">
                    <c:v>Aug</c:v>
                  </c:pt>
                  <c:pt idx="6">
                    <c:v>Sep</c:v>
                  </c:pt>
                  <c:pt idx="7">
                    <c:v>Oct</c:v>
                  </c:pt>
                  <c:pt idx="8">
                    <c:v>Nov</c:v>
                  </c:pt>
                  <c:pt idx="9">
                    <c:v>Dec</c:v>
                  </c:pt>
                  <c:pt idx="10">
                    <c:v>Jan</c:v>
                  </c:pt>
                  <c:pt idx="11">
                    <c:v>Feb</c:v>
                  </c:pt>
                  <c:pt idx="12">
                    <c:v>Mar</c:v>
                  </c:pt>
                  <c:pt idx="13">
                    <c:v>Apr</c:v>
                  </c:pt>
                  <c:pt idx="14">
                    <c:v>May</c:v>
                  </c:pt>
                  <c:pt idx="15">
                    <c:v>Jun</c:v>
                  </c:pt>
                  <c:pt idx="16">
                    <c:v>Jul</c:v>
                  </c:pt>
                  <c:pt idx="17">
                    <c:v>Aug</c:v>
                  </c:pt>
                  <c:pt idx="18">
                    <c:v>Sep</c:v>
                  </c:pt>
                  <c:pt idx="19">
                    <c:v>Oct</c:v>
                  </c:pt>
                  <c:pt idx="20">
                    <c:v>Nov</c:v>
                  </c:pt>
                  <c:pt idx="21">
                    <c:v>Dec</c:v>
                  </c:pt>
                  <c:pt idx="22">
                    <c:v>Jan</c:v>
                  </c:pt>
                  <c:pt idx="23">
                    <c:v>Feb</c:v>
                  </c:pt>
                  <c:pt idx="24">
                    <c:v>Mar</c:v>
                  </c:pt>
                  <c:pt idx="25">
                    <c:v>Apr</c:v>
                  </c:pt>
                  <c:pt idx="26">
                    <c:v>May</c:v>
                  </c:pt>
                  <c:pt idx="27">
                    <c:v>Jun</c:v>
                  </c:pt>
                  <c:pt idx="28">
                    <c:v>Jul</c:v>
                  </c:pt>
                  <c:pt idx="29">
                    <c:v>Aug</c:v>
                  </c:pt>
                  <c:pt idx="30">
                    <c:v>Sep</c:v>
                  </c:pt>
                  <c:pt idx="31">
                    <c:v>Oct</c:v>
                  </c:pt>
                  <c:pt idx="32">
                    <c:v>Nov</c:v>
                  </c:pt>
                  <c:pt idx="33">
                    <c:v>Dec</c:v>
                  </c:pt>
                  <c:pt idx="34">
                    <c:v>Jan</c:v>
                  </c:pt>
                  <c:pt idx="35">
                    <c:v>Feb</c:v>
                  </c:pt>
                  <c:pt idx="36">
                    <c:v>Mar</c:v>
                  </c:pt>
                  <c:pt idx="37">
                    <c:v>Apr</c:v>
                  </c:pt>
                  <c:pt idx="38">
                    <c:v>May</c:v>
                  </c:pt>
                  <c:pt idx="39">
                    <c:v>Jun</c:v>
                  </c:pt>
                  <c:pt idx="40">
                    <c:v>Jul</c:v>
                  </c:pt>
                  <c:pt idx="41">
                    <c:v>Aug</c:v>
                  </c:pt>
                  <c:pt idx="42">
                    <c:v>Sep</c:v>
                  </c:pt>
                  <c:pt idx="43">
                    <c:v>Oct</c:v>
                  </c:pt>
                  <c:pt idx="44">
                    <c:v>Nov</c:v>
                  </c:pt>
                  <c:pt idx="45">
                    <c:v>Dec</c:v>
                  </c:pt>
                </c:lvl>
                <c:lvl>
                  <c:pt idx="0">
                    <c:v>2019</c:v>
                  </c:pt>
                  <c:pt idx="10">
                    <c:v>2020</c:v>
                  </c:pt>
                  <c:pt idx="22">
                    <c:v>2021</c:v>
                  </c:pt>
                  <c:pt idx="34">
                    <c:v>2022</c:v>
                  </c:pt>
                  <c:pt idx="46">
                    <c:v>2023</c:v>
                  </c:pt>
                </c:lvl>
              </c:multiLvlStrCache>
            </c:multiLvlStrRef>
          </c:cat>
          <c:val>
            <c:numRef>
              <c:f>'Chart data'!$D$7:$AX$7</c:f>
              <c:numCache>
                <c:formatCode>General</c:formatCode>
                <c:ptCount val="47"/>
                <c:pt idx="0">
                  <c:v>1099073</c:v>
                </c:pt>
                <c:pt idx="1">
                  <c:v>1019170</c:v>
                </c:pt>
                <c:pt idx="2">
                  <c:v>1053514</c:v>
                </c:pt>
                <c:pt idx="3">
                  <c:v>991294</c:v>
                </c:pt>
                <c:pt idx="4">
                  <c:v>1145158</c:v>
                </c:pt>
                <c:pt idx="5">
                  <c:v>984761</c:v>
                </c:pt>
                <c:pt idx="6">
                  <c:v>1121915</c:v>
                </c:pt>
                <c:pt idx="7">
                  <c:v>1329697</c:v>
                </c:pt>
                <c:pt idx="8">
                  <c:v>1163947</c:v>
                </c:pt>
                <c:pt idx="9">
                  <c:v>1013859</c:v>
                </c:pt>
                <c:pt idx="10">
                  <c:v>1187670</c:v>
                </c:pt>
                <c:pt idx="11">
                  <c:v>1042830</c:v>
                </c:pt>
                <c:pt idx="12">
                  <c:v>1034585</c:v>
                </c:pt>
                <c:pt idx="13">
                  <c:v>676906</c:v>
                </c:pt>
                <c:pt idx="14">
                  <c:v>715349</c:v>
                </c:pt>
                <c:pt idx="15">
                  <c:v>897878</c:v>
                </c:pt>
                <c:pt idx="16">
                  <c:v>991657</c:v>
                </c:pt>
                <c:pt idx="17">
                  <c:v>898690</c:v>
                </c:pt>
                <c:pt idx="18">
                  <c:v>1202653</c:v>
                </c:pt>
                <c:pt idx="19">
                  <c:v>1275157</c:v>
                </c:pt>
                <c:pt idx="20">
                  <c:v>1119662</c:v>
                </c:pt>
                <c:pt idx="21">
                  <c:v>1054170</c:v>
                </c:pt>
                <c:pt idx="22">
                  <c:v>997037</c:v>
                </c:pt>
                <c:pt idx="23">
                  <c:v>1001942</c:v>
                </c:pt>
                <c:pt idx="24">
                  <c:v>1216771</c:v>
                </c:pt>
                <c:pt idx="25">
                  <c:v>1056450</c:v>
                </c:pt>
                <c:pt idx="26">
                  <c:v>1047639</c:v>
                </c:pt>
                <c:pt idx="27">
                  <c:v>1180041</c:v>
                </c:pt>
                <c:pt idx="28">
                  <c:v>1138341</c:v>
                </c:pt>
                <c:pt idx="29">
                  <c:v>1058393</c:v>
                </c:pt>
                <c:pt idx="30">
                  <c:v>1303527</c:v>
                </c:pt>
                <c:pt idx="31">
                  <c:v>1372194</c:v>
                </c:pt>
                <c:pt idx="32">
                  <c:v>1359814</c:v>
                </c:pt>
                <c:pt idx="33">
                  <c:v>1106194</c:v>
                </c:pt>
                <c:pt idx="34">
                  <c:v>1139405</c:v>
                </c:pt>
                <c:pt idx="35">
                  <c:v>1124915</c:v>
                </c:pt>
                <c:pt idx="36">
                  <c:v>1331793</c:v>
                </c:pt>
                <c:pt idx="37">
                  <c:v>1062509</c:v>
                </c:pt>
                <c:pt idx="38">
                  <c:v>1214088</c:v>
                </c:pt>
                <c:pt idx="39">
                  <c:v>1128437</c:v>
                </c:pt>
                <c:pt idx="40">
                  <c:v>1129831</c:v>
                </c:pt>
                <c:pt idx="41">
                  <c:v>1166816</c:v>
                </c:pt>
                <c:pt idx="42">
                  <c:v>1251820</c:v>
                </c:pt>
                <c:pt idx="43">
                  <c:v>1439083</c:v>
                </c:pt>
                <c:pt idx="44">
                  <c:v>1371701</c:v>
                </c:pt>
                <c:pt idx="45">
                  <c:v>1183517</c:v>
                </c:pt>
                <c:pt idx="46">
                  <c:v>1316335</c:v>
                </c:pt>
              </c:numCache>
            </c:numRef>
          </c:val>
          <c:smooth val="0"/>
          <c:extLst>
            <c:ext xmlns:c16="http://schemas.microsoft.com/office/drawing/2014/chart" uri="{C3380CC4-5D6E-409C-BE32-E72D297353CC}">
              <c16:uniqueId val="{00000005-BF5F-4451-9833-5A8C0D83F2AA}"/>
            </c:ext>
          </c:extLst>
        </c:ser>
        <c:dLbls>
          <c:showLegendKey val="0"/>
          <c:showVal val="0"/>
          <c:showCatName val="0"/>
          <c:showSerName val="0"/>
          <c:showPercent val="0"/>
          <c:showBubbleSize val="0"/>
        </c:dLbls>
        <c:smooth val="0"/>
        <c:axId val="926012128"/>
        <c:axId val="926013768"/>
        <c:extLst>
          <c:ext xmlns:c15="http://schemas.microsoft.com/office/drawing/2012/chart" uri="{02D57815-91ED-43cb-92C2-25804820EDAC}">
            <c15:filteredLineSeries>
              <c15:ser>
                <c:idx val="0"/>
                <c:order val="0"/>
                <c:tx>
                  <c:strRef>
                    <c:extLst>
                      <c:ext uri="{02D57815-91ED-43cb-92C2-25804820EDAC}">
                        <c15:formulaRef>
                          <c15:sqref>'Chart data'!$C$2</c15:sqref>
                        </c15:formulaRef>
                      </c:ext>
                    </c:extLst>
                    <c:strCache>
                      <c:ptCount val="1"/>
                      <c:pt idx="0">
                        <c:v>General Practice Actual appointments by ICS</c:v>
                      </c:pt>
                    </c:strCache>
                  </c:strRef>
                </c:tx>
                <c:spPr>
                  <a:ln w="28575" cap="rnd">
                    <a:solidFill>
                      <a:schemeClr val="accent1"/>
                    </a:solidFill>
                    <a:round/>
                  </a:ln>
                  <a:effectLst/>
                </c:spPr>
                <c:marker>
                  <c:symbol val="none"/>
                </c:marker>
                <c:cat>
                  <c:multiLvlStrRef>
                    <c:extLst>
                      <c:ext uri="{02D57815-91ED-43cb-92C2-25804820EDAC}">
                        <c15:formulaRef>
                          <c15:sqref>'Chart data'!$D$2:$AX$3</c15:sqref>
                        </c15:formulaRef>
                      </c:ext>
                    </c:extLst>
                    <c:multiLvlStrCache>
                      <c:ptCount val="47"/>
                      <c:lvl>
                        <c:pt idx="0">
                          <c:v>Mar</c:v>
                        </c:pt>
                        <c:pt idx="1">
                          <c:v>Apr</c:v>
                        </c:pt>
                        <c:pt idx="2">
                          <c:v>May</c:v>
                        </c:pt>
                        <c:pt idx="3">
                          <c:v>Jun</c:v>
                        </c:pt>
                        <c:pt idx="4">
                          <c:v>Jul</c:v>
                        </c:pt>
                        <c:pt idx="5">
                          <c:v>Aug</c:v>
                        </c:pt>
                        <c:pt idx="6">
                          <c:v>Sep</c:v>
                        </c:pt>
                        <c:pt idx="7">
                          <c:v>Oct</c:v>
                        </c:pt>
                        <c:pt idx="8">
                          <c:v>Nov</c:v>
                        </c:pt>
                        <c:pt idx="9">
                          <c:v>Dec</c:v>
                        </c:pt>
                        <c:pt idx="10">
                          <c:v>Jan</c:v>
                        </c:pt>
                        <c:pt idx="11">
                          <c:v>Feb</c:v>
                        </c:pt>
                        <c:pt idx="12">
                          <c:v>Mar</c:v>
                        </c:pt>
                        <c:pt idx="13">
                          <c:v>Apr</c:v>
                        </c:pt>
                        <c:pt idx="14">
                          <c:v>May</c:v>
                        </c:pt>
                        <c:pt idx="15">
                          <c:v>Jun</c:v>
                        </c:pt>
                        <c:pt idx="16">
                          <c:v>Jul</c:v>
                        </c:pt>
                        <c:pt idx="17">
                          <c:v>Aug</c:v>
                        </c:pt>
                        <c:pt idx="18">
                          <c:v>Sep</c:v>
                        </c:pt>
                        <c:pt idx="19">
                          <c:v>Oct</c:v>
                        </c:pt>
                        <c:pt idx="20">
                          <c:v>Nov</c:v>
                        </c:pt>
                        <c:pt idx="21">
                          <c:v>Dec</c:v>
                        </c:pt>
                        <c:pt idx="22">
                          <c:v>Jan</c:v>
                        </c:pt>
                        <c:pt idx="23">
                          <c:v>Feb</c:v>
                        </c:pt>
                        <c:pt idx="24">
                          <c:v>Mar</c:v>
                        </c:pt>
                        <c:pt idx="25">
                          <c:v>Apr</c:v>
                        </c:pt>
                        <c:pt idx="26">
                          <c:v>May</c:v>
                        </c:pt>
                        <c:pt idx="27">
                          <c:v>Jun</c:v>
                        </c:pt>
                        <c:pt idx="28">
                          <c:v>Jul</c:v>
                        </c:pt>
                        <c:pt idx="29">
                          <c:v>Aug</c:v>
                        </c:pt>
                        <c:pt idx="30">
                          <c:v>Sep</c:v>
                        </c:pt>
                        <c:pt idx="31">
                          <c:v>Oct</c:v>
                        </c:pt>
                        <c:pt idx="32">
                          <c:v>Nov</c:v>
                        </c:pt>
                        <c:pt idx="33">
                          <c:v>Dec</c:v>
                        </c:pt>
                        <c:pt idx="34">
                          <c:v>Jan</c:v>
                        </c:pt>
                        <c:pt idx="35">
                          <c:v>Feb</c:v>
                        </c:pt>
                        <c:pt idx="36">
                          <c:v>Mar</c:v>
                        </c:pt>
                        <c:pt idx="37">
                          <c:v>Apr</c:v>
                        </c:pt>
                        <c:pt idx="38">
                          <c:v>May</c:v>
                        </c:pt>
                        <c:pt idx="39">
                          <c:v>Jun</c:v>
                        </c:pt>
                        <c:pt idx="40">
                          <c:v>Jul</c:v>
                        </c:pt>
                        <c:pt idx="41">
                          <c:v>Aug</c:v>
                        </c:pt>
                        <c:pt idx="42">
                          <c:v>Sep</c:v>
                        </c:pt>
                        <c:pt idx="43">
                          <c:v>Oct</c:v>
                        </c:pt>
                        <c:pt idx="44">
                          <c:v>Nov</c:v>
                        </c:pt>
                        <c:pt idx="45">
                          <c:v>Dec</c:v>
                        </c:pt>
                      </c:lvl>
                      <c:lvl>
                        <c:pt idx="0">
                          <c:v>2019</c:v>
                        </c:pt>
                        <c:pt idx="10">
                          <c:v>2020</c:v>
                        </c:pt>
                        <c:pt idx="22">
                          <c:v>2021</c:v>
                        </c:pt>
                        <c:pt idx="34">
                          <c:v>2022</c:v>
                        </c:pt>
                        <c:pt idx="46">
                          <c:v>2023</c:v>
                        </c:pt>
                      </c:lvl>
                    </c:multiLvlStrCache>
                  </c:multiLvlStrRef>
                </c:cat>
                <c:val>
                  <c:numRef>
                    <c:extLst>
                      <c:ext uri="{02D57815-91ED-43cb-92C2-25804820EDAC}">
                        <c15:formulaRef>
                          <c15:sqref>'Chart data'!$D$2:$AM$2</c15:sqref>
                        </c15:formulaRef>
                      </c:ext>
                    </c:extLst>
                    <c:numCache>
                      <c:formatCode>General</c:formatCode>
                      <c:ptCount val="36"/>
                      <c:pt idx="0">
                        <c:v>2019</c:v>
                      </c:pt>
                      <c:pt idx="10">
                        <c:v>2020</c:v>
                      </c:pt>
                      <c:pt idx="22">
                        <c:v>2021</c:v>
                      </c:pt>
                      <c:pt idx="34">
                        <c:v>2022</c:v>
                      </c:pt>
                    </c:numCache>
                  </c:numRef>
                </c:val>
                <c:smooth val="0"/>
                <c:extLst>
                  <c:ext xmlns:c16="http://schemas.microsoft.com/office/drawing/2014/chart" uri="{C3380CC4-5D6E-409C-BE32-E72D297353CC}">
                    <c16:uniqueId val="{00000006-BF5F-4451-9833-5A8C0D83F2A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'Chart data'!$C$3</c15:sqref>
                        </c15:formulaRef>
                      </c:ext>
                    </c:extLst>
                    <c:strCache>
                      <c:ptCount val="1"/>
                    </c:strCache>
                  </c:strRef>
                </c:tx>
                <c:spPr>
                  <a:ln w="28575" cap="rnd">
                    <a:solidFill>
                      <a:schemeClr val="accent2"/>
                    </a:solidFill>
                    <a:round/>
                  </a:ln>
                  <a:effectLst/>
                </c:spPr>
                <c:marker>
                  <c:symbol val="none"/>
                </c:marker>
                <c:cat>
                  <c:multiLvlStrRef>
                    <c:extLst xmlns:c15="http://schemas.microsoft.com/office/drawing/2012/chart">
                      <c:ext xmlns:c15="http://schemas.microsoft.com/office/drawing/2012/chart" uri="{02D57815-91ED-43cb-92C2-25804820EDAC}">
                        <c15:formulaRef>
                          <c15:sqref>'Chart data'!$D$2:$AX$3</c15:sqref>
                        </c15:formulaRef>
                      </c:ext>
                    </c:extLst>
                    <c:multiLvlStrCache>
                      <c:ptCount val="47"/>
                      <c:lvl>
                        <c:pt idx="0">
                          <c:v>Mar</c:v>
                        </c:pt>
                        <c:pt idx="1">
                          <c:v>Apr</c:v>
                        </c:pt>
                        <c:pt idx="2">
                          <c:v>May</c:v>
                        </c:pt>
                        <c:pt idx="3">
                          <c:v>Jun</c:v>
                        </c:pt>
                        <c:pt idx="4">
                          <c:v>Jul</c:v>
                        </c:pt>
                        <c:pt idx="5">
                          <c:v>Aug</c:v>
                        </c:pt>
                        <c:pt idx="6">
                          <c:v>Sep</c:v>
                        </c:pt>
                        <c:pt idx="7">
                          <c:v>Oct</c:v>
                        </c:pt>
                        <c:pt idx="8">
                          <c:v>Nov</c:v>
                        </c:pt>
                        <c:pt idx="9">
                          <c:v>Dec</c:v>
                        </c:pt>
                        <c:pt idx="10">
                          <c:v>Jan</c:v>
                        </c:pt>
                        <c:pt idx="11">
                          <c:v>Feb</c:v>
                        </c:pt>
                        <c:pt idx="12">
                          <c:v>Mar</c:v>
                        </c:pt>
                        <c:pt idx="13">
                          <c:v>Apr</c:v>
                        </c:pt>
                        <c:pt idx="14">
                          <c:v>May</c:v>
                        </c:pt>
                        <c:pt idx="15">
                          <c:v>Jun</c:v>
                        </c:pt>
                        <c:pt idx="16">
                          <c:v>Jul</c:v>
                        </c:pt>
                        <c:pt idx="17">
                          <c:v>Aug</c:v>
                        </c:pt>
                        <c:pt idx="18">
                          <c:v>Sep</c:v>
                        </c:pt>
                        <c:pt idx="19">
                          <c:v>Oct</c:v>
                        </c:pt>
                        <c:pt idx="20">
                          <c:v>Nov</c:v>
                        </c:pt>
                        <c:pt idx="21">
                          <c:v>Dec</c:v>
                        </c:pt>
                        <c:pt idx="22">
                          <c:v>Jan</c:v>
                        </c:pt>
                        <c:pt idx="23">
                          <c:v>Feb</c:v>
                        </c:pt>
                        <c:pt idx="24">
                          <c:v>Mar</c:v>
                        </c:pt>
                        <c:pt idx="25">
                          <c:v>Apr</c:v>
                        </c:pt>
                        <c:pt idx="26">
                          <c:v>May</c:v>
                        </c:pt>
                        <c:pt idx="27">
                          <c:v>Jun</c:v>
                        </c:pt>
                        <c:pt idx="28">
                          <c:v>Jul</c:v>
                        </c:pt>
                        <c:pt idx="29">
                          <c:v>Aug</c:v>
                        </c:pt>
                        <c:pt idx="30">
                          <c:v>Sep</c:v>
                        </c:pt>
                        <c:pt idx="31">
                          <c:v>Oct</c:v>
                        </c:pt>
                        <c:pt idx="32">
                          <c:v>Nov</c:v>
                        </c:pt>
                        <c:pt idx="33">
                          <c:v>Dec</c:v>
                        </c:pt>
                        <c:pt idx="34">
                          <c:v>Jan</c:v>
                        </c:pt>
                        <c:pt idx="35">
                          <c:v>Feb</c:v>
                        </c:pt>
                        <c:pt idx="36">
                          <c:v>Mar</c:v>
                        </c:pt>
                        <c:pt idx="37">
                          <c:v>Apr</c:v>
                        </c:pt>
                        <c:pt idx="38">
                          <c:v>May</c:v>
                        </c:pt>
                        <c:pt idx="39">
                          <c:v>Jun</c:v>
                        </c:pt>
                        <c:pt idx="40">
                          <c:v>Jul</c:v>
                        </c:pt>
                        <c:pt idx="41">
                          <c:v>Aug</c:v>
                        </c:pt>
                        <c:pt idx="42">
                          <c:v>Sep</c:v>
                        </c:pt>
                        <c:pt idx="43">
                          <c:v>Oct</c:v>
                        </c:pt>
                        <c:pt idx="44">
                          <c:v>Nov</c:v>
                        </c:pt>
                        <c:pt idx="45">
                          <c:v>Dec</c:v>
                        </c:pt>
                      </c:lvl>
                      <c:lvl>
                        <c:pt idx="0">
                          <c:v>2019</c:v>
                        </c:pt>
                        <c:pt idx="10">
                          <c:v>2020</c:v>
                        </c:pt>
                        <c:pt idx="22">
                          <c:v>2021</c:v>
                        </c:pt>
                        <c:pt idx="34">
                          <c:v>2022</c:v>
                        </c:pt>
                        <c:pt idx="46">
                          <c:v>2023</c:v>
                        </c:pt>
                      </c:lvl>
                    </c:multiLvlStrCache>
                  </c:multiLvlStrRef>
                </c:cat>
                <c:val>
                  <c:numRef>
                    <c:extLst xmlns:c15="http://schemas.microsoft.com/office/drawing/2012/chart">
                      <c:ext xmlns:c15="http://schemas.microsoft.com/office/drawing/2012/chart" uri="{02D57815-91ED-43cb-92C2-25804820EDAC}">
                        <c15:formulaRef>
                          <c15:sqref>'Chart data'!$D$3:$AM$3</c15:sqref>
                        </c15:formulaRef>
                      </c:ext>
                    </c:extLst>
                    <c:numCache>
                      <c:formatCode>mmm\-yy</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smooth val="0"/>
                <c:extLst xmlns:c15="http://schemas.microsoft.com/office/drawing/2012/chart">
                  <c:ext xmlns:c16="http://schemas.microsoft.com/office/drawing/2014/chart" uri="{C3380CC4-5D6E-409C-BE32-E72D297353CC}">
                    <c16:uniqueId val="{00000007-BF5F-4451-9833-5A8C0D83F2AA}"/>
                  </c:ext>
                </c:extLst>
              </c15:ser>
            </c15:filteredLineSeries>
          </c:ext>
        </c:extLst>
      </c:lineChart>
      <c:catAx>
        <c:axId val="92601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6013768"/>
        <c:crosses val="autoZero"/>
        <c:auto val="1"/>
        <c:lblAlgn val="ctr"/>
        <c:lblOffset val="100"/>
        <c:noMultiLvlLbl val="0"/>
      </c:catAx>
      <c:valAx>
        <c:axId val="926013768"/>
        <c:scaling>
          <c:orientation val="minMax"/>
        </c:scaling>
        <c:delete val="0"/>
        <c:axPos val="l"/>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6012128"/>
        <c:crosses val="autoZero"/>
        <c:crossBetween val="between"/>
      </c:valAx>
      <c:spPr>
        <a:noFill/>
        <a:ln>
          <a:noFill/>
        </a:ln>
        <a:effectLst/>
      </c:spPr>
    </c:plotArea>
    <c:legend>
      <c:legendPos val="t"/>
      <c:layout>
        <c:manualLayout>
          <c:xMode val="edge"/>
          <c:yMode val="edge"/>
          <c:x val="1.0249959458728987E-2"/>
          <c:y val="0.23087382530342226"/>
          <c:w val="0.97175252134738255"/>
          <c:h val="8.51213802502004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1636369524494486"/>
          <c:w val="1"/>
          <c:h val="0.78284763562872406"/>
        </c:manualLayout>
      </c:layout>
      <c:pie3DChart>
        <c:varyColors val="1"/>
        <c:ser>
          <c:idx val="0"/>
          <c:order val="0"/>
          <c:explosion val="5"/>
          <c:dPt>
            <c:idx val="0"/>
            <c:bubble3D val="0"/>
            <c:explosion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677-4D02-BA65-680FC7EBC859}"/>
              </c:ext>
            </c:extLst>
          </c:dPt>
          <c:dPt>
            <c:idx val="1"/>
            <c:bubble3D val="0"/>
            <c:explosion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677-4D02-BA65-680FC7EBC859}"/>
              </c:ext>
            </c:extLst>
          </c:dPt>
          <c:dPt>
            <c:idx val="2"/>
            <c:bubble3D val="0"/>
            <c:explosion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677-4D02-BA65-680FC7EBC859}"/>
              </c:ext>
            </c:extLst>
          </c:dPt>
          <c:dPt>
            <c:idx val="3"/>
            <c:bubble3D val="0"/>
            <c:explosion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677-4D02-BA65-680FC7EBC859}"/>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677-4D02-BA65-680FC7EBC859}"/>
              </c:ext>
            </c:extLst>
          </c:dPt>
          <c:dLbls>
            <c:dLbl>
              <c:idx val="0"/>
              <c:layout>
                <c:manualLayout>
                  <c:x val="-0.21422226190013188"/>
                  <c:y val="-6.8373565542551945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9677-4D02-BA65-680FC7EBC859}"/>
                </c:ext>
              </c:extLst>
            </c:dLbl>
            <c:dLbl>
              <c:idx val="1"/>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9677-4D02-BA65-680FC7EBC859}"/>
                </c:ext>
              </c:extLst>
            </c:dLbl>
            <c:dLbl>
              <c:idx val="2"/>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9677-4D02-BA65-680FC7EBC859}"/>
                </c:ext>
              </c:extLst>
            </c:dLbl>
            <c:dLbl>
              <c:idx val="3"/>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9677-4D02-BA65-680FC7EBC859}"/>
                </c:ext>
              </c:extLst>
            </c:dLbl>
            <c:dLbl>
              <c:idx val="4"/>
              <c:layout>
                <c:manualLayout>
                  <c:x val="0.16708234669608796"/>
                  <c:y val="8.1393992417614462E-3"/>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layout>
                    <c:manualLayout>
                      <c:w val="0.2175545274289491"/>
                      <c:h val="6.0115923009623796E-2"/>
                    </c:manualLayout>
                  </c15:layout>
                </c:ext>
                <c:ext xmlns:c16="http://schemas.microsoft.com/office/drawing/2014/chart" uri="{C3380CC4-5D6E-409C-BE32-E72D297353CC}">
                  <c16:uniqueId val="{00000009-9677-4D02-BA65-680FC7EBC85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NW!$C$47:$G$47</c:f>
              <c:strCache>
                <c:ptCount val="5"/>
                <c:pt idx="0">
                  <c:v>Face-to-Face</c:v>
                </c:pt>
                <c:pt idx="1">
                  <c:v>Home Visit</c:v>
                </c:pt>
                <c:pt idx="2">
                  <c:v>Telephone</c:v>
                </c:pt>
                <c:pt idx="3">
                  <c:v>Unknown</c:v>
                </c:pt>
                <c:pt idx="4">
                  <c:v>Video/Online</c:v>
                </c:pt>
              </c:strCache>
            </c:strRef>
          </c:cat>
          <c:val>
            <c:numRef>
              <c:f>NW!$C$48:$G$48</c:f>
              <c:numCache>
                <c:formatCode>0.0%</c:formatCode>
                <c:ptCount val="5"/>
                <c:pt idx="0">
                  <c:v>0.55393186767032032</c:v>
                </c:pt>
                <c:pt idx="1">
                  <c:v>1.4712807170007359E-2</c:v>
                </c:pt>
                <c:pt idx="2">
                  <c:v>0.38232928385759635</c:v>
                </c:pt>
                <c:pt idx="3">
                  <c:v>4.691122253045954E-2</c:v>
                </c:pt>
                <c:pt idx="4">
                  <c:v>2.1148187716164288E-3</c:v>
                </c:pt>
              </c:numCache>
            </c:numRef>
          </c:val>
          <c:extLst>
            <c:ext xmlns:c16="http://schemas.microsoft.com/office/drawing/2014/chart" uri="{C3380CC4-5D6E-409C-BE32-E72D297353CC}">
              <c16:uniqueId val="{0000000A-9677-4D02-BA65-680FC7EBC859}"/>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84231689067286E-2"/>
          <c:y val="0.15003297069122043"/>
          <c:w val="0.98815768310932717"/>
          <c:h val="0.77533210771500594"/>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3F9-42CA-AC65-5A1D0E989F7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3F9-42CA-AC65-5A1D0E989F7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3F9-42CA-AC65-5A1D0E989F7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3F9-42CA-AC65-5A1D0E989F7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3F9-42CA-AC65-5A1D0E989F7C}"/>
              </c:ext>
            </c:extLst>
          </c:dPt>
          <c:dLbls>
            <c:dLbl>
              <c:idx val="0"/>
              <c:layout>
                <c:manualLayout>
                  <c:x val="-0.2303416447944007"/>
                  <c:y val="-8.6891790120433521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3F9-42CA-AC65-5A1D0E989F7C}"/>
                </c:ext>
              </c:extLst>
            </c:dLbl>
            <c:dLbl>
              <c:idx val="1"/>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3F9-42CA-AC65-5A1D0E989F7C}"/>
                </c:ext>
              </c:extLst>
            </c:dLbl>
            <c:dLbl>
              <c:idx val="2"/>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C3F9-42CA-AC65-5A1D0E989F7C}"/>
                </c:ext>
              </c:extLst>
            </c:dLbl>
            <c:dLbl>
              <c:idx val="3"/>
              <c:layout>
                <c:manualLayout>
                  <c:x val="-2.9166666666666667E-2"/>
                  <c:y val="2.4216243802857975E-3"/>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3125000000000001"/>
                      <c:h val="7.5231481481481483E-2"/>
                    </c:manualLayout>
                  </c15:layout>
                </c:ext>
                <c:ext xmlns:c16="http://schemas.microsoft.com/office/drawing/2014/chart" uri="{C3380CC4-5D6E-409C-BE32-E72D297353CC}">
                  <c16:uniqueId val="{00000007-C3F9-42CA-AC65-5A1D0E989F7C}"/>
                </c:ext>
              </c:extLst>
            </c:dLbl>
            <c:dLbl>
              <c:idx val="4"/>
              <c:layout>
                <c:manualLayout>
                  <c:x val="8.2985126859142611E-2"/>
                  <c:y val="-9.2254052484797844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C3F9-42CA-AC65-5A1D0E989F7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NW!$C$49:$G$49</c:f>
              <c:strCache>
                <c:ptCount val="5"/>
                <c:pt idx="0">
                  <c:v>Face-to-Face</c:v>
                </c:pt>
                <c:pt idx="1">
                  <c:v>Home Visit</c:v>
                </c:pt>
                <c:pt idx="2">
                  <c:v>Telephone</c:v>
                </c:pt>
                <c:pt idx="3">
                  <c:v>Unknown</c:v>
                </c:pt>
                <c:pt idx="4">
                  <c:v>Video/Online</c:v>
                </c:pt>
              </c:strCache>
            </c:strRef>
          </c:cat>
          <c:val>
            <c:numRef>
              <c:f>NW!$C$50:$G$50</c:f>
              <c:numCache>
                <c:formatCode>0.0%</c:formatCode>
                <c:ptCount val="5"/>
                <c:pt idx="0">
                  <c:v>0.5531584733337982</c:v>
                </c:pt>
                <c:pt idx="1">
                  <c:v>1.3097567677626454E-2</c:v>
                </c:pt>
                <c:pt idx="2">
                  <c:v>0.40063251468363614</c:v>
                </c:pt>
                <c:pt idx="3">
                  <c:v>3.0591571104372627E-2</c:v>
                </c:pt>
                <c:pt idx="4">
                  <c:v>2.5198732005665644E-3</c:v>
                </c:pt>
              </c:numCache>
            </c:numRef>
          </c:val>
          <c:extLst>
            <c:ext xmlns:c16="http://schemas.microsoft.com/office/drawing/2014/chart" uri="{C3380CC4-5D6E-409C-BE32-E72D297353CC}">
              <c16:uniqueId val="{0000000A-C3F9-42CA-AC65-5A1D0E989F7C}"/>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F87-4293-A43D-F74FBAACEDA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F87-4293-A43D-F74FBAACEDA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F87-4293-A43D-F74FBAACEDA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F87-4293-A43D-F74FBAACEDA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F87-4293-A43D-F74FBAACEDAC}"/>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87-4293-A43D-F74FBAACEDA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Sheet1!$F$13:$J$13</c:f>
              <c:strCache>
                <c:ptCount val="5"/>
                <c:pt idx="0">
                  <c:v>Face-to-Face</c:v>
                </c:pt>
                <c:pt idx="1">
                  <c:v>Home Visit</c:v>
                </c:pt>
                <c:pt idx="2">
                  <c:v>Telephone</c:v>
                </c:pt>
                <c:pt idx="3">
                  <c:v>Unknown</c:v>
                </c:pt>
                <c:pt idx="4">
                  <c:v>Video/Online</c:v>
                </c:pt>
              </c:strCache>
            </c:strRef>
          </c:cat>
          <c:val>
            <c:numRef>
              <c:f>Sheet1!$F$14:$J$14</c:f>
              <c:numCache>
                <c:formatCode>0.0%</c:formatCode>
                <c:ptCount val="5"/>
                <c:pt idx="0">
                  <c:v>0.79893447025546771</c:v>
                </c:pt>
                <c:pt idx="1">
                  <c:v>2.0781010204547902E-2</c:v>
                </c:pt>
                <c:pt idx="2">
                  <c:v>0.11390623438675047</c:v>
                </c:pt>
                <c:pt idx="3">
                  <c:v>6.4933175082806188E-2</c:v>
                </c:pt>
                <c:pt idx="4">
                  <c:v>1.4451100704277334E-3</c:v>
                </c:pt>
              </c:numCache>
            </c:numRef>
          </c:val>
          <c:extLst>
            <c:ext xmlns:c16="http://schemas.microsoft.com/office/drawing/2014/chart" uri="{C3380CC4-5D6E-409C-BE32-E72D297353CC}">
              <c16:uniqueId val="{0000000A-2F87-4293-A43D-F74FBAACEDAC}"/>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277777777777776E-2"/>
          <c:y val="0.11342592592592593"/>
          <c:w val="0.85277777777777786"/>
          <c:h val="0.81018518518518523"/>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746-4F57-A1DC-BD4CFA4930B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746-4F57-A1DC-BD4CFA4930B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746-4F57-A1DC-BD4CFA4930B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746-4F57-A1DC-BD4CFA4930B8}"/>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746-4F57-A1DC-BD4CFA4930B8}"/>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46-4F57-A1DC-BD4CFA4930B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Sheet1!$F$64:$J$64</c:f>
              <c:strCache>
                <c:ptCount val="5"/>
                <c:pt idx="0">
                  <c:v>Face-to-Face</c:v>
                </c:pt>
                <c:pt idx="1">
                  <c:v>Home Visit</c:v>
                </c:pt>
                <c:pt idx="2">
                  <c:v>Telephone</c:v>
                </c:pt>
                <c:pt idx="3">
                  <c:v>Unknown</c:v>
                </c:pt>
                <c:pt idx="4">
                  <c:v>Video/Online</c:v>
                </c:pt>
              </c:strCache>
            </c:strRef>
          </c:cat>
          <c:val>
            <c:numRef>
              <c:f>Sheet1!$F$65:$J$65</c:f>
              <c:numCache>
                <c:formatCode>0.0%</c:formatCode>
                <c:ptCount val="5"/>
                <c:pt idx="0">
                  <c:v>0.64464118215886801</c:v>
                </c:pt>
                <c:pt idx="1">
                  <c:v>1.5068059544453016E-2</c:v>
                </c:pt>
                <c:pt idx="2">
                  <c:v>0.32235112152061784</c:v>
                </c:pt>
                <c:pt idx="3">
                  <c:v>1.6082528071920635E-2</c:v>
                </c:pt>
                <c:pt idx="4">
                  <c:v>1.8571087041404702E-3</c:v>
                </c:pt>
              </c:numCache>
            </c:numRef>
          </c:val>
          <c:extLst>
            <c:ext xmlns:c16="http://schemas.microsoft.com/office/drawing/2014/chart" uri="{C3380CC4-5D6E-409C-BE32-E72D297353CC}">
              <c16:uniqueId val="{0000000A-E746-4F57-A1DC-BD4CFA4930B8}"/>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85E3EE-A496-42DC-8DA5-BFA4548E825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72A9AFFE-FD54-4591-B573-A83D0E8299B5}">
      <dgm:prSet phldrT="[Text]" custT="1"/>
      <dgm:spPr/>
      <dgm:t>
        <a:bodyPr/>
        <a:lstStyle/>
        <a:p>
          <a:r>
            <a:rPr lang="en-GB" sz="600" dirty="0"/>
            <a:t>1</a:t>
          </a:r>
          <a:r>
            <a:rPr lang="en-GB" sz="600" baseline="30000" dirty="0"/>
            <a:t>st</a:t>
          </a:r>
          <a:r>
            <a:rPr lang="en-GB" sz="600" dirty="0"/>
            <a:t> July</a:t>
          </a:r>
        </a:p>
      </dgm:t>
    </dgm:pt>
    <dgm:pt modelId="{4B2DC8F1-51FE-4865-A374-BDC821B3A1CC}" type="parTrans" cxnId="{793DF156-8F57-4E23-97E4-E2F8C0C8041F}">
      <dgm:prSet/>
      <dgm:spPr/>
      <dgm:t>
        <a:bodyPr/>
        <a:lstStyle/>
        <a:p>
          <a:endParaRPr lang="en-GB" sz="600"/>
        </a:p>
      </dgm:t>
    </dgm:pt>
    <dgm:pt modelId="{170AC467-E460-454A-8EA1-EDD65613AC40}" type="sibTrans" cxnId="{793DF156-8F57-4E23-97E4-E2F8C0C8041F}">
      <dgm:prSet/>
      <dgm:spPr/>
      <dgm:t>
        <a:bodyPr/>
        <a:lstStyle/>
        <a:p>
          <a:endParaRPr lang="en-GB" sz="600"/>
        </a:p>
      </dgm:t>
    </dgm:pt>
    <dgm:pt modelId="{097E4F18-4173-4FFF-9EF2-3E83921F43D2}">
      <dgm:prSet phldrT="[Text]" custT="1"/>
      <dgm:spPr/>
      <dgm:t>
        <a:bodyPr/>
        <a:lstStyle/>
        <a:p>
          <a:r>
            <a:rPr lang="en-GB" sz="1000" b="1" dirty="0"/>
            <a:t>Final date for Financial and procurement </a:t>
          </a:r>
          <a:r>
            <a:rPr lang="en-GB" sz="1000" dirty="0"/>
            <a:t>support to any practice that indicates to its ICB that it wants to </a:t>
          </a:r>
          <a:r>
            <a:rPr lang="en-GB" sz="1000" b="1" dirty="0"/>
            <a:t>move from analogue to digital telephony</a:t>
          </a:r>
        </a:p>
      </dgm:t>
    </dgm:pt>
    <dgm:pt modelId="{3D21A9BF-2A16-4082-A893-089E232D7BEE}" type="parTrans" cxnId="{BB17DC9D-6442-40AC-9D07-C594E62E3C65}">
      <dgm:prSet/>
      <dgm:spPr/>
      <dgm:t>
        <a:bodyPr/>
        <a:lstStyle/>
        <a:p>
          <a:endParaRPr lang="en-GB" sz="600"/>
        </a:p>
      </dgm:t>
    </dgm:pt>
    <dgm:pt modelId="{7F584787-C456-48D5-9650-271077C92AD4}" type="sibTrans" cxnId="{BB17DC9D-6442-40AC-9D07-C594E62E3C65}">
      <dgm:prSet/>
      <dgm:spPr/>
      <dgm:t>
        <a:bodyPr/>
        <a:lstStyle/>
        <a:p>
          <a:endParaRPr lang="en-GB" sz="600"/>
        </a:p>
      </dgm:t>
    </dgm:pt>
    <dgm:pt modelId="{883E08C2-8A03-46D1-A755-03989DB13E38}">
      <dgm:prSet phldrT="[Text]" custT="1"/>
      <dgm:spPr/>
      <dgm:t>
        <a:bodyPr/>
        <a:lstStyle/>
        <a:p>
          <a:r>
            <a:rPr lang="en-GB" sz="600" dirty="0"/>
            <a:t>31</a:t>
          </a:r>
          <a:r>
            <a:rPr lang="en-GB" sz="600" baseline="30000" dirty="0"/>
            <a:t>st</a:t>
          </a:r>
          <a:r>
            <a:rPr lang="en-GB" sz="600" dirty="0"/>
            <a:t> August</a:t>
          </a:r>
        </a:p>
      </dgm:t>
    </dgm:pt>
    <dgm:pt modelId="{DC14DFA8-F374-44F8-99AB-6B24900219F6}" type="parTrans" cxnId="{31931F1F-F2FF-4173-A023-83D65AA4D147}">
      <dgm:prSet/>
      <dgm:spPr/>
      <dgm:t>
        <a:bodyPr/>
        <a:lstStyle/>
        <a:p>
          <a:endParaRPr lang="en-GB" sz="600"/>
        </a:p>
      </dgm:t>
    </dgm:pt>
    <dgm:pt modelId="{3100D22C-6C8F-4857-B019-8C84DD801E05}" type="sibTrans" cxnId="{31931F1F-F2FF-4173-A023-83D65AA4D147}">
      <dgm:prSet/>
      <dgm:spPr/>
      <dgm:t>
        <a:bodyPr/>
        <a:lstStyle/>
        <a:p>
          <a:endParaRPr lang="en-GB" sz="600"/>
        </a:p>
      </dgm:t>
    </dgm:pt>
    <dgm:pt modelId="{9FFC777D-098F-4C4F-B45A-47E6904D2C69}">
      <dgm:prSet phldrT="[Text]" custT="1"/>
      <dgm:spPr/>
      <dgm:t>
        <a:bodyPr/>
        <a:lstStyle/>
        <a:p>
          <a:r>
            <a:rPr lang="en-GB" sz="1000" b="1" dirty="0"/>
            <a:t>Final date for Funding of high-quality tools</a:t>
          </a:r>
          <a:r>
            <a:rPr lang="en-GB" sz="1000" dirty="0"/>
            <a:t> for online consultation, messaging, self-monitoring and appointment booking tools</a:t>
          </a:r>
        </a:p>
      </dgm:t>
    </dgm:pt>
    <dgm:pt modelId="{33FF37D2-F93F-4C74-9612-16C84D20C1DD}" type="parTrans" cxnId="{1A63196D-54B3-497D-958D-84D709CABF76}">
      <dgm:prSet/>
      <dgm:spPr/>
      <dgm:t>
        <a:bodyPr/>
        <a:lstStyle/>
        <a:p>
          <a:endParaRPr lang="en-GB" sz="600"/>
        </a:p>
      </dgm:t>
    </dgm:pt>
    <dgm:pt modelId="{21BAD307-AC34-4C0A-B1C2-5C59CD149660}" type="sibTrans" cxnId="{1A63196D-54B3-497D-958D-84D709CABF76}">
      <dgm:prSet/>
      <dgm:spPr/>
      <dgm:t>
        <a:bodyPr/>
        <a:lstStyle/>
        <a:p>
          <a:endParaRPr lang="en-GB" sz="600"/>
        </a:p>
      </dgm:t>
    </dgm:pt>
    <dgm:pt modelId="{956D6C7A-56AA-4FC8-AEA8-3FFC9C7238A9}">
      <dgm:prSet phldrT="[Text]" custT="1"/>
      <dgm:spPr/>
      <dgm:t>
        <a:bodyPr/>
        <a:lstStyle/>
        <a:p>
          <a:r>
            <a:rPr lang="en-GB" sz="600" dirty="0"/>
            <a:t>23/24 and 24/25</a:t>
          </a:r>
        </a:p>
      </dgm:t>
    </dgm:pt>
    <dgm:pt modelId="{212C4385-2DB2-46A8-86B4-CF1CFF95DFEB}" type="parTrans" cxnId="{BBB6D78C-EBFC-472D-BC86-929CB9325121}">
      <dgm:prSet/>
      <dgm:spPr/>
      <dgm:t>
        <a:bodyPr/>
        <a:lstStyle/>
        <a:p>
          <a:endParaRPr lang="en-GB" sz="600"/>
        </a:p>
      </dgm:t>
    </dgm:pt>
    <dgm:pt modelId="{B7560FF5-E153-4A67-86A3-97E1C658F041}" type="sibTrans" cxnId="{BBB6D78C-EBFC-472D-BC86-929CB9325121}">
      <dgm:prSet/>
      <dgm:spPr/>
      <dgm:t>
        <a:bodyPr/>
        <a:lstStyle/>
        <a:p>
          <a:endParaRPr lang="en-GB" sz="600"/>
        </a:p>
      </dgm:t>
    </dgm:pt>
    <dgm:pt modelId="{D37F736D-E1C6-423D-8838-121932E2D39F}">
      <dgm:prSet phldrT="[Text]" custT="1"/>
      <dgm:spPr/>
      <dgm:t>
        <a:bodyPr/>
        <a:lstStyle/>
        <a:p>
          <a:r>
            <a:rPr lang="en-GB" sz="1000" dirty="0"/>
            <a:t>A range of</a:t>
          </a:r>
          <a:r>
            <a:rPr lang="en-GB" sz="1000" b="1" dirty="0"/>
            <a:t> transformation support from the National General Practice Improvement Programme </a:t>
          </a:r>
          <a:r>
            <a:rPr lang="en-GB" sz="1000" dirty="0"/>
            <a:t>(NGPIP) ranging from universal, intermediate and Intensive.</a:t>
          </a:r>
        </a:p>
      </dgm:t>
    </dgm:pt>
    <dgm:pt modelId="{0894AF46-8AD6-4236-B715-048DCB1C7D17}" type="parTrans" cxnId="{C390F116-D09A-4A77-AD9D-3C73F4A6F813}">
      <dgm:prSet/>
      <dgm:spPr/>
      <dgm:t>
        <a:bodyPr/>
        <a:lstStyle/>
        <a:p>
          <a:endParaRPr lang="en-GB" sz="600"/>
        </a:p>
      </dgm:t>
    </dgm:pt>
    <dgm:pt modelId="{A06EAB5D-5439-49D8-BB41-0CA53D5B30ED}" type="sibTrans" cxnId="{C390F116-D09A-4A77-AD9D-3C73F4A6F813}">
      <dgm:prSet/>
      <dgm:spPr/>
      <dgm:t>
        <a:bodyPr/>
        <a:lstStyle/>
        <a:p>
          <a:endParaRPr lang="en-GB" sz="600"/>
        </a:p>
      </dgm:t>
    </dgm:pt>
    <dgm:pt modelId="{D97AAB9C-A314-423C-836E-26198D47BD49}">
      <dgm:prSet phldrT="[Text]" custT="1"/>
      <dgm:spPr/>
      <dgm:t>
        <a:bodyPr/>
        <a:lstStyle/>
        <a:p>
          <a:r>
            <a:rPr lang="en-GB" sz="600" dirty="0"/>
            <a:t>Ongoing 23/24</a:t>
          </a:r>
        </a:p>
      </dgm:t>
    </dgm:pt>
    <dgm:pt modelId="{83AF8041-5B0A-4FF4-9BC9-DE7C73EA5111}" type="parTrans" cxnId="{42DB649F-37AC-4EF5-84B5-35F5BCFD822F}">
      <dgm:prSet/>
      <dgm:spPr/>
      <dgm:t>
        <a:bodyPr/>
        <a:lstStyle/>
        <a:p>
          <a:endParaRPr lang="en-GB" sz="600"/>
        </a:p>
      </dgm:t>
    </dgm:pt>
    <dgm:pt modelId="{1B677A61-C5CC-430D-A2F8-480E6765D1D9}" type="sibTrans" cxnId="{42DB649F-37AC-4EF5-84B5-35F5BCFD822F}">
      <dgm:prSet/>
      <dgm:spPr/>
      <dgm:t>
        <a:bodyPr/>
        <a:lstStyle/>
        <a:p>
          <a:endParaRPr lang="en-GB" sz="600"/>
        </a:p>
      </dgm:t>
    </dgm:pt>
    <dgm:pt modelId="{F89B4D76-4B6B-45B6-9880-0F3F05C97D23}">
      <dgm:prSet phldrT="[Text]" custT="1"/>
      <dgm:spPr/>
      <dgm:t>
        <a:bodyPr/>
        <a:lstStyle/>
        <a:p>
          <a:r>
            <a:rPr lang="en-GB" sz="1000" b="1" dirty="0"/>
            <a:t>Repurposed £246 million of IIF to support improving access </a:t>
          </a:r>
          <a:r>
            <a:rPr lang="en-GB" sz="1000" dirty="0"/>
            <a:t>and provide capacity for transformation</a:t>
          </a:r>
        </a:p>
      </dgm:t>
    </dgm:pt>
    <dgm:pt modelId="{0628A6EE-EC20-47A4-84D7-6C58661703AC}" type="parTrans" cxnId="{774CEFA9-8790-49DB-A9A0-48959EF169D2}">
      <dgm:prSet/>
      <dgm:spPr/>
      <dgm:t>
        <a:bodyPr/>
        <a:lstStyle/>
        <a:p>
          <a:endParaRPr lang="en-GB" sz="600"/>
        </a:p>
      </dgm:t>
    </dgm:pt>
    <dgm:pt modelId="{D4C354CC-12F8-4505-BBCC-421D463A581C}" type="sibTrans" cxnId="{774CEFA9-8790-49DB-A9A0-48959EF169D2}">
      <dgm:prSet/>
      <dgm:spPr/>
      <dgm:t>
        <a:bodyPr/>
        <a:lstStyle/>
        <a:p>
          <a:endParaRPr lang="en-GB" sz="600"/>
        </a:p>
      </dgm:t>
    </dgm:pt>
    <dgm:pt modelId="{ED00AD13-3A5E-4090-800D-C70F2FFF006B}">
      <dgm:prSet phldrT="[Text]" custT="1"/>
      <dgm:spPr>
        <a:solidFill>
          <a:schemeClr val="accent1"/>
        </a:solidFill>
      </dgm:spPr>
      <dgm:t>
        <a:bodyPr/>
        <a:lstStyle/>
        <a:p>
          <a:r>
            <a:rPr lang="en-GB" sz="600" dirty="0"/>
            <a:t>23/24 and 24/25</a:t>
          </a:r>
        </a:p>
      </dgm:t>
    </dgm:pt>
    <dgm:pt modelId="{C89C0C05-0E41-47F4-8CA2-3D4D227B19F0}" type="parTrans" cxnId="{25859C87-7DC3-4490-AB3F-A3CD8CDCDBD6}">
      <dgm:prSet/>
      <dgm:spPr/>
      <dgm:t>
        <a:bodyPr/>
        <a:lstStyle/>
        <a:p>
          <a:endParaRPr lang="en-GB" sz="600"/>
        </a:p>
      </dgm:t>
    </dgm:pt>
    <dgm:pt modelId="{3A5A66EB-D5AF-4B26-9166-EF7CBA2545AF}" type="sibTrans" cxnId="{25859C87-7DC3-4490-AB3F-A3CD8CDCDBD6}">
      <dgm:prSet/>
      <dgm:spPr/>
      <dgm:t>
        <a:bodyPr/>
        <a:lstStyle/>
        <a:p>
          <a:endParaRPr lang="en-GB" sz="600"/>
        </a:p>
      </dgm:t>
    </dgm:pt>
    <dgm:pt modelId="{A5A4A63F-660B-454F-AA52-E99BAA60FC5E}">
      <dgm:prSet phldrT="[Text]" custT="1"/>
      <dgm:spPr>
        <a:noFill/>
      </dgm:spPr>
      <dgm:t>
        <a:bodyPr/>
        <a:lstStyle/>
        <a:p>
          <a:r>
            <a:rPr lang="en-GB" sz="1000" b="1" dirty="0"/>
            <a:t>Transition cover and transformation support funding </a:t>
          </a:r>
          <a:r>
            <a:rPr lang="en-GB" sz="1000" dirty="0"/>
            <a:t>where practices/PCNs are transitioning to Modern General Practice Access Model and require additional support (</a:t>
          </a:r>
          <a:r>
            <a:rPr lang="en-GB" sz="1000" dirty="0" err="1"/>
            <a:t>eg</a:t>
          </a:r>
          <a:r>
            <a:rPr lang="en-GB" sz="1000" dirty="0"/>
            <a:t> extra practice shifts, locums, or peer support) </a:t>
          </a:r>
          <a:r>
            <a:rPr lang="en-GB" sz="1000" b="1" dirty="0"/>
            <a:t>£13.5k/practice of flexible funding</a:t>
          </a:r>
        </a:p>
      </dgm:t>
    </dgm:pt>
    <dgm:pt modelId="{F448AA30-CDBE-4CE0-A506-629F8FAAD53F}" type="parTrans" cxnId="{96C58D45-9174-4F0D-ABF3-EE8A4C0CFF84}">
      <dgm:prSet/>
      <dgm:spPr/>
      <dgm:t>
        <a:bodyPr/>
        <a:lstStyle/>
        <a:p>
          <a:endParaRPr lang="en-GB" sz="600"/>
        </a:p>
      </dgm:t>
    </dgm:pt>
    <dgm:pt modelId="{7D65731B-884F-46AB-81B6-B2E3710A5EBD}" type="sibTrans" cxnId="{96C58D45-9174-4F0D-ABF3-EE8A4C0CFF84}">
      <dgm:prSet/>
      <dgm:spPr/>
      <dgm:t>
        <a:bodyPr/>
        <a:lstStyle/>
        <a:p>
          <a:endParaRPr lang="en-GB" sz="600"/>
        </a:p>
      </dgm:t>
    </dgm:pt>
    <dgm:pt modelId="{5EA30EEB-960A-4002-8A8A-22D773171037}">
      <dgm:prSet phldrT="[Text]" custT="1"/>
      <dgm:spPr>
        <a:solidFill>
          <a:schemeClr val="accent1">
            <a:alpha val="90000"/>
          </a:schemeClr>
        </a:solidFill>
      </dgm:spPr>
      <dgm:t>
        <a:bodyPr/>
        <a:lstStyle/>
        <a:p>
          <a:r>
            <a:rPr lang="en-GB" sz="600" dirty="0"/>
            <a:t>23/24 and 24/25</a:t>
          </a:r>
        </a:p>
      </dgm:t>
    </dgm:pt>
    <dgm:pt modelId="{E19420D0-7A3C-4154-AFEF-4C2DE3E7071F}" type="parTrans" cxnId="{D43E7643-0F81-4994-BB61-8E38B21A4849}">
      <dgm:prSet/>
      <dgm:spPr/>
      <dgm:t>
        <a:bodyPr/>
        <a:lstStyle/>
        <a:p>
          <a:endParaRPr lang="en-GB" sz="600"/>
        </a:p>
      </dgm:t>
    </dgm:pt>
    <dgm:pt modelId="{446435D9-D16D-434B-9DCD-D67543FE5533}" type="sibTrans" cxnId="{D43E7643-0F81-4994-BB61-8E38B21A4849}">
      <dgm:prSet/>
      <dgm:spPr/>
      <dgm:t>
        <a:bodyPr/>
        <a:lstStyle/>
        <a:p>
          <a:endParaRPr lang="en-GB" sz="600"/>
        </a:p>
      </dgm:t>
    </dgm:pt>
    <dgm:pt modelId="{DF7465EC-7407-4820-8C17-A348EFA585F4}">
      <dgm:prSet phldrT="[Text]" custT="1"/>
      <dgm:spPr>
        <a:noFill/>
      </dgm:spPr>
      <dgm:t>
        <a:bodyPr/>
        <a:lstStyle/>
        <a:p>
          <a:r>
            <a:rPr lang="en-GB" sz="1000" b="1" dirty="0"/>
            <a:t>Care navigation training</a:t>
          </a:r>
          <a:r>
            <a:rPr lang="en-GB" sz="1000" dirty="0"/>
            <a:t>: every practice can nominate to their ICB one member of staff to undertake training</a:t>
          </a:r>
        </a:p>
      </dgm:t>
    </dgm:pt>
    <dgm:pt modelId="{720C3FA6-9A8F-498F-ADEC-7755B6CE026B}" type="parTrans" cxnId="{AD23EF71-A005-4A0C-A226-D2234CF47FA3}">
      <dgm:prSet/>
      <dgm:spPr/>
      <dgm:t>
        <a:bodyPr/>
        <a:lstStyle/>
        <a:p>
          <a:endParaRPr lang="en-GB" sz="600"/>
        </a:p>
      </dgm:t>
    </dgm:pt>
    <dgm:pt modelId="{9474DC8B-4A0A-4CED-8E04-2AB57C90D883}" type="sibTrans" cxnId="{AD23EF71-A005-4A0C-A226-D2234CF47FA3}">
      <dgm:prSet/>
      <dgm:spPr/>
      <dgm:t>
        <a:bodyPr/>
        <a:lstStyle/>
        <a:p>
          <a:endParaRPr lang="en-GB" sz="600"/>
        </a:p>
      </dgm:t>
    </dgm:pt>
    <dgm:pt modelId="{6F03CA57-4D25-4140-A39F-8C91143E6C5A}">
      <dgm:prSet phldrT="[Text]" custT="1"/>
      <dgm:spPr/>
      <dgm:t>
        <a:bodyPr/>
        <a:lstStyle/>
        <a:p>
          <a:r>
            <a:rPr lang="en-GB" sz="600" dirty="0"/>
            <a:t>Ongoing 23/24</a:t>
          </a:r>
        </a:p>
      </dgm:t>
    </dgm:pt>
    <dgm:pt modelId="{1C5A2CDC-5030-4F8C-A08C-F8057F4F6501}" type="parTrans" cxnId="{06FDB903-7532-4010-86C6-E10DD7146339}">
      <dgm:prSet/>
      <dgm:spPr/>
      <dgm:t>
        <a:bodyPr/>
        <a:lstStyle/>
        <a:p>
          <a:endParaRPr lang="en-GB" sz="600"/>
        </a:p>
      </dgm:t>
    </dgm:pt>
    <dgm:pt modelId="{817B7255-C824-40B1-AF7B-1DEF52CA0510}" type="sibTrans" cxnId="{06FDB903-7532-4010-86C6-E10DD7146339}">
      <dgm:prSet/>
      <dgm:spPr/>
      <dgm:t>
        <a:bodyPr/>
        <a:lstStyle/>
        <a:p>
          <a:endParaRPr lang="en-GB" sz="600"/>
        </a:p>
      </dgm:t>
    </dgm:pt>
    <dgm:pt modelId="{139CF0BE-CA7B-4C81-809B-76E012CF02C7}">
      <dgm:prSet phldrT="[Text]" custT="1"/>
      <dgm:spPr/>
      <dgm:t>
        <a:bodyPr/>
        <a:lstStyle/>
        <a:p>
          <a:r>
            <a:rPr lang="en-GB" sz="1000" b="1" dirty="0"/>
            <a:t>Increase in ARRS flexibility and ARRS numbers</a:t>
          </a:r>
        </a:p>
      </dgm:t>
    </dgm:pt>
    <dgm:pt modelId="{4C9C039C-6949-4623-AA8C-70BB22A2FE77}" type="parTrans" cxnId="{02B5CBA0-97E8-4994-BFA8-039304263725}">
      <dgm:prSet/>
      <dgm:spPr/>
      <dgm:t>
        <a:bodyPr/>
        <a:lstStyle/>
        <a:p>
          <a:endParaRPr lang="en-GB" sz="600"/>
        </a:p>
      </dgm:t>
    </dgm:pt>
    <dgm:pt modelId="{4E4B283B-562B-48A3-85D5-9DA925527C77}" type="sibTrans" cxnId="{02B5CBA0-97E8-4994-BFA8-039304263725}">
      <dgm:prSet/>
      <dgm:spPr/>
      <dgm:t>
        <a:bodyPr/>
        <a:lstStyle/>
        <a:p>
          <a:endParaRPr lang="en-GB" sz="600"/>
        </a:p>
      </dgm:t>
    </dgm:pt>
    <dgm:pt modelId="{B1F7F672-E354-44AE-9059-20F985F795E8}">
      <dgm:prSet phldrT="[Text]" custT="1"/>
      <dgm:spPr/>
      <dgm:t>
        <a:bodyPr/>
        <a:lstStyle/>
        <a:p>
          <a:r>
            <a:rPr lang="en-GB" sz="600" dirty="0"/>
            <a:t>Ongoing 23/24</a:t>
          </a:r>
        </a:p>
      </dgm:t>
    </dgm:pt>
    <dgm:pt modelId="{BFCD7926-A446-473A-AB45-EA6847D0A876}" type="parTrans" cxnId="{CD3876BD-4D97-4C2C-8FF6-AED108A553F3}">
      <dgm:prSet/>
      <dgm:spPr/>
      <dgm:t>
        <a:bodyPr/>
        <a:lstStyle/>
        <a:p>
          <a:endParaRPr lang="en-GB" sz="600"/>
        </a:p>
      </dgm:t>
    </dgm:pt>
    <dgm:pt modelId="{1433D6E0-3D34-4FAB-B868-250729E93294}" type="sibTrans" cxnId="{CD3876BD-4D97-4C2C-8FF6-AED108A553F3}">
      <dgm:prSet/>
      <dgm:spPr/>
      <dgm:t>
        <a:bodyPr/>
        <a:lstStyle/>
        <a:p>
          <a:endParaRPr lang="en-GB" sz="600"/>
        </a:p>
      </dgm:t>
    </dgm:pt>
    <dgm:pt modelId="{86065D54-5F51-45FE-9BC9-B07FD5111CCB}">
      <dgm:prSet phldrT="[Text]" custT="1"/>
      <dgm:spPr/>
      <dgm:t>
        <a:bodyPr/>
        <a:lstStyle/>
        <a:p>
          <a:r>
            <a:rPr lang="en-GB" sz="1000" b="1" dirty="0"/>
            <a:t>Communication materials </a:t>
          </a:r>
          <a:r>
            <a:rPr lang="en-GB" sz="1000" dirty="0"/>
            <a:t>available for all practices to support patients to understand digital access to practice, NHS App for repeat prescriptions, multidisciplinary general practice teams and wider care available (Pharmacy &amp; 111)</a:t>
          </a:r>
        </a:p>
      </dgm:t>
    </dgm:pt>
    <dgm:pt modelId="{11E38ECA-D7F4-4441-B51A-99EBFC24C3DD}" type="parTrans" cxnId="{48D4C371-6124-452B-9940-D04021012295}">
      <dgm:prSet/>
      <dgm:spPr/>
      <dgm:t>
        <a:bodyPr/>
        <a:lstStyle/>
        <a:p>
          <a:endParaRPr lang="en-GB" sz="600"/>
        </a:p>
      </dgm:t>
    </dgm:pt>
    <dgm:pt modelId="{C1CB0E06-D4CB-45A7-9759-A57A8CD93702}" type="sibTrans" cxnId="{48D4C371-6124-452B-9940-D04021012295}">
      <dgm:prSet/>
      <dgm:spPr/>
      <dgm:t>
        <a:bodyPr/>
        <a:lstStyle/>
        <a:p>
          <a:endParaRPr lang="en-GB" sz="600"/>
        </a:p>
      </dgm:t>
    </dgm:pt>
    <dgm:pt modelId="{1F8AA79C-0A28-4885-A514-41FC64733826}">
      <dgm:prSet phldrT="[Text]" custT="1"/>
      <dgm:spPr/>
      <dgm:t>
        <a:bodyPr/>
        <a:lstStyle/>
        <a:p>
          <a:r>
            <a:rPr lang="en-GB" sz="1000" dirty="0"/>
            <a:t>ICBs nominate practices and PCNS for Support throughout 23/24 and 24/25</a:t>
          </a:r>
        </a:p>
      </dgm:t>
    </dgm:pt>
    <dgm:pt modelId="{36258F51-5E1D-4B78-85CA-ABF2150081BC}" type="parTrans" cxnId="{93873072-C184-4E97-AEBF-15D58124A637}">
      <dgm:prSet/>
      <dgm:spPr/>
      <dgm:t>
        <a:bodyPr/>
        <a:lstStyle/>
        <a:p>
          <a:endParaRPr lang="en-GB"/>
        </a:p>
      </dgm:t>
    </dgm:pt>
    <dgm:pt modelId="{15471766-2C16-4AC6-AD5D-8B2739DC60F7}" type="sibTrans" cxnId="{93873072-C184-4E97-AEBF-15D58124A637}">
      <dgm:prSet/>
      <dgm:spPr/>
      <dgm:t>
        <a:bodyPr/>
        <a:lstStyle/>
        <a:p>
          <a:endParaRPr lang="en-GB"/>
        </a:p>
      </dgm:t>
    </dgm:pt>
    <dgm:pt modelId="{E8DC459A-12FB-489A-A04E-427DC64872CB}">
      <dgm:prSet phldrT="[Text]" custT="1"/>
      <dgm:spPr>
        <a:noFill/>
      </dgm:spPr>
      <dgm:t>
        <a:bodyPr/>
        <a:lstStyle/>
        <a:p>
          <a:r>
            <a:rPr lang="en-GB" sz="1000" b="1" dirty="0"/>
            <a:t>Digital and transformation lead training</a:t>
          </a:r>
          <a:r>
            <a:rPr lang="en-GB" sz="1000" dirty="0"/>
            <a:t>: every PCN can nominate to their ICB one member of staff to undertake training</a:t>
          </a:r>
        </a:p>
      </dgm:t>
    </dgm:pt>
    <dgm:pt modelId="{2CAD97C1-ADD9-4C2D-A615-F2D2633D0C22}" type="parTrans" cxnId="{5368A57F-C786-4048-9C06-F96943BAAEF9}">
      <dgm:prSet/>
      <dgm:spPr/>
      <dgm:t>
        <a:bodyPr/>
        <a:lstStyle/>
        <a:p>
          <a:endParaRPr lang="en-GB"/>
        </a:p>
      </dgm:t>
    </dgm:pt>
    <dgm:pt modelId="{9177C42F-4F13-425A-A36E-A850838C52E2}" type="sibTrans" cxnId="{5368A57F-C786-4048-9C06-F96943BAAEF9}">
      <dgm:prSet/>
      <dgm:spPr/>
      <dgm:t>
        <a:bodyPr/>
        <a:lstStyle/>
        <a:p>
          <a:endParaRPr lang="en-GB"/>
        </a:p>
      </dgm:t>
    </dgm:pt>
    <dgm:pt modelId="{C8DBD322-42DF-44D3-B8B3-AAF0F4B42AD2}" type="pres">
      <dgm:prSet presAssocID="{E585E3EE-A496-42DC-8DA5-BFA4548E8252}" presName="linearFlow" presStyleCnt="0">
        <dgm:presLayoutVars>
          <dgm:dir/>
          <dgm:animLvl val="lvl"/>
          <dgm:resizeHandles val="exact"/>
        </dgm:presLayoutVars>
      </dgm:prSet>
      <dgm:spPr/>
    </dgm:pt>
    <dgm:pt modelId="{92A27E74-6BA9-4A92-B714-F51C81618042}" type="pres">
      <dgm:prSet presAssocID="{72A9AFFE-FD54-4591-B573-A83D0E8299B5}" presName="composite" presStyleCnt="0"/>
      <dgm:spPr/>
    </dgm:pt>
    <dgm:pt modelId="{9A024AE2-72EF-441E-BF27-D94C76EB3AC3}" type="pres">
      <dgm:prSet presAssocID="{72A9AFFE-FD54-4591-B573-A83D0E8299B5}" presName="parentText" presStyleLbl="alignNode1" presStyleIdx="0" presStyleCnt="8">
        <dgm:presLayoutVars>
          <dgm:chMax val="1"/>
          <dgm:bulletEnabled val="1"/>
        </dgm:presLayoutVars>
      </dgm:prSet>
      <dgm:spPr/>
    </dgm:pt>
    <dgm:pt modelId="{4EE8E69E-64AF-49FF-9303-C8E5F4EF069F}" type="pres">
      <dgm:prSet presAssocID="{72A9AFFE-FD54-4591-B573-A83D0E8299B5}" presName="descendantText" presStyleLbl="alignAcc1" presStyleIdx="0" presStyleCnt="8">
        <dgm:presLayoutVars>
          <dgm:bulletEnabled val="1"/>
        </dgm:presLayoutVars>
      </dgm:prSet>
      <dgm:spPr/>
    </dgm:pt>
    <dgm:pt modelId="{861A41FF-E902-4A99-A6EB-E7E835D9E39B}" type="pres">
      <dgm:prSet presAssocID="{170AC467-E460-454A-8EA1-EDD65613AC40}" presName="sp" presStyleCnt="0"/>
      <dgm:spPr/>
    </dgm:pt>
    <dgm:pt modelId="{AC7A11A9-6129-4018-8CBE-7F8007F8D25F}" type="pres">
      <dgm:prSet presAssocID="{883E08C2-8A03-46D1-A755-03989DB13E38}" presName="composite" presStyleCnt="0"/>
      <dgm:spPr/>
    </dgm:pt>
    <dgm:pt modelId="{9329B7FD-34AC-4F7B-B95C-6DF70DD4B35C}" type="pres">
      <dgm:prSet presAssocID="{883E08C2-8A03-46D1-A755-03989DB13E38}" presName="parentText" presStyleLbl="alignNode1" presStyleIdx="1" presStyleCnt="8">
        <dgm:presLayoutVars>
          <dgm:chMax val="1"/>
          <dgm:bulletEnabled val="1"/>
        </dgm:presLayoutVars>
      </dgm:prSet>
      <dgm:spPr/>
    </dgm:pt>
    <dgm:pt modelId="{83ABCF36-0339-4659-B652-2607B5608B02}" type="pres">
      <dgm:prSet presAssocID="{883E08C2-8A03-46D1-A755-03989DB13E38}" presName="descendantText" presStyleLbl="alignAcc1" presStyleIdx="1" presStyleCnt="8">
        <dgm:presLayoutVars>
          <dgm:bulletEnabled val="1"/>
        </dgm:presLayoutVars>
      </dgm:prSet>
      <dgm:spPr/>
    </dgm:pt>
    <dgm:pt modelId="{DA9F6816-DF21-4237-96BF-7E916A94A1C9}" type="pres">
      <dgm:prSet presAssocID="{3100D22C-6C8F-4857-B019-8C84DD801E05}" presName="sp" presStyleCnt="0"/>
      <dgm:spPr/>
    </dgm:pt>
    <dgm:pt modelId="{51DC9B0E-B4EF-4EE1-AED6-CFBEB34460D2}" type="pres">
      <dgm:prSet presAssocID="{956D6C7A-56AA-4FC8-AEA8-3FFC9C7238A9}" presName="composite" presStyleCnt="0"/>
      <dgm:spPr/>
    </dgm:pt>
    <dgm:pt modelId="{B3300FEE-4545-473A-B3E8-ECADDB761B20}" type="pres">
      <dgm:prSet presAssocID="{956D6C7A-56AA-4FC8-AEA8-3FFC9C7238A9}" presName="parentText" presStyleLbl="alignNode1" presStyleIdx="2" presStyleCnt="8">
        <dgm:presLayoutVars>
          <dgm:chMax val="1"/>
          <dgm:bulletEnabled val="1"/>
        </dgm:presLayoutVars>
      </dgm:prSet>
      <dgm:spPr/>
    </dgm:pt>
    <dgm:pt modelId="{A12C059D-6DE3-4FD9-A677-9F7C54E768C1}" type="pres">
      <dgm:prSet presAssocID="{956D6C7A-56AA-4FC8-AEA8-3FFC9C7238A9}" presName="descendantText" presStyleLbl="alignAcc1" presStyleIdx="2" presStyleCnt="8">
        <dgm:presLayoutVars>
          <dgm:bulletEnabled val="1"/>
        </dgm:presLayoutVars>
      </dgm:prSet>
      <dgm:spPr/>
    </dgm:pt>
    <dgm:pt modelId="{66FEBC33-D922-4883-9E4B-77B38DC9CE6C}" type="pres">
      <dgm:prSet presAssocID="{B7560FF5-E153-4A67-86A3-97E1C658F041}" presName="sp" presStyleCnt="0"/>
      <dgm:spPr/>
    </dgm:pt>
    <dgm:pt modelId="{298CF205-072E-49E9-BF98-10E2EE7230F0}" type="pres">
      <dgm:prSet presAssocID="{ED00AD13-3A5E-4090-800D-C70F2FFF006B}" presName="composite" presStyleCnt="0"/>
      <dgm:spPr/>
    </dgm:pt>
    <dgm:pt modelId="{55AEA3CD-DA58-4DC6-A093-6EE505315E2B}" type="pres">
      <dgm:prSet presAssocID="{ED00AD13-3A5E-4090-800D-C70F2FFF006B}" presName="parentText" presStyleLbl="alignNode1" presStyleIdx="3" presStyleCnt="8">
        <dgm:presLayoutVars>
          <dgm:chMax val="1"/>
          <dgm:bulletEnabled val="1"/>
        </dgm:presLayoutVars>
      </dgm:prSet>
      <dgm:spPr/>
    </dgm:pt>
    <dgm:pt modelId="{72657E14-5BD1-4E0B-B1C4-89D5BBD29C51}" type="pres">
      <dgm:prSet presAssocID="{ED00AD13-3A5E-4090-800D-C70F2FFF006B}" presName="descendantText" presStyleLbl="alignAcc1" presStyleIdx="3" presStyleCnt="8">
        <dgm:presLayoutVars>
          <dgm:bulletEnabled val="1"/>
        </dgm:presLayoutVars>
      </dgm:prSet>
      <dgm:spPr/>
    </dgm:pt>
    <dgm:pt modelId="{54D0EC7B-8EDB-4D96-BE2B-899EB071DB2B}" type="pres">
      <dgm:prSet presAssocID="{3A5A66EB-D5AF-4B26-9166-EF7CBA2545AF}" presName="sp" presStyleCnt="0"/>
      <dgm:spPr/>
    </dgm:pt>
    <dgm:pt modelId="{E27ED492-1DCA-4449-B3E4-7960EEA359E1}" type="pres">
      <dgm:prSet presAssocID="{5EA30EEB-960A-4002-8A8A-22D773171037}" presName="composite" presStyleCnt="0"/>
      <dgm:spPr/>
    </dgm:pt>
    <dgm:pt modelId="{AF9D8635-D4A3-43FB-B9E8-48D00E7613D2}" type="pres">
      <dgm:prSet presAssocID="{5EA30EEB-960A-4002-8A8A-22D773171037}" presName="parentText" presStyleLbl="alignNode1" presStyleIdx="4" presStyleCnt="8">
        <dgm:presLayoutVars>
          <dgm:chMax val="1"/>
          <dgm:bulletEnabled val="1"/>
        </dgm:presLayoutVars>
      </dgm:prSet>
      <dgm:spPr/>
    </dgm:pt>
    <dgm:pt modelId="{EC371EED-5A21-4AF3-96A8-57B500A34A1B}" type="pres">
      <dgm:prSet presAssocID="{5EA30EEB-960A-4002-8A8A-22D773171037}" presName="descendantText" presStyleLbl="alignAcc1" presStyleIdx="4" presStyleCnt="8">
        <dgm:presLayoutVars>
          <dgm:bulletEnabled val="1"/>
        </dgm:presLayoutVars>
      </dgm:prSet>
      <dgm:spPr/>
    </dgm:pt>
    <dgm:pt modelId="{A1CEFC7E-D174-405A-A3A8-9998317CAD5F}" type="pres">
      <dgm:prSet presAssocID="{446435D9-D16D-434B-9DCD-D67543FE5533}" presName="sp" presStyleCnt="0"/>
      <dgm:spPr/>
    </dgm:pt>
    <dgm:pt modelId="{D6DFFD62-D944-47D2-A58E-117C6CBBF2D4}" type="pres">
      <dgm:prSet presAssocID="{D97AAB9C-A314-423C-836E-26198D47BD49}" presName="composite" presStyleCnt="0"/>
      <dgm:spPr/>
    </dgm:pt>
    <dgm:pt modelId="{CF706C7B-DF41-45AB-830D-7E155B09A2EB}" type="pres">
      <dgm:prSet presAssocID="{D97AAB9C-A314-423C-836E-26198D47BD49}" presName="parentText" presStyleLbl="alignNode1" presStyleIdx="5" presStyleCnt="8">
        <dgm:presLayoutVars>
          <dgm:chMax val="1"/>
          <dgm:bulletEnabled val="1"/>
        </dgm:presLayoutVars>
      </dgm:prSet>
      <dgm:spPr/>
    </dgm:pt>
    <dgm:pt modelId="{EA85FCFE-8F70-4129-A219-16F692288947}" type="pres">
      <dgm:prSet presAssocID="{D97AAB9C-A314-423C-836E-26198D47BD49}" presName="descendantText" presStyleLbl="alignAcc1" presStyleIdx="5" presStyleCnt="8">
        <dgm:presLayoutVars>
          <dgm:bulletEnabled val="1"/>
        </dgm:presLayoutVars>
      </dgm:prSet>
      <dgm:spPr/>
    </dgm:pt>
    <dgm:pt modelId="{7E51FE13-35CD-4242-869B-6EAE239F79F8}" type="pres">
      <dgm:prSet presAssocID="{1B677A61-C5CC-430D-A2F8-480E6765D1D9}" presName="sp" presStyleCnt="0"/>
      <dgm:spPr/>
    </dgm:pt>
    <dgm:pt modelId="{07F869D0-60E2-42D6-818A-82CF89FCAB0C}" type="pres">
      <dgm:prSet presAssocID="{6F03CA57-4D25-4140-A39F-8C91143E6C5A}" presName="composite" presStyleCnt="0"/>
      <dgm:spPr/>
    </dgm:pt>
    <dgm:pt modelId="{5F5E6D4F-6F45-41F4-AD9E-A66E7DDF31FD}" type="pres">
      <dgm:prSet presAssocID="{6F03CA57-4D25-4140-A39F-8C91143E6C5A}" presName="parentText" presStyleLbl="alignNode1" presStyleIdx="6" presStyleCnt="8">
        <dgm:presLayoutVars>
          <dgm:chMax val="1"/>
          <dgm:bulletEnabled val="1"/>
        </dgm:presLayoutVars>
      </dgm:prSet>
      <dgm:spPr/>
    </dgm:pt>
    <dgm:pt modelId="{DD538580-A63E-4E18-8407-DB40F2B404F4}" type="pres">
      <dgm:prSet presAssocID="{6F03CA57-4D25-4140-A39F-8C91143E6C5A}" presName="descendantText" presStyleLbl="alignAcc1" presStyleIdx="6" presStyleCnt="8">
        <dgm:presLayoutVars>
          <dgm:bulletEnabled val="1"/>
        </dgm:presLayoutVars>
      </dgm:prSet>
      <dgm:spPr/>
    </dgm:pt>
    <dgm:pt modelId="{9ABEDE00-5D6F-4BD7-8F53-105E083608C0}" type="pres">
      <dgm:prSet presAssocID="{817B7255-C824-40B1-AF7B-1DEF52CA0510}" presName="sp" presStyleCnt="0"/>
      <dgm:spPr/>
    </dgm:pt>
    <dgm:pt modelId="{1EB8EDC6-6B4F-4C85-BD00-7A990AC5A8A0}" type="pres">
      <dgm:prSet presAssocID="{B1F7F672-E354-44AE-9059-20F985F795E8}" presName="composite" presStyleCnt="0"/>
      <dgm:spPr/>
    </dgm:pt>
    <dgm:pt modelId="{75D92BAE-C071-42E2-96A4-A26CCCE3F6C4}" type="pres">
      <dgm:prSet presAssocID="{B1F7F672-E354-44AE-9059-20F985F795E8}" presName="parentText" presStyleLbl="alignNode1" presStyleIdx="7" presStyleCnt="8">
        <dgm:presLayoutVars>
          <dgm:chMax val="1"/>
          <dgm:bulletEnabled val="1"/>
        </dgm:presLayoutVars>
      </dgm:prSet>
      <dgm:spPr/>
    </dgm:pt>
    <dgm:pt modelId="{8F81386B-4A83-43A2-84B0-895CC71921CD}" type="pres">
      <dgm:prSet presAssocID="{B1F7F672-E354-44AE-9059-20F985F795E8}" presName="descendantText" presStyleLbl="alignAcc1" presStyleIdx="7" presStyleCnt="8">
        <dgm:presLayoutVars>
          <dgm:bulletEnabled val="1"/>
        </dgm:presLayoutVars>
      </dgm:prSet>
      <dgm:spPr/>
    </dgm:pt>
  </dgm:ptLst>
  <dgm:cxnLst>
    <dgm:cxn modelId="{06FDB903-7532-4010-86C6-E10DD7146339}" srcId="{E585E3EE-A496-42DC-8DA5-BFA4548E8252}" destId="{6F03CA57-4D25-4140-A39F-8C91143E6C5A}" srcOrd="6" destOrd="0" parTransId="{1C5A2CDC-5030-4F8C-A08C-F8057F4F6501}" sibTransId="{817B7255-C824-40B1-AF7B-1DEF52CA0510}"/>
    <dgm:cxn modelId="{C390F116-D09A-4A77-AD9D-3C73F4A6F813}" srcId="{956D6C7A-56AA-4FC8-AEA8-3FFC9C7238A9}" destId="{D37F736D-E1C6-423D-8838-121932E2D39F}" srcOrd="0" destOrd="0" parTransId="{0894AF46-8AD6-4236-B715-048DCB1C7D17}" sibTransId="{A06EAB5D-5439-49D8-BB41-0CA53D5B30ED}"/>
    <dgm:cxn modelId="{F716DC19-59D6-4A3B-9184-E33E0B78C16B}" type="presOf" srcId="{ED00AD13-3A5E-4090-800D-C70F2FFF006B}" destId="{55AEA3CD-DA58-4DC6-A093-6EE505315E2B}" srcOrd="0" destOrd="0" presId="urn:microsoft.com/office/officeart/2005/8/layout/chevron2"/>
    <dgm:cxn modelId="{2CDF621D-5429-4922-809C-A8CC8EFEFA3D}" type="presOf" srcId="{B1F7F672-E354-44AE-9059-20F985F795E8}" destId="{75D92BAE-C071-42E2-96A4-A26CCCE3F6C4}" srcOrd="0" destOrd="0" presId="urn:microsoft.com/office/officeart/2005/8/layout/chevron2"/>
    <dgm:cxn modelId="{31931F1F-F2FF-4173-A023-83D65AA4D147}" srcId="{E585E3EE-A496-42DC-8DA5-BFA4548E8252}" destId="{883E08C2-8A03-46D1-A755-03989DB13E38}" srcOrd="1" destOrd="0" parTransId="{DC14DFA8-F374-44F8-99AB-6B24900219F6}" sibTransId="{3100D22C-6C8F-4857-B019-8C84DD801E05}"/>
    <dgm:cxn modelId="{A867083A-4CB6-40EC-B149-3B322B72DFDE}" type="presOf" srcId="{D97AAB9C-A314-423C-836E-26198D47BD49}" destId="{CF706C7B-DF41-45AB-830D-7E155B09A2EB}" srcOrd="0" destOrd="0" presId="urn:microsoft.com/office/officeart/2005/8/layout/chevron2"/>
    <dgm:cxn modelId="{D3B98F3E-18A5-41D3-A093-BACBDDB38140}" type="presOf" srcId="{097E4F18-4173-4FFF-9EF2-3E83921F43D2}" destId="{4EE8E69E-64AF-49FF-9303-C8E5F4EF069F}" srcOrd="0" destOrd="0" presId="urn:microsoft.com/office/officeart/2005/8/layout/chevron2"/>
    <dgm:cxn modelId="{D43E7643-0F81-4994-BB61-8E38B21A4849}" srcId="{E585E3EE-A496-42DC-8DA5-BFA4548E8252}" destId="{5EA30EEB-960A-4002-8A8A-22D773171037}" srcOrd="4" destOrd="0" parTransId="{E19420D0-7A3C-4154-AFEF-4C2DE3E7071F}" sibTransId="{446435D9-D16D-434B-9DCD-D67543FE5533}"/>
    <dgm:cxn modelId="{96C58D45-9174-4F0D-ABF3-EE8A4C0CFF84}" srcId="{ED00AD13-3A5E-4090-800D-C70F2FFF006B}" destId="{A5A4A63F-660B-454F-AA52-E99BAA60FC5E}" srcOrd="0" destOrd="0" parTransId="{F448AA30-CDBE-4CE0-A506-629F8FAAD53F}" sibTransId="{7D65731B-884F-46AB-81B6-B2E3710A5EBD}"/>
    <dgm:cxn modelId="{2FACE66B-D861-4011-828C-126F8A946FD8}" type="presOf" srcId="{883E08C2-8A03-46D1-A755-03989DB13E38}" destId="{9329B7FD-34AC-4F7B-B95C-6DF70DD4B35C}" srcOrd="0" destOrd="0" presId="urn:microsoft.com/office/officeart/2005/8/layout/chevron2"/>
    <dgm:cxn modelId="{1A63196D-54B3-497D-958D-84D709CABF76}" srcId="{883E08C2-8A03-46D1-A755-03989DB13E38}" destId="{9FFC777D-098F-4C4F-B45A-47E6904D2C69}" srcOrd="0" destOrd="0" parTransId="{33FF37D2-F93F-4C74-9612-16C84D20C1DD}" sibTransId="{21BAD307-AC34-4C0A-B1C2-5C59CD149660}"/>
    <dgm:cxn modelId="{48D4C371-6124-452B-9940-D04021012295}" srcId="{B1F7F672-E354-44AE-9059-20F985F795E8}" destId="{86065D54-5F51-45FE-9BC9-B07FD5111CCB}" srcOrd="0" destOrd="0" parTransId="{11E38ECA-D7F4-4441-B51A-99EBFC24C3DD}" sibTransId="{C1CB0E06-D4CB-45A7-9759-A57A8CD93702}"/>
    <dgm:cxn modelId="{AD23EF71-A005-4A0C-A226-D2234CF47FA3}" srcId="{5EA30EEB-960A-4002-8A8A-22D773171037}" destId="{DF7465EC-7407-4820-8C17-A348EFA585F4}" srcOrd="0" destOrd="0" parTransId="{720C3FA6-9A8F-498F-ADEC-7755B6CE026B}" sibTransId="{9474DC8B-4A0A-4CED-8E04-2AB57C90D883}"/>
    <dgm:cxn modelId="{93873072-C184-4E97-AEBF-15D58124A637}" srcId="{956D6C7A-56AA-4FC8-AEA8-3FFC9C7238A9}" destId="{1F8AA79C-0A28-4885-A514-41FC64733826}" srcOrd="1" destOrd="0" parTransId="{36258F51-5E1D-4B78-85CA-ABF2150081BC}" sibTransId="{15471766-2C16-4AC6-AD5D-8B2739DC60F7}"/>
    <dgm:cxn modelId="{7E676252-2072-4894-B3BB-09E24E77F8BB}" type="presOf" srcId="{6F03CA57-4D25-4140-A39F-8C91143E6C5A}" destId="{5F5E6D4F-6F45-41F4-AD9E-A66E7DDF31FD}" srcOrd="0" destOrd="0" presId="urn:microsoft.com/office/officeart/2005/8/layout/chevron2"/>
    <dgm:cxn modelId="{9F29FB54-F57A-4505-AF3D-2E0F7AB19296}" type="presOf" srcId="{E585E3EE-A496-42DC-8DA5-BFA4548E8252}" destId="{C8DBD322-42DF-44D3-B8B3-AAF0F4B42AD2}" srcOrd="0" destOrd="0" presId="urn:microsoft.com/office/officeart/2005/8/layout/chevron2"/>
    <dgm:cxn modelId="{793DF156-8F57-4E23-97E4-E2F8C0C8041F}" srcId="{E585E3EE-A496-42DC-8DA5-BFA4548E8252}" destId="{72A9AFFE-FD54-4591-B573-A83D0E8299B5}" srcOrd="0" destOrd="0" parTransId="{4B2DC8F1-51FE-4865-A374-BDC821B3A1CC}" sibTransId="{170AC467-E460-454A-8EA1-EDD65613AC40}"/>
    <dgm:cxn modelId="{5368A57F-C786-4048-9C06-F96943BAAEF9}" srcId="{5EA30EEB-960A-4002-8A8A-22D773171037}" destId="{E8DC459A-12FB-489A-A04E-427DC64872CB}" srcOrd="1" destOrd="0" parTransId="{2CAD97C1-ADD9-4C2D-A615-F2D2633D0C22}" sibTransId="{9177C42F-4F13-425A-A36E-A850838C52E2}"/>
    <dgm:cxn modelId="{25859C87-7DC3-4490-AB3F-A3CD8CDCDBD6}" srcId="{E585E3EE-A496-42DC-8DA5-BFA4548E8252}" destId="{ED00AD13-3A5E-4090-800D-C70F2FFF006B}" srcOrd="3" destOrd="0" parTransId="{C89C0C05-0E41-47F4-8CA2-3D4D227B19F0}" sibTransId="{3A5A66EB-D5AF-4B26-9166-EF7CBA2545AF}"/>
    <dgm:cxn modelId="{831BD08C-81BF-4BEB-B148-DE70FCB21977}" type="presOf" srcId="{DF7465EC-7407-4820-8C17-A348EFA585F4}" destId="{EC371EED-5A21-4AF3-96A8-57B500A34A1B}" srcOrd="0" destOrd="0" presId="urn:microsoft.com/office/officeart/2005/8/layout/chevron2"/>
    <dgm:cxn modelId="{C254D58C-82E2-4AF2-A014-6818A7D22572}" type="presOf" srcId="{5EA30EEB-960A-4002-8A8A-22D773171037}" destId="{AF9D8635-D4A3-43FB-B9E8-48D00E7613D2}" srcOrd="0" destOrd="0" presId="urn:microsoft.com/office/officeart/2005/8/layout/chevron2"/>
    <dgm:cxn modelId="{BBB6D78C-EBFC-472D-BC86-929CB9325121}" srcId="{E585E3EE-A496-42DC-8DA5-BFA4548E8252}" destId="{956D6C7A-56AA-4FC8-AEA8-3FFC9C7238A9}" srcOrd="2" destOrd="0" parTransId="{212C4385-2DB2-46A8-86B4-CF1CFF95DFEB}" sibTransId="{B7560FF5-E153-4A67-86A3-97E1C658F041}"/>
    <dgm:cxn modelId="{4193729C-08AF-44E1-928F-A27A0D3BA7EE}" type="presOf" srcId="{139CF0BE-CA7B-4C81-809B-76E012CF02C7}" destId="{DD538580-A63E-4E18-8407-DB40F2B404F4}" srcOrd="0" destOrd="0" presId="urn:microsoft.com/office/officeart/2005/8/layout/chevron2"/>
    <dgm:cxn modelId="{BB17DC9D-6442-40AC-9D07-C594E62E3C65}" srcId="{72A9AFFE-FD54-4591-B573-A83D0E8299B5}" destId="{097E4F18-4173-4FFF-9EF2-3E83921F43D2}" srcOrd="0" destOrd="0" parTransId="{3D21A9BF-2A16-4082-A893-089E232D7BEE}" sibTransId="{7F584787-C456-48D5-9650-271077C92AD4}"/>
    <dgm:cxn modelId="{42DB649F-37AC-4EF5-84B5-35F5BCFD822F}" srcId="{E585E3EE-A496-42DC-8DA5-BFA4548E8252}" destId="{D97AAB9C-A314-423C-836E-26198D47BD49}" srcOrd="5" destOrd="0" parTransId="{83AF8041-5B0A-4FF4-9BC9-DE7C73EA5111}" sibTransId="{1B677A61-C5CC-430D-A2F8-480E6765D1D9}"/>
    <dgm:cxn modelId="{456423A0-94F6-41A2-86BD-60F60A7FCCA9}" type="presOf" srcId="{72A9AFFE-FD54-4591-B573-A83D0E8299B5}" destId="{9A024AE2-72EF-441E-BF27-D94C76EB3AC3}" srcOrd="0" destOrd="0" presId="urn:microsoft.com/office/officeart/2005/8/layout/chevron2"/>
    <dgm:cxn modelId="{02B5CBA0-97E8-4994-BFA8-039304263725}" srcId="{6F03CA57-4D25-4140-A39F-8C91143E6C5A}" destId="{139CF0BE-CA7B-4C81-809B-76E012CF02C7}" srcOrd="0" destOrd="0" parTransId="{4C9C039C-6949-4623-AA8C-70BB22A2FE77}" sibTransId="{4E4B283B-562B-48A3-85D5-9DA925527C77}"/>
    <dgm:cxn modelId="{774CEFA9-8790-49DB-A9A0-48959EF169D2}" srcId="{D97AAB9C-A314-423C-836E-26198D47BD49}" destId="{F89B4D76-4B6B-45B6-9880-0F3F05C97D23}" srcOrd="0" destOrd="0" parTransId="{0628A6EE-EC20-47A4-84D7-6C58661703AC}" sibTransId="{D4C354CC-12F8-4505-BBCC-421D463A581C}"/>
    <dgm:cxn modelId="{22B933AD-6494-4596-BCA6-E2E788A13D1A}" type="presOf" srcId="{9FFC777D-098F-4C4F-B45A-47E6904D2C69}" destId="{83ABCF36-0339-4659-B652-2607B5608B02}" srcOrd="0" destOrd="0" presId="urn:microsoft.com/office/officeart/2005/8/layout/chevron2"/>
    <dgm:cxn modelId="{D0D9A6B0-030A-4B25-A7BB-9A0A87E4B9BB}" type="presOf" srcId="{E8DC459A-12FB-489A-A04E-427DC64872CB}" destId="{EC371EED-5A21-4AF3-96A8-57B500A34A1B}" srcOrd="0" destOrd="1" presId="urn:microsoft.com/office/officeart/2005/8/layout/chevron2"/>
    <dgm:cxn modelId="{CD3876BD-4D97-4C2C-8FF6-AED108A553F3}" srcId="{E585E3EE-A496-42DC-8DA5-BFA4548E8252}" destId="{B1F7F672-E354-44AE-9059-20F985F795E8}" srcOrd="7" destOrd="0" parTransId="{BFCD7926-A446-473A-AB45-EA6847D0A876}" sibTransId="{1433D6E0-3D34-4FAB-B868-250729E93294}"/>
    <dgm:cxn modelId="{209945CB-3D6F-4CEA-9106-2F953A90D70D}" type="presOf" srcId="{86065D54-5F51-45FE-9BC9-B07FD5111CCB}" destId="{8F81386B-4A83-43A2-84B0-895CC71921CD}" srcOrd="0" destOrd="0" presId="urn:microsoft.com/office/officeart/2005/8/layout/chevron2"/>
    <dgm:cxn modelId="{9E7E30CE-7B10-43BA-B5EF-E010695CC7F1}" type="presOf" srcId="{A5A4A63F-660B-454F-AA52-E99BAA60FC5E}" destId="{72657E14-5BD1-4E0B-B1C4-89D5BBD29C51}" srcOrd="0" destOrd="0" presId="urn:microsoft.com/office/officeart/2005/8/layout/chevron2"/>
    <dgm:cxn modelId="{4AFD31D3-3839-4798-88CB-49C13C30974A}" type="presOf" srcId="{1F8AA79C-0A28-4885-A514-41FC64733826}" destId="{A12C059D-6DE3-4FD9-A677-9F7C54E768C1}" srcOrd="0" destOrd="1" presId="urn:microsoft.com/office/officeart/2005/8/layout/chevron2"/>
    <dgm:cxn modelId="{121AC3D6-B3ED-4C9D-AAA9-A288E9890186}" type="presOf" srcId="{D37F736D-E1C6-423D-8838-121932E2D39F}" destId="{A12C059D-6DE3-4FD9-A677-9F7C54E768C1}" srcOrd="0" destOrd="0" presId="urn:microsoft.com/office/officeart/2005/8/layout/chevron2"/>
    <dgm:cxn modelId="{BE6E97FA-C760-4925-B023-CB7735867570}" type="presOf" srcId="{F89B4D76-4B6B-45B6-9880-0F3F05C97D23}" destId="{EA85FCFE-8F70-4129-A219-16F692288947}" srcOrd="0" destOrd="0" presId="urn:microsoft.com/office/officeart/2005/8/layout/chevron2"/>
    <dgm:cxn modelId="{588840FB-10FB-4DC5-8EA0-062B8B766726}" type="presOf" srcId="{956D6C7A-56AA-4FC8-AEA8-3FFC9C7238A9}" destId="{B3300FEE-4545-473A-B3E8-ECADDB761B20}" srcOrd="0" destOrd="0" presId="urn:microsoft.com/office/officeart/2005/8/layout/chevron2"/>
    <dgm:cxn modelId="{7D277567-4C0E-4626-A405-281AA27A791A}" type="presParOf" srcId="{C8DBD322-42DF-44D3-B8B3-AAF0F4B42AD2}" destId="{92A27E74-6BA9-4A92-B714-F51C81618042}" srcOrd="0" destOrd="0" presId="urn:microsoft.com/office/officeart/2005/8/layout/chevron2"/>
    <dgm:cxn modelId="{F421EB47-8D2D-49BA-AE82-86EE48E73847}" type="presParOf" srcId="{92A27E74-6BA9-4A92-B714-F51C81618042}" destId="{9A024AE2-72EF-441E-BF27-D94C76EB3AC3}" srcOrd="0" destOrd="0" presId="urn:microsoft.com/office/officeart/2005/8/layout/chevron2"/>
    <dgm:cxn modelId="{33880F9E-AB15-4140-B1DD-0ECE1025628B}" type="presParOf" srcId="{92A27E74-6BA9-4A92-B714-F51C81618042}" destId="{4EE8E69E-64AF-49FF-9303-C8E5F4EF069F}" srcOrd="1" destOrd="0" presId="urn:microsoft.com/office/officeart/2005/8/layout/chevron2"/>
    <dgm:cxn modelId="{59759A90-F3F5-4997-8CFC-58B60A13B975}" type="presParOf" srcId="{C8DBD322-42DF-44D3-B8B3-AAF0F4B42AD2}" destId="{861A41FF-E902-4A99-A6EB-E7E835D9E39B}" srcOrd="1" destOrd="0" presId="urn:microsoft.com/office/officeart/2005/8/layout/chevron2"/>
    <dgm:cxn modelId="{08DD89A1-D3A1-4AB7-A582-63FE3DE97EC3}" type="presParOf" srcId="{C8DBD322-42DF-44D3-B8B3-AAF0F4B42AD2}" destId="{AC7A11A9-6129-4018-8CBE-7F8007F8D25F}" srcOrd="2" destOrd="0" presId="urn:microsoft.com/office/officeart/2005/8/layout/chevron2"/>
    <dgm:cxn modelId="{302F238E-12F9-49E1-A589-1942BFA272B3}" type="presParOf" srcId="{AC7A11A9-6129-4018-8CBE-7F8007F8D25F}" destId="{9329B7FD-34AC-4F7B-B95C-6DF70DD4B35C}" srcOrd="0" destOrd="0" presId="urn:microsoft.com/office/officeart/2005/8/layout/chevron2"/>
    <dgm:cxn modelId="{599E22FA-65A2-4FEB-8CD7-EE4A0C89E5B4}" type="presParOf" srcId="{AC7A11A9-6129-4018-8CBE-7F8007F8D25F}" destId="{83ABCF36-0339-4659-B652-2607B5608B02}" srcOrd="1" destOrd="0" presId="urn:microsoft.com/office/officeart/2005/8/layout/chevron2"/>
    <dgm:cxn modelId="{4750F55B-3F91-45FA-8CE4-26B9AADD747F}" type="presParOf" srcId="{C8DBD322-42DF-44D3-B8B3-AAF0F4B42AD2}" destId="{DA9F6816-DF21-4237-96BF-7E916A94A1C9}" srcOrd="3" destOrd="0" presId="urn:microsoft.com/office/officeart/2005/8/layout/chevron2"/>
    <dgm:cxn modelId="{C55F8223-1721-4C12-B44E-4777AF7973C4}" type="presParOf" srcId="{C8DBD322-42DF-44D3-B8B3-AAF0F4B42AD2}" destId="{51DC9B0E-B4EF-4EE1-AED6-CFBEB34460D2}" srcOrd="4" destOrd="0" presId="urn:microsoft.com/office/officeart/2005/8/layout/chevron2"/>
    <dgm:cxn modelId="{5D1FA656-D3EC-4EFF-A5B2-817C6F32AB0C}" type="presParOf" srcId="{51DC9B0E-B4EF-4EE1-AED6-CFBEB34460D2}" destId="{B3300FEE-4545-473A-B3E8-ECADDB761B20}" srcOrd="0" destOrd="0" presId="urn:microsoft.com/office/officeart/2005/8/layout/chevron2"/>
    <dgm:cxn modelId="{58CFE2C5-9E2C-4A4A-8AEF-51E32ED20675}" type="presParOf" srcId="{51DC9B0E-B4EF-4EE1-AED6-CFBEB34460D2}" destId="{A12C059D-6DE3-4FD9-A677-9F7C54E768C1}" srcOrd="1" destOrd="0" presId="urn:microsoft.com/office/officeart/2005/8/layout/chevron2"/>
    <dgm:cxn modelId="{8A7AFE86-866D-4C6B-AAFD-64E030B1B1BD}" type="presParOf" srcId="{C8DBD322-42DF-44D3-B8B3-AAF0F4B42AD2}" destId="{66FEBC33-D922-4883-9E4B-77B38DC9CE6C}" srcOrd="5" destOrd="0" presId="urn:microsoft.com/office/officeart/2005/8/layout/chevron2"/>
    <dgm:cxn modelId="{EA4CF5C2-79D4-4FAD-8761-9F65A2A78BB6}" type="presParOf" srcId="{C8DBD322-42DF-44D3-B8B3-AAF0F4B42AD2}" destId="{298CF205-072E-49E9-BF98-10E2EE7230F0}" srcOrd="6" destOrd="0" presId="urn:microsoft.com/office/officeart/2005/8/layout/chevron2"/>
    <dgm:cxn modelId="{31436002-AFEF-4598-BD40-AC1F4AC6720A}" type="presParOf" srcId="{298CF205-072E-49E9-BF98-10E2EE7230F0}" destId="{55AEA3CD-DA58-4DC6-A093-6EE505315E2B}" srcOrd="0" destOrd="0" presId="urn:microsoft.com/office/officeart/2005/8/layout/chevron2"/>
    <dgm:cxn modelId="{7001091F-5533-4964-ADAE-AEC120DA31EA}" type="presParOf" srcId="{298CF205-072E-49E9-BF98-10E2EE7230F0}" destId="{72657E14-5BD1-4E0B-B1C4-89D5BBD29C51}" srcOrd="1" destOrd="0" presId="urn:microsoft.com/office/officeart/2005/8/layout/chevron2"/>
    <dgm:cxn modelId="{B5D86706-34E4-4ACA-8AF5-DE1CA74692AD}" type="presParOf" srcId="{C8DBD322-42DF-44D3-B8B3-AAF0F4B42AD2}" destId="{54D0EC7B-8EDB-4D96-BE2B-899EB071DB2B}" srcOrd="7" destOrd="0" presId="urn:microsoft.com/office/officeart/2005/8/layout/chevron2"/>
    <dgm:cxn modelId="{90547041-3527-49E8-B14D-1A50AF805932}" type="presParOf" srcId="{C8DBD322-42DF-44D3-B8B3-AAF0F4B42AD2}" destId="{E27ED492-1DCA-4449-B3E4-7960EEA359E1}" srcOrd="8" destOrd="0" presId="urn:microsoft.com/office/officeart/2005/8/layout/chevron2"/>
    <dgm:cxn modelId="{9DEDBE08-56C9-4D65-A035-1B343E63650C}" type="presParOf" srcId="{E27ED492-1DCA-4449-B3E4-7960EEA359E1}" destId="{AF9D8635-D4A3-43FB-B9E8-48D00E7613D2}" srcOrd="0" destOrd="0" presId="urn:microsoft.com/office/officeart/2005/8/layout/chevron2"/>
    <dgm:cxn modelId="{9E584AA0-76C8-4748-8CF4-4CF584B97DF5}" type="presParOf" srcId="{E27ED492-1DCA-4449-B3E4-7960EEA359E1}" destId="{EC371EED-5A21-4AF3-96A8-57B500A34A1B}" srcOrd="1" destOrd="0" presId="urn:microsoft.com/office/officeart/2005/8/layout/chevron2"/>
    <dgm:cxn modelId="{3B739BDE-C1AE-4997-AC0D-F021C203F327}" type="presParOf" srcId="{C8DBD322-42DF-44D3-B8B3-AAF0F4B42AD2}" destId="{A1CEFC7E-D174-405A-A3A8-9998317CAD5F}" srcOrd="9" destOrd="0" presId="urn:microsoft.com/office/officeart/2005/8/layout/chevron2"/>
    <dgm:cxn modelId="{0087BEDF-04E1-4A02-90A7-DA5CB19FE7F7}" type="presParOf" srcId="{C8DBD322-42DF-44D3-B8B3-AAF0F4B42AD2}" destId="{D6DFFD62-D944-47D2-A58E-117C6CBBF2D4}" srcOrd="10" destOrd="0" presId="urn:microsoft.com/office/officeart/2005/8/layout/chevron2"/>
    <dgm:cxn modelId="{7BA86CA0-FEE8-49E2-835A-889E1E7AEB04}" type="presParOf" srcId="{D6DFFD62-D944-47D2-A58E-117C6CBBF2D4}" destId="{CF706C7B-DF41-45AB-830D-7E155B09A2EB}" srcOrd="0" destOrd="0" presId="urn:microsoft.com/office/officeart/2005/8/layout/chevron2"/>
    <dgm:cxn modelId="{08BCE8CB-4C2C-46EE-AA48-7B25BE56AD1F}" type="presParOf" srcId="{D6DFFD62-D944-47D2-A58E-117C6CBBF2D4}" destId="{EA85FCFE-8F70-4129-A219-16F692288947}" srcOrd="1" destOrd="0" presId="urn:microsoft.com/office/officeart/2005/8/layout/chevron2"/>
    <dgm:cxn modelId="{CA9AF275-1FF5-4412-AF49-A12ADE06F669}" type="presParOf" srcId="{C8DBD322-42DF-44D3-B8B3-AAF0F4B42AD2}" destId="{7E51FE13-35CD-4242-869B-6EAE239F79F8}" srcOrd="11" destOrd="0" presId="urn:microsoft.com/office/officeart/2005/8/layout/chevron2"/>
    <dgm:cxn modelId="{50884222-5DE4-470F-9A60-ABB73A3EA32D}" type="presParOf" srcId="{C8DBD322-42DF-44D3-B8B3-AAF0F4B42AD2}" destId="{07F869D0-60E2-42D6-818A-82CF89FCAB0C}" srcOrd="12" destOrd="0" presId="urn:microsoft.com/office/officeart/2005/8/layout/chevron2"/>
    <dgm:cxn modelId="{7511910A-EA64-4EA2-BF79-2AAF4F3105DF}" type="presParOf" srcId="{07F869D0-60E2-42D6-818A-82CF89FCAB0C}" destId="{5F5E6D4F-6F45-41F4-AD9E-A66E7DDF31FD}" srcOrd="0" destOrd="0" presId="urn:microsoft.com/office/officeart/2005/8/layout/chevron2"/>
    <dgm:cxn modelId="{2B97519C-A7DC-4398-A335-F403C134DB34}" type="presParOf" srcId="{07F869D0-60E2-42D6-818A-82CF89FCAB0C}" destId="{DD538580-A63E-4E18-8407-DB40F2B404F4}" srcOrd="1" destOrd="0" presId="urn:microsoft.com/office/officeart/2005/8/layout/chevron2"/>
    <dgm:cxn modelId="{2BA2180C-41AF-49F3-BF63-975B47680D1A}" type="presParOf" srcId="{C8DBD322-42DF-44D3-B8B3-AAF0F4B42AD2}" destId="{9ABEDE00-5D6F-4BD7-8F53-105E083608C0}" srcOrd="13" destOrd="0" presId="urn:microsoft.com/office/officeart/2005/8/layout/chevron2"/>
    <dgm:cxn modelId="{2B046F9F-E7EA-411B-ACBD-C2B0A5A2B06B}" type="presParOf" srcId="{C8DBD322-42DF-44D3-B8B3-AAF0F4B42AD2}" destId="{1EB8EDC6-6B4F-4C85-BD00-7A990AC5A8A0}" srcOrd="14" destOrd="0" presId="urn:microsoft.com/office/officeart/2005/8/layout/chevron2"/>
    <dgm:cxn modelId="{1204CEF2-31EF-49DE-9B24-19E97473181E}" type="presParOf" srcId="{1EB8EDC6-6B4F-4C85-BD00-7A990AC5A8A0}" destId="{75D92BAE-C071-42E2-96A4-A26CCCE3F6C4}" srcOrd="0" destOrd="0" presId="urn:microsoft.com/office/officeart/2005/8/layout/chevron2"/>
    <dgm:cxn modelId="{A637308F-B1F9-4F9D-B1B9-8A1797ADAE3E}" type="presParOf" srcId="{1EB8EDC6-6B4F-4C85-BD00-7A990AC5A8A0}" destId="{8F81386B-4A83-43A2-84B0-895CC71921C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85E3EE-A496-42DC-8DA5-BFA4548E825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883E08C2-8A03-46D1-A755-03989DB13E38}">
      <dgm:prSet phldrT="[Text]" custT="1"/>
      <dgm:spPr/>
      <dgm:t>
        <a:bodyPr/>
        <a:lstStyle/>
        <a:p>
          <a:r>
            <a:rPr lang="en-GB" sz="600" dirty="0"/>
            <a:t>1</a:t>
          </a:r>
          <a:r>
            <a:rPr lang="en-GB" sz="600" baseline="30000" dirty="0"/>
            <a:t>st</a:t>
          </a:r>
          <a:r>
            <a:rPr lang="en-GB" sz="600" dirty="0"/>
            <a:t> July</a:t>
          </a:r>
        </a:p>
      </dgm:t>
    </dgm:pt>
    <dgm:pt modelId="{DC14DFA8-F374-44F8-99AB-6B24900219F6}" type="parTrans" cxnId="{31931F1F-F2FF-4173-A023-83D65AA4D147}">
      <dgm:prSet/>
      <dgm:spPr/>
      <dgm:t>
        <a:bodyPr/>
        <a:lstStyle/>
        <a:p>
          <a:endParaRPr lang="en-GB" sz="600"/>
        </a:p>
      </dgm:t>
    </dgm:pt>
    <dgm:pt modelId="{3100D22C-6C8F-4857-B019-8C84DD801E05}" type="sibTrans" cxnId="{31931F1F-F2FF-4173-A023-83D65AA4D147}">
      <dgm:prSet/>
      <dgm:spPr/>
      <dgm:t>
        <a:bodyPr/>
        <a:lstStyle/>
        <a:p>
          <a:endParaRPr lang="en-GB" sz="600"/>
        </a:p>
      </dgm:t>
    </dgm:pt>
    <dgm:pt modelId="{9FFC777D-098F-4C4F-B45A-47E6904D2C69}">
      <dgm:prSet phldrT="[Text]" custT="1"/>
      <dgm:spPr/>
      <dgm:t>
        <a:bodyPr/>
        <a:lstStyle/>
        <a:p>
          <a:r>
            <a:rPr lang="en-GB" sz="1000" dirty="0"/>
            <a:t>Confirm to ICB request to </a:t>
          </a:r>
          <a:r>
            <a:rPr lang="en-GB" sz="1000" b="1" dirty="0"/>
            <a:t>move from analogue to digital telephony</a:t>
          </a:r>
        </a:p>
      </dgm:t>
    </dgm:pt>
    <dgm:pt modelId="{33FF37D2-F93F-4C74-9612-16C84D20C1DD}" type="parTrans" cxnId="{1A63196D-54B3-497D-958D-84D709CABF76}">
      <dgm:prSet/>
      <dgm:spPr/>
      <dgm:t>
        <a:bodyPr/>
        <a:lstStyle/>
        <a:p>
          <a:endParaRPr lang="en-GB" sz="600"/>
        </a:p>
      </dgm:t>
    </dgm:pt>
    <dgm:pt modelId="{21BAD307-AC34-4C0A-B1C2-5C59CD149660}" type="sibTrans" cxnId="{1A63196D-54B3-497D-958D-84D709CABF76}">
      <dgm:prSet/>
      <dgm:spPr/>
      <dgm:t>
        <a:bodyPr/>
        <a:lstStyle/>
        <a:p>
          <a:endParaRPr lang="en-GB" sz="600"/>
        </a:p>
      </dgm:t>
    </dgm:pt>
    <dgm:pt modelId="{956D6C7A-56AA-4FC8-AEA8-3FFC9C7238A9}">
      <dgm:prSet phldrT="[Text]" custT="1"/>
      <dgm:spPr/>
      <dgm:t>
        <a:bodyPr/>
        <a:lstStyle/>
        <a:p>
          <a:r>
            <a:rPr lang="en-GB" sz="600" dirty="0"/>
            <a:t>15</a:t>
          </a:r>
          <a:r>
            <a:rPr lang="en-GB" sz="600" baseline="30000" dirty="0"/>
            <a:t>th</a:t>
          </a:r>
          <a:r>
            <a:rPr lang="en-GB" sz="600" dirty="0"/>
            <a:t> July</a:t>
          </a:r>
        </a:p>
      </dgm:t>
    </dgm:pt>
    <dgm:pt modelId="{212C4385-2DB2-46A8-86B4-CF1CFF95DFEB}" type="parTrans" cxnId="{BBB6D78C-EBFC-472D-BC86-929CB9325121}">
      <dgm:prSet/>
      <dgm:spPr/>
      <dgm:t>
        <a:bodyPr/>
        <a:lstStyle/>
        <a:p>
          <a:endParaRPr lang="en-GB" sz="600"/>
        </a:p>
      </dgm:t>
    </dgm:pt>
    <dgm:pt modelId="{B7560FF5-E153-4A67-86A3-97E1C658F041}" type="sibTrans" cxnId="{BBB6D78C-EBFC-472D-BC86-929CB9325121}">
      <dgm:prSet/>
      <dgm:spPr/>
      <dgm:t>
        <a:bodyPr/>
        <a:lstStyle/>
        <a:p>
          <a:endParaRPr lang="en-GB" sz="600"/>
        </a:p>
      </dgm:t>
    </dgm:pt>
    <dgm:pt modelId="{D37F736D-E1C6-423D-8838-121932E2D39F}">
      <dgm:prSet phldrT="[Text]" custT="1"/>
      <dgm:spPr/>
      <dgm:t>
        <a:bodyPr/>
        <a:lstStyle/>
        <a:p>
          <a:r>
            <a:rPr lang="en-GB" sz="950" dirty="0"/>
            <a:t>Confirm requested support offers to ICB (including care navigator / digital and transf. lead training, transformation support, capacity backfill support, online consultation tools etc</a:t>
          </a:r>
        </a:p>
      </dgm:t>
    </dgm:pt>
    <dgm:pt modelId="{0894AF46-8AD6-4236-B715-048DCB1C7D17}" type="parTrans" cxnId="{C390F116-D09A-4A77-AD9D-3C73F4A6F813}">
      <dgm:prSet/>
      <dgm:spPr/>
      <dgm:t>
        <a:bodyPr/>
        <a:lstStyle/>
        <a:p>
          <a:endParaRPr lang="en-GB" sz="600"/>
        </a:p>
      </dgm:t>
    </dgm:pt>
    <dgm:pt modelId="{A06EAB5D-5439-49D8-BB41-0CA53D5B30ED}" type="sibTrans" cxnId="{C390F116-D09A-4A77-AD9D-3C73F4A6F813}">
      <dgm:prSet/>
      <dgm:spPr/>
      <dgm:t>
        <a:bodyPr/>
        <a:lstStyle/>
        <a:p>
          <a:endParaRPr lang="en-GB" sz="600"/>
        </a:p>
      </dgm:t>
    </dgm:pt>
    <dgm:pt modelId="{D97AAB9C-A314-423C-836E-26198D47BD49}">
      <dgm:prSet phldrT="[Text]" custT="1"/>
      <dgm:spPr/>
      <dgm:t>
        <a:bodyPr/>
        <a:lstStyle/>
        <a:p>
          <a:r>
            <a:rPr lang="en-GB" sz="600" dirty="0"/>
            <a:t>31 July </a:t>
          </a:r>
        </a:p>
      </dgm:t>
    </dgm:pt>
    <dgm:pt modelId="{83AF8041-5B0A-4FF4-9BC9-DE7C73EA5111}" type="parTrans" cxnId="{42DB649F-37AC-4EF5-84B5-35F5BCFD822F}">
      <dgm:prSet/>
      <dgm:spPr/>
      <dgm:t>
        <a:bodyPr/>
        <a:lstStyle/>
        <a:p>
          <a:endParaRPr lang="en-GB" sz="600"/>
        </a:p>
      </dgm:t>
    </dgm:pt>
    <dgm:pt modelId="{1B677A61-C5CC-430D-A2F8-480E6765D1D9}" type="sibTrans" cxnId="{42DB649F-37AC-4EF5-84B5-35F5BCFD822F}">
      <dgm:prSet/>
      <dgm:spPr/>
      <dgm:t>
        <a:bodyPr/>
        <a:lstStyle/>
        <a:p>
          <a:endParaRPr lang="en-GB" sz="600"/>
        </a:p>
      </dgm:t>
    </dgm:pt>
    <dgm:pt modelId="{F89B4D76-4B6B-45B6-9880-0F3F05C97D23}">
      <dgm:prSet phldrT="[Text]" custT="1"/>
      <dgm:spPr/>
      <dgm:t>
        <a:bodyPr/>
        <a:lstStyle/>
        <a:p>
          <a:r>
            <a:rPr lang="en-GB" sz="1000" dirty="0"/>
            <a:t>If</a:t>
          </a:r>
          <a:r>
            <a:rPr lang="en-GB" sz="1000" baseline="0" dirty="0"/>
            <a:t> already on digital telephony, </a:t>
          </a:r>
          <a:r>
            <a:rPr lang="en-GB" sz="1000" b="1" baseline="0" dirty="0"/>
            <a:t>ensure call-back functionality and queuing is enabled</a:t>
          </a:r>
          <a:endParaRPr lang="en-GB" sz="1000" b="1" dirty="0"/>
        </a:p>
      </dgm:t>
    </dgm:pt>
    <dgm:pt modelId="{0628A6EE-EC20-47A4-84D7-6C58661703AC}" type="parTrans" cxnId="{774CEFA9-8790-49DB-A9A0-48959EF169D2}">
      <dgm:prSet/>
      <dgm:spPr/>
      <dgm:t>
        <a:bodyPr/>
        <a:lstStyle/>
        <a:p>
          <a:endParaRPr lang="en-GB" sz="600"/>
        </a:p>
      </dgm:t>
    </dgm:pt>
    <dgm:pt modelId="{D4C354CC-12F8-4505-BBCC-421D463A581C}" type="sibTrans" cxnId="{774CEFA9-8790-49DB-A9A0-48959EF169D2}">
      <dgm:prSet/>
      <dgm:spPr/>
      <dgm:t>
        <a:bodyPr/>
        <a:lstStyle/>
        <a:p>
          <a:endParaRPr lang="en-GB" sz="600"/>
        </a:p>
      </dgm:t>
    </dgm:pt>
    <dgm:pt modelId="{ED00AD13-3A5E-4090-800D-C70F2FFF006B}">
      <dgm:prSet phldrT="[Text]" custT="1"/>
      <dgm:spPr>
        <a:solidFill>
          <a:schemeClr val="accent1"/>
        </a:solidFill>
      </dgm:spPr>
      <dgm:t>
        <a:bodyPr/>
        <a:lstStyle/>
        <a:p>
          <a:r>
            <a:rPr lang="en-GB" sz="600" dirty="0"/>
            <a:t>31</a:t>
          </a:r>
          <a:r>
            <a:rPr lang="en-GB" sz="600" baseline="30000" dirty="0"/>
            <a:t>st</a:t>
          </a:r>
          <a:r>
            <a:rPr lang="en-GB" sz="600" dirty="0"/>
            <a:t> July </a:t>
          </a:r>
        </a:p>
      </dgm:t>
    </dgm:pt>
    <dgm:pt modelId="{C89C0C05-0E41-47F4-8CA2-3D4D227B19F0}" type="parTrans" cxnId="{25859C87-7DC3-4490-AB3F-A3CD8CDCDBD6}">
      <dgm:prSet/>
      <dgm:spPr/>
      <dgm:t>
        <a:bodyPr/>
        <a:lstStyle/>
        <a:p>
          <a:endParaRPr lang="en-GB" sz="600"/>
        </a:p>
      </dgm:t>
    </dgm:pt>
    <dgm:pt modelId="{3A5A66EB-D5AF-4B26-9166-EF7CBA2545AF}" type="sibTrans" cxnId="{25859C87-7DC3-4490-AB3F-A3CD8CDCDBD6}">
      <dgm:prSet/>
      <dgm:spPr/>
      <dgm:t>
        <a:bodyPr/>
        <a:lstStyle/>
        <a:p>
          <a:endParaRPr lang="en-GB" sz="600"/>
        </a:p>
      </dgm:t>
    </dgm:pt>
    <dgm:pt modelId="{A5A4A63F-660B-454F-AA52-E99BAA60FC5E}">
      <dgm:prSet phldrT="[Text]" custT="1"/>
      <dgm:spPr>
        <a:noFill/>
      </dgm:spPr>
      <dgm:t>
        <a:bodyPr/>
        <a:lstStyle/>
        <a:p>
          <a:r>
            <a:rPr lang="en-GB" sz="1000" b="1" dirty="0"/>
            <a:t>Complete PCN/practice access improvement plan </a:t>
          </a:r>
          <a:r>
            <a:rPr lang="en-GB" sz="1000" b="0" dirty="0"/>
            <a:t>with committed offers practice of flexible funding</a:t>
          </a:r>
        </a:p>
      </dgm:t>
    </dgm:pt>
    <dgm:pt modelId="{F448AA30-CDBE-4CE0-A506-629F8FAAD53F}" type="parTrans" cxnId="{96C58D45-9174-4F0D-ABF3-EE8A4C0CFF84}">
      <dgm:prSet/>
      <dgm:spPr/>
      <dgm:t>
        <a:bodyPr/>
        <a:lstStyle/>
        <a:p>
          <a:endParaRPr lang="en-GB" sz="600"/>
        </a:p>
      </dgm:t>
    </dgm:pt>
    <dgm:pt modelId="{7D65731B-884F-46AB-81B6-B2E3710A5EBD}" type="sibTrans" cxnId="{96C58D45-9174-4F0D-ABF3-EE8A4C0CFF84}">
      <dgm:prSet/>
      <dgm:spPr/>
      <dgm:t>
        <a:bodyPr/>
        <a:lstStyle/>
        <a:p>
          <a:endParaRPr lang="en-GB" sz="600"/>
        </a:p>
      </dgm:t>
    </dgm:pt>
    <dgm:pt modelId="{5EA30EEB-960A-4002-8A8A-22D773171037}">
      <dgm:prSet phldrT="[Text]" custT="1"/>
      <dgm:spPr>
        <a:solidFill>
          <a:srgbClr val="92D050">
            <a:alpha val="90000"/>
          </a:srgbClr>
        </a:solidFill>
      </dgm:spPr>
      <dgm:t>
        <a:bodyPr/>
        <a:lstStyle/>
        <a:p>
          <a:r>
            <a:rPr lang="en-GB" sz="600" dirty="0"/>
            <a:t>31</a:t>
          </a:r>
          <a:r>
            <a:rPr lang="en-GB" sz="600" baseline="30000" dirty="0"/>
            <a:t>st</a:t>
          </a:r>
          <a:r>
            <a:rPr lang="en-GB" sz="600" dirty="0"/>
            <a:t> July</a:t>
          </a:r>
        </a:p>
      </dgm:t>
    </dgm:pt>
    <dgm:pt modelId="{E19420D0-7A3C-4154-AFEF-4C2DE3E7071F}" type="parTrans" cxnId="{D43E7643-0F81-4994-BB61-8E38B21A4849}">
      <dgm:prSet/>
      <dgm:spPr/>
      <dgm:t>
        <a:bodyPr/>
        <a:lstStyle/>
        <a:p>
          <a:endParaRPr lang="en-GB" sz="600"/>
        </a:p>
      </dgm:t>
    </dgm:pt>
    <dgm:pt modelId="{446435D9-D16D-434B-9DCD-D67543FE5533}" type="sibTrans" cxnId="{D43E7643-0F81-4994-BB61-8E38B21A4849}">
      <dgm:prSet/>
      <dgm:spPr/>
      <dgm:t>
        <a:bodyPr/>
        <a:lstStyle/>
        <a:p>
          <a:endParaRPr lang="en-GB" sz="600"/>
        </a:p>
      </dgm:t>
    </dgm:pt>
    <dgm:pt modelId="{DF7465EC-7407-4820-8C17-A348EFA585F4}">
      <dgm:prSet phldrT="[Text]" custT="1"/>
      <dgm:spPr>
        <a:noFill/>
        <a:ln>
          <a:solidFill>
            <a:srgbClr val="92D050"/>
          </a:solidFill>
        </a:ln>
      </dgm:spPr>
      <dgm:t>
        <a:bodyPr/>
        <a:lstStyle/>
        <a:p>
          <a:r>
            <a:rPr lang="en-GB" sz="1000" b="1" dirty="0"/>
            <a:t>Ensure directly bookable appointments are available online </a:t>
          </a:r>
          <a:r>
            <a:rPr lang="en-GB" sz="1000" dirty="0"/>
            <a:t>following bookable online appointment guidance</a:t>
          </a:r>
        </a:p>
      </dgm:t>
    </dgm:pt>
    <dgm:pt modelId="{720C3FA6-9A8F-498F-ADEC-7755B6CE026B}" type="parTrans" cxnId="{AD23EF71-A005-4A0C-A226-D2234CF47FA3}">
      <dgm:prSet/>
      <dgm:spPr/>
      <dgm:t>
        <a:bodyPr/>
        <a:lstStyle/>
        <a:p>
          <a:endParaRPr lang="en-GB" sz="600"/>
        </a:p>
      </dgm:t>
    </dgm:pt>
    <dgm:pt modelId="{9474DC8B-4A0A-4CED-8E04-2AB57C90D883}" type="sibTrans" cxnId="{AD23EF71-A005-4A0C-A226-D2234CF47FA3}">
      <dgm:prSet/>
      <dgm:spPr/>
      <dgm:t>
        <a:bodyPr/>
        <a:lstStyle/>
        <a:p>
          <a:endParaRPr lang="en-GB" sz="600"/>
        </a:p>
      </dgm:t>
    </dgm:pt>
    <dgm:pt modelId="{6F03CA57-4D25-4140-A39F-8C91143E6C5A}">
      <dgm:prSet phldrT="[Text]" custT="1"/>
      <dgm:spPr>
        <a:solidFill>
          <a:srgbClr val="FFC000"/>
        </a:solidFill>
      </dgm:spPr>
      <dgm:t>
        <a:bodyPr/>
        <a:lstStyle/>
        <a:p>
          <a:r>
            <a:rPr lang="en-GB" sz="600" dirty="0"/>
            <a:t>31 August</a:t>
          </a:r>
        </a:p>
      </dgm:t>
    </dgm:pt>
    <dgm:pt modelId="{1C5A2CDC-5030-4F8C-A08C-F8057F4F6501}" type="parTrans" cxnId="{06FDB903-7532-4010-86C6-E10DD7146339}">
      <dgm:prSet/>
      <dgm:spPr/>
      <dgm:t>
        <a:bodyPr/>
        <a:lstStyle/>
        <a:p>
          <a:endParaRPr lang="en-GB" sz="600"/>
        </a:p>
      </dgm:t>
    </dgm:pt>
    <dgm:pt modelId="{817B7255-C824-40B1-AF7B-1DEF52CA0510}" type="sibTrans" cxnId="{06FDB903-7532-4010-86C6-E10DD7146339}">
      <dgm:prSet/>
      <dgm:spPr/>
      <dgm:t>
        <a:bodyPr/>
        <a:lstStyle/>
        <a:p>
          <a:endParaRPr lang="en-GB" sz="600"/>
        </a:p>
      </dgm:t>
    </dgm:pt>
    <dgm:pt modelId="{139CF0BE-CA7B-4C81-809B-76E012CF02C7}">
      <dgm:prSet phldrT="[Text]" custT="1"/>
      <dgm:spPr>
        <a:ln>
          <a:solidFill>
            <a:srgbClr val="FFC000"/>
          </a:solidFill>
        </a:ln>
      </dgm:spPr>
      <dgm:t>
        <a:bodyPr/>
        <a:lstStyle/>
        <a:p>
          <a:r>
            <a:rPr lang="en-GB" sz="1000" b="1" dirty="0"/>
            <a:t>Submit ARRS and workforce plan to ICB </a:t>
          </a:r>
          <a:r>
            <a:rPr lang="en-GB" sz="1000" b="0" dirty="0"/>
            <a:t>(data automatically collected via NWRS)</a:t>
          </a:r>
          <a:endParaRPr lang="en-GB" sz="1000" b="1" dirty="0"/>
        </a:p>
      </dgm:t>
    </dgm:pt>
    <dgm:pt modelId="{4C9C039C-6949-4623-AA8C-70BB22A2FE77}" type="parTrans" cxnId="{02B5CBA0-97E8-4994-BFA8-039304263725}">
      <dgm:prSet/>
      <dgm:spPr/>
      <dgm:t>
        <a:bodyPr/>
        <a:lstStyle/>
        <a:p>
          <a:endParaRPr lang="en-GB" sz="600"/>
        </a:p>
      </dgm:t>
    </dgm:pt>
    <dgm:pt modelId="{4E4B283B-562B-48A3-85D5-9DA925527C77}" type="sibTrans" cxnId="{02B5CBA0-97E8-4994-BFA8-039304263725}">
      <dgm:prSet/>
      <dgm:spPr/>
      <dgm:t>
        <a:bodyPr/>
        <a:lstStyle/>
        <a:p>
          <a:endParaRPr lang="en-GB" sz="600"/>
        </a:p>
      </dgm:t>
    </dgm:pt>
    <dgm:pt modelId="{B1F7F672-E354-44AE-9059-20F985F795E8}">
      <dgm:prSet phldrT="[Text]" custT="1"/>
      <dgm:spPr/>
      <dgm:t>
        <a:bodyPr/>
        <a:lstStyle/>
        <a:p>
          <a:r>
            <a:rPr lang="en-GB" sz="600" dirty="0"/>
            <a:t>30 Sept</a:t>
          </a:r>
        </a:p>
      </dgm:t>
    </dgm:pt>
    <dgm:pt modelId="{BFCD7926-A446-473A-AB45-EA6847D0A876}" type="parTrans" cxnId="{CD3876BD-4D97-4C2C-8FF6-AED108A553F3}">
      <dgm:prSet/>
      <dgm:spPr/>
      <dgm:t>
        <a:bodyPr/>
        <a:lstStyle/>
        <a:p>
          <a:endParaRPr lang="en-GB" sz="600"/>
        </a:p>
      </dgm:t>
    </dgm:pt>
    <dgm:pt modelId="{1433D6E0-3D34-4FAB-B868-250729E93294}" type="sibTrans" cxnId="{CD3876BD-4D97-4C2C-8FF6-AED108A553F3}">
      <dgm:prSet/>
      <dgm:spPr/>
      <dgm:t>
        <a:bodyPr/>
        <a:lstStyle/>
        <a:p>
          <a:endParaRPr lang="en-GB" sz="600"/>
        </a:p>
      </dgm:t>
    </dgm:pt>
    <dgm:pt modelId="{E81DAC5F-F84B-41E8-ADAF-324190037C90}">
      <dgm:prSet custT="1"/>
      <dgm:spPr/>
      <dgm:t>
        <a:bodyPr anchor="b"/>
        <a:lstStyle/>
        <a:p>
          <a:r>
            <a:rPr lang="en-GB" sz="900" dirty="0"/>
            <a:t>Work with ICB to select tools to </a:t>
          </a:r>
          <a:r>
            <a:rPr lang="en-GB" sz="900" b="1" dirty="0"/>
            <a:t>procure by reviewing user experience guidance and online consultation</a:t>
          </a:r>
          <a:r>
            <a:rPr lang="en-GB" sz="900" dirty="0"/>
            <a:t>, messaging and booking. Implement tools once acquired</a:t>
          </a:r>
        </a:p>
      </dgm:t>
    </dgm:pt>
    <dgm:pt modelId="{C2C02133-9426-4D00-A7B3-37D29E028FBB}" type="parTrans" cxnId="{35EE64EF-728E-41B8-A8D9-C48A8FE3642E}">
      <dgm:prSet/>
      <dgm:spPr/>
      <dgm:t>
        <a:bodyPr/>
        <a:lstStyle/>
        <a:p>
          <a:endParaRPr lang="en-GB"/>
        </a:p>
      </dgm:t>
    </dgm:pt>
    <dgm:pt modelId="{2515481F-2B9B-47C5-8AE5-9E899A0E178B}" type="sibTrans" cxnId="{35EE64EF-728E-41B8-A8D9-C48A8FE3642E}">
      <dgm:prSet/>
      <dgm:spPr/>
      <dgm:t>
        <a:bodyPr/>
        <a:lstStyle/>
        <a:p>
          <a:endParaRPr lang="en-GB"/>
        </a:p>
      </dgm:t>
    </dgm:pt>
    <dgm:pt modelId="{1B7027ED-1804-40A6-8A37-5861C52CFF72}">
      <dgm:prSet custT="1"/>
      <dgm:spPr>
        <a:solidFill>
          <a:srgbClr val="92D050"/>
        </a:solidFill>
      </dgm:spPr>
      <dgm:t>
        <a:bodyPr/>
        <a:lstStyle/>
        <a:p>
          <a:r>
            <a:rPr lang="en-GB" sz="600" dirty="0"/>
            <a:t>31</a:t>
          </a:r>
          <a:r>
            <a:rPr lang="en-GB" sz="600" baseline="30000" dirty="0"/>
            <a:t>st</a:t>
          </a:r>
          <a:r>
            <a:rPr lang="en-GB" sz="600" dirty="0"/>
            <a:t> Oct</a:t>
          </a:r>
        </a:p>
      </dgm:t>
    </dgm:pt>
    <dgm:pt modelId="{9C768BAB-6CDE-412E-B03E-42272EA58677}" type="parTrans" cxnId="{13BA0074-55EB-4AA2-BDDA-E80A8FC769D2}">
      <dgm:prSet/>
      <dgm:spPr/>
      <dgm:t>
        <a:bodyPr/>
        <a:lstStyle/>
        <a:p>
          <a:endParaRPr lang="en-GB"/>
        </a:p>
      </dgm:t>
    </dgm:pt>
    <dgm:pt modelId="{395AFE68-86E4-48BF-BCCE-665B7570BE73}" type="sibTrans" cxnId="{13BA0074-55EB-4AA2-BDDA-E80A8FC769D2}">
      <dgm:prSet/>
      <dgm:spPr/>
      <dgm:t>
        <a:bodyPr/>
        <a:lstStyle/>
        <a:p>
          <a:endParaRPr lang="en-GB"/>
        </a:p>
      </dgm:t>
    </dgm:pt>
    <dgm:pt modelId="{412D6931-E247-4059-907F-F2C09F864A9C}">
      <dgm:prSet custT="1"/>
      <dgm:spPr/>
      <dgm:t>
        <a:bodyPr/>
        <a:lstStyle/>
        <a:p>
          <a:r>
            <a:rPr lang="en-GB" sz="600" dirty="0"/>
            <a:t>31 Mar 24 </a:t>
          </a:r>
        </a:p>
      </dgm:t>
    </dgm:pt>
    <dgm:pt modelId="{E509C3D8-5772-4F24-AA74-9103EF6A8FB0}" type="parTrans" cxnId="{5E8527D3-8605-420B-9B20-D090550B9160}">
      <dgm:prSet/>
      <dgm:spPr/>
      <dgm:t>
        <a:bodyPr/>
        <a:lstStyle/>
        <a:p>
          <a:endParaRPr lang="en-GB"/>
        </a:p>
      </dgm:t>
    </dgm:pt>
    <dgm:pt modelId="{532CCDC6-9C1B-4E9B-A1C3-F4BDBA48605B}" type="sibTrans" cxnId="{5E8527D3-8605-420B-9B20-D090550B9160}">
      <dgm:prSet/>
      <dgm:spPr/>
      <dgm:t>
        <a:bodyPr/>
        <a:lstStyle/>
        <a:p>
          <a:endParaRPr lang="en-GB"/>
        </a:p>
      </dgm:t>
    </dgm:pt>
    <dgm:pt modelId="{CB0D33CF-AD0C-40C5-B9B3-C4ABBA44D3AC}">
      <dgm:prSet custT="1"/>
      <dgm:spPr>
        <a:ln>
          <a:solidFill>
            <a:srgbClr val="92D050"/>
          </a:solidFill>
        </a:ln>
      </dgm:spPr>
      <dgm:t>
        <a:bodyPr/>
        <a:lstStyle/>
        <a:p>
          <a:r>
            <a:rPr lang="en-GB" sz="1000" dirty="0"/>
            <a:t>Apply system changes or manually update patient settings to provide prospective record access to </a:t>
          </a:r>
          <a:r>
            <a:rPr lang="en-GB" sz="1000"/>
            <a:t>all patients</a:t>
          </a:r>
          <a:endParaRPr lang="en-GB" sz="1000" dirty="0"/>
        </a:p>
      </dgm:t>
    </dgm:pt>
    <dgm:pt modelId="{7FF3C18D-5064-455E-9CA0-8B2CB81BCE65}" type="parTrans" cxnId="{BD0B1254-6CDC-43BA-87EE-663F62DADB2C}">
      <dgm:prSet/>
      <dgm:spPr/>
      <dgm:t>
        <a:bodyPr/>
        <a:lstStyle/>
        <a:p>
          <a:endParaRPr lang="en-GB"/>
        </a:p>
      </dgm:t>
    </dgm:pt>
    <dgm:pt modelId="{8BDFE915-1777-45DD-8688-6DC4508AB9A7}" type="sibTrans" cxnId="{BD0B1254-6CDC-43BA-87EE-663F62DADB2C}">
      <dgm:prSet/>
      <dgm:spPr/>
      <dgm:t>
        <a:bodyPr/>
        <a:lstStyle/>
        <a:p>
          <a:endParaRPr lang="en-GB"/>
        </a:p>
      </dgm:t>
    </dgm:pt>
    <dgm:pt modelId="{8E164644-86DD-43DE-81C2-D481D972EB08}">
      <dgm:prSet custT="1"/>
      <dgm:spPr/>
      <dgm:t>
        <a:bodyPr/>
        <a:lstStyle/>
        <a:p>
          <a:r>
            <a:rPr lang="en-GB" sz="1000" dirty="0"/>
            <a:t>Training all practices in the PCN to understand and use local DoS including self-referral, community pharmacy and other services</a:t>
          </a:r>
        </a:p>
      </dgm:t>
    </dgm:pt>
    <dgm:pt modelId="{699D8398-AAF7-43E1-869C-8886E9096EB5}" type="parTrans" cxnId="{A859AC96-5ADC-4DE3-A844-0B94D6298BDA}">
      <dgm:prSet/>
      <dgm:spPr/>
      <dgm:t>
        <a:bodyPr/>
        <a:lstStyle/>
        <a:p>
          <a:endParaRPr lang="en-GB"/>
        </a:p>
      </dgm:t>
    </dgm:pt>
    <dgm:pt modelId="{04A1DC65-AC09-43D3-BBF9-E38AC9C3261C}" type="sibTrans" cxnId="{A859AC96-5ADC-4DE3-A844-0B94D6298BDA}">
      <dgm:prSet/>
      <dgm:spPr/>
      <dgm:t>
        <a:bodyPr/>
        <a:lstStyle/>
        <a:p>
          <a:endParaRPr lang="en-GB"/>
        </a:p>
      </dgm:t>
    </dgm:pt>
    <dgm:pt modelId="{9678A077-CD90-41A3-AA4E-3846C7F2649C}">
      <dgm:prSet custT="1"/>
      <dgm:spPr/>
      <dgm:t>
        <a:bodyPr/>
        <a:lstStyle/>
        <a:p>
          <a:r>
            <a:rPr lang="en-GB" sz="1000" dirty="0"/>
            <a:t>Make improvements identified in practice/PCN access improvement plan (related to actions 6,7, 8, and 9) and report </a:t>
          </a:r>
          <a:r>
            <a:rPr lang="en-GB" sz="1000"/>
            <a:t>to ICBs</a:t>
          </a:r>
          <a:endParaRPr lang="en-GB" sz="1000" dirty="0"/>
        </a:p>
      </dgm:t>
    </dgm:pt>
    <dgm:pt modelId="{84D30F3B-7E2D-4AD8-B584-21D26E588505}" type="parTrans" cxnId="{F0CE06A2-521D-4033-9EC2-F71FD9952109}">
      <dgm:prSet/>
      <dgm:spPr/>
      <dgm:t>
        <a:bodyPr/>
        <a:lstStyle/>
        <a:p>
          <a:endParaRPr lang="en-GB"/>
        </a:p>
      </dgm:t>
    </dgm:pt>
    <dgm:pt modelId="{28D70B2F-D048-43CB-8C24-6D3EF8ED66C9}" type="sibTrans" cxnId="{F0CE06A2-521D-4033-9EC2-F71FD9952109}">
      <dgm:prSet/>
      <dgm:spPr/>
      <dgm:t>
        <a:bodyPr/>
        <a:lstStyle/>
        <a:p>
          <a:endParaRPr lang="en-GB"/>
        </a:p>
      </dgm:t>
    </dgm:pt>
    <dgm:pt modelId="{A4BE3A6F-2B98-49B3-9029-6F146CCE9581}">
      <dgm:prSet custT="1"/>
      <dgm:spPr/>
      <dgm:t>
        <a:bodyPr/>
        <a:lstStyle/>
        <a:p>
          <a:r>
            <a:rPr lang="en-GB" sz="1000" dirty="0"/>
            <a:t>Sign self-certification of accurate recording of all appointments and compliance with GPAD guidance</a:t>
          </a:r>
        </a:p>
      </dgm:t>
    </dgm:pt>
    <dgm:pt modelId="{05CA806C-F10A-42D2-AF48-157C0BB51AD4}" type="parTrans" cxnId="{33D57888-662A-49CC-A1B2-1DA591201D91}">
      <dgm:prSet/>
      <dgm:spPr/>
      <dgm:t>
        <a:bodyPr/>
        <a:lstStyle/>
        <a:p>
          <a:endParaRPr lang="en-GB"/>
        </a:p>
      </dgm:t>
    </dgm:pt>
    <dgm:pt modelId="{CA09BC33-2F46-404E-BBD4-315BF66B11A5}" type="sibTrans" cxnId="{33D57888-662A-49CC-A1B2-1DA591201D91}">
      <dgm:prSet/>
      <dgm:spPr/>
      <dgm:t>
        <a:bodyPr/>
        <a:lstStyle/>
        <a:p>
          <a:endParaRPr lang="en-GB"/>
        </a:p>
      </dgm:t>
    </dgm:pt>
    <dgm:pt modelId="{42372EF5-6C4B-4838-A3F7-E90D1B6028B7}">
      <dgm:prSet custT="1"/>
      <dgm:spPr/>
      <dgm:t>
        <a:bodyPr/>
        <a:lstStyle/>
        <a:p>
          <a:r>
            <a:rPr lang="en-GB" sz="600" dirty="0"/>
            <a:t>Ongoing</a:t>
          </a:r>
        </a:p>
      </dgm:t>
    </dgm:pt>
    <dgm:pt modelId="{BC8534C4-6C8B-450E-9567-DB88EC24B569}" type="parTrans" cxnId="{C68DE649-E8FC-42AC-AA0A-6C37BA3023A9}">
      <dgm:prSet/>
      <dgm:spPr/>
      <dgm:t>
        <a:bodyPr/>
        <a:lstStyle/>
        <a:p>
          <a:endParaRPr lang="en-GB"/>
        </a:p>
      </dgm:t>
    </dgm:pt>
    <dgm:pt modelId="{0AFD13DE-39A3-4ADD-88B3-2CAB726AD2A2}" type="sibTrans" cxnId="{C68DE649-E8FC-42AC-AA0A-6C37BA3023A9}">
      <dgm:prSet/>
      <dgm:spPr/>
      <dgm:t>
        <a:bodyPr/>
        <a:lstStyle/>
        <a:p>
          <a:endParaRPr lang="en-GB"/>
        </a:p>
      </dgm:t>
    </dgm:pt>
    <dgm:pt modelId="{4AA91D98-8DF0-46B0-B832-07EB9D29729D}">
      <dgm:prSet custT="1"/>
      <dgm:spPr>
        <a:solidFill>
          <a:srgbClr val="92D050"/>
        </a:solidFill>
      </dgm:spPr>
      <dgm:t>
        <a:bodyPr/>
        <a:lstStyle/>
        <a:p>
          <a:r>
            <a:rPr lang="en-GB" sz="600" dirty="0"/>
            <a:t>Ongoing</a:t>
          </a:r>
        </a:p>
      </dgm:t>
    </dgm:pt>
    <dgm:pt modelId="{22804931-5B02-4E6F-9615-03466B1C458D}" type="parTrans" cxnId="{1AAD93B0-C91A-44DC-9D07-3B7AF8FC71E3}">
      <dgm:prSet/>
      <dgm:spPr/>
      <dgm:t>
        <a:bodyPr/>
        <a:lstStyle/>
        <a:p>
          <a:endParaRPr lang="en-GB"/>
        </a:p>
      </dgm:t>
    </dgm:pt>
    <dgm:pt modelId="{46B9D519-7328-4B26-A6DC-A875048C8A9E}" type="sibTrans" cxnId="{1AAD93B0-C91A-44DC-9D07-3B7AF8FC71E3}">
      <dgm:prSet/>
      <dgm:spPr/>
      <dgm:t>
        <a:bodyPr/>
        <a:lstStyle/>
        <a:p>
          <a:endParaRPr lang="en-GB"/>
        </a:p>
      </dgm:t>
    </dgm:pt>
    <dgm:pt modelId="{79055353-84F9-441F-8ABE-864A1C4BF18D}">
      <dgm:prSet custT="1"/>
      <dgm:spPr>
        <a:solidFill>
          <a:srgbClr val="92D050"/>
        </a:solidFill>
      </dgm:spPr>
      <dgm:t>
        <a:bodyPr/>
        <a:lstStyle/>
        <a:p>
          <a:r>
            <a:rPr lang="en-GB" sz="600" dirty="0"/>
            <a:t>Ongoing</a:t>
          </a:r>
        </a:p>
      </dgm:t>
    </dgm:pt>
    <dgm:pt modelId="{A8980309-13EB-4473-AA6D-BBA1122F379A}" type="parTrans" cxnId="{315C2383-34CC-4026-A50E-008C40E35033}">
      <dgm:prSet/>
      <dgm:spPr/>
      <dgm:t>
        <a:bodyPr/>
        <a:lstStyle/>
        <a:p>
          <a:endParaRPr lang="en-GB"/>
        </a:p>
      </dgm:t>
    </dgm:pt>
    <dgm:pt modelId="{DCD72D27-975E-4DC6-9BB6-9CB74D28AB1E}" type="sibTrans" cxnId="{315C2383-34CC-4026-A50E-008C40E35033}">
      <dgm:prSet/>
      <dgm:spPr/>
      <dgm:t>
        <a:bodyPr/>
        <a:lstStyle/>
        <a:p>
          <a:endParaRPr lang="en-GB"/>
        </a:p>
      </dgm:t>
    </dgm:pt>
    <dgm:pt modelId="{BDFC0B67-1E11-4FCF-BA1E-A96F6BB286D2}">
      <dgm:prSet custT="1"/>
      <dgm:spPr>
        <a:solidFill>
          <a:srgbClr val="92D050"/>
        </a:solidFill>
      </dgm:spPr>
      <dgm:t>
        <a:bodyPr/>
        <a:lstStyle/>
        <a:p>
          <a:r>
            <a:rPr lang="en-GB" sz="600" dirty="0"/>
            <a:t>Ongoing</a:t>
          </a:r>
        </a:p>
      </dgm:t>
    </dgm:pt>
    <dgm:pt modelId="{E9CFB611-A660-4F86-84CD-88CD9F6125C9}" type="parTrans" cxnId="{226824EC-412D-402B-BB05-FD4343FC415A}">
      <dgm:prSet/>
      <dgm:spPr/>
      <dgm:t>
        <a:bodyPr/>
        <a:lstStyle/>
        <a:p>
          <a:endParaRPr lang="en-GB"/>
        </a:p>
      </dgm:t>
    </dgm:pt>
    <dgm:pt modelId="{EB0DB24B-B0C4-4C42-9670-F12810AD3A67}" type="sibTrans" cxnId="{226824EC-412D-402B-BB05-FD4343FC415A}">
      <dgm:prSet/>
      <dgm:spPr/>
      <dgm:t>
        <a:bodyPr/>
        <a:lstStyle/>
        <a:p>
          <a:endParaRPr lang="en-GB"/>
        </a:p>
      </dgm:t>
    </dgm:pt>
    <dgm:pt modelId="{48058774-106F-41E9-B176-35747546FDC1}">
      <dgm:prSet custT="1"/>
      <dgm:spPr>
        <a:solidFill>
          <a:srgbClr val="FFC000"/>
        </a:solidFill>
      </dgm:spPr>
      <dgm:t>
        <a:bodyPr/>
        <a:lstStyle/>
        <a:p>
          <a:r>
            <a:rPr lang="en-GB" sz="600" dirty="0"/>
            <a:t>Ongoing</a:t>
          </a:r>
        </a:p>
      </dgm:t>
    </dgm:pt>
    <dgm:pt modelId="{4449EB6B-44CE-4FCB-86D3-31DBD15C22DA}" type="parTrans" cxnId="{86E471D3-F4E6-45D3-B470-FC364B6A42D6}">
      <dgm:prSet/>
      <dgm:spPr/>
      <dgm:t>
        <a:bodyPr/>
        <a:lstStyle/>
        <a:p>
          <a:endParaRPr lang="en-GB"/>
        </a:p>
      </dgm:t>
    </dgm:pt>
    <dgm:pt modelId="{B48E33C6-4CF6-4753-8DD3-07125F032B08}" type="sibTrans" cxnId="{86E471D3-F4E6-45D3-B470-FC364B6A42D6}">
      <dgm:prSet/>
      <dgm:spPr/>
      <dgm:t>
        <a:bodyPr/>
        <a:lstStyle/>
        <a:p>
          <a:endParaRPr lang="en-GB"/>
        </a:p>
      </dgm:t>
    </dgm:pt>
    <dgm:pt modelId="{E33E5A3E-A85E-43B4-BFEE-AE619614AD68}">
      <dgm:prSet custT="1"/>
      <dgm:spPr>
        <a:ln>
          <a:solidFill>
            <a:srgbClr val="92D050"/>
          </a:solidFill>
        </a:ln>
      </dgm:spPr>
      <dgm:t>
        <a:bodyPr/>
        <a:lstStyle/>
        <a:p>
          <a:r>
            <a:rPr lang="en-GB" sz="1000" dirty="0"/>
            <a:t>Offer secure NHS App Messaging to patients where practices have the tech to do so</a:t>
          </a:r>
        </a:p>
      </dgm:t>
    </dgm:pt>
    <dgm:pt modelId="{D14B0CCE-9C41-4BB6-A105-0728359E51EC}" type="parTrans" cxnId="{07221DA9-F8F1-4E8F-9215-AA4236C14959}">
      <dgm:prSet/>
      <dgm:spPr/>
      <dgm:t>
        <a:bodyPr/>
        <a:lstStyle/>
        <a:p>
          <a:endParaRPr lang="en-GB"/>
        </a:p>
      </dgm:t>
    </dgm:pt>
    <dgm:pt modelId="{12712392-E009-4D59-86AA-7A582767C6FC}" type="sibTrans" cxnId="{07221DA9-F8F1-4E8F-9215-AA4236C14959}">
      <dgm:prSet/>
      <dgm:spPr/>
      <dgm:t>
        <a:bodyPr/>
        <a:lstStyle/>
        <a:p>
          <a:endParaRPr lang="en-GB"/>
        </a:p>
      </dgm:t>
    </dgm:pt>
    <dgm:pt modelId="{0FD2710A-4407-486B-9E9A-E6265CC15392}">
      <dgm:prSet custT="1"/>
      <dgm:spPr>
        <a:ln>
          <a:solidFill>
            <a:srgbClr val="92D050"/>
          </a:solidFill>
        </a:ln>
      </dgm:spPr>
      <dgm:t>
        <a:bodyPr/>
        <a:lstStyle/>
        <a:p>
          <a:r>
            <a:rPr lang="en-GB" sz="1000" dirty="0"/>
            <a:t>Encourage patients to order repeat medications via app supported by comms toolkit</a:t>
          </a:r>
        </a:p>
      </dgm:t>
    </dgm:pt>
    <dgm:pt modelId="{27563E93-4585-4CD3-9542-ED0B183CC362}" type="parTrans" cxnId="{23976256-0B1A-4422-9C84-302A609A100D}">
      <dgm:prSet/>
      <dgm:spPr/>
      <dgm:t>
        <a:bodyPr/>
        <a:lstStyle/>
        <a:p>
          <a:endParaRPr lang="en-GB"/>
        </a:p>
      </dgm:t>
    </dgm:pt>
    <dgm:pt modelId="{4D054AC9-C1C5-4A9E-9122-092B8FAD8E43}" type="sibTrans" cxnId="{23976256-0B1A-4422-9C84-302A609A100D}">
      <dgm:prSet/>
      <dgm:spPr/>
      <dgm:t>
        <a:bodyPr/>
        <a:lstStyle/>
        <a:p>
          <a:endParaRPr lang="en-GB"/>
        </a:p>
      </dgm:t>
    </dgm:pt>
    <dgm:pt modelId="{69F118DD-A6F1-4C57-AC5C-B1F8A6B2BD72}">
      <dgm:prSet custT="1"/>
      <dgm:spPr>
        <a:ln>
          <a:solidFill>
            <a:srgbClr val="92D050"/>
          </a:solidFill>
        </a:ln>
      </dgm:spPr>
      <dgm:t>
        <a:bodyPr/>
        <a:lstStyle/>
        <a:p>
          <a:r>
            <a:rPr lang="en-GB" sz="1000" dirty="0"/>
            <a:t>Use messaging software to support patients to communicate with practice including for self monitoring</a:t>
          </a:r>
        </a:p>
      </dgm:t>
    </dgm:pt>
    <dgm:pt modelId="{B6492918-ECE4-4FE1-95A3-C52D94B930FB}" type="parTrans" cxnId="{0EEC52CB-D34D-4CF7-865D-5A6247CD07CE}">
      <dgm:prSet/>
      <dgm:spPr/>
      <dgm:t>
        <a:bodyPr/>
        <a:lstStyle/>
        <a:p>
          <a:endParaRPr lang="en-GB"/>
        </a:p>
      </dgm:t>
    </dgm:pt>
    <dgm:pt modelId="{FCA7951D-E7C1-458D-B8FE-1F8B952B60B9}" type="sibTrans" cxnId="{0EEC52CB-D34D-4CF7-865D-5A6247CD07CE}">
      <dgm:prSet/>
      <dgm:spPr/>
      <dgm:t>
        <a:bodyPr/>
        <a:lstStyle/>
        <a:p>
          <a:endParaRPr lang="en-GB"/>
        </a:p>
      </dgm:t>
    </dgm:pt>
    <dgm:pt modelId="{F88B23DB-9562-4615-857C-0C11C5E3A4F6}">
      <dgm:prSet custT="1"/>
      <dgm:spPr/>
      <dgm:t>
        <a:bodyPr/>
        <a:lstStyle/>
        <a:p>
          <a:r>
            <a:rPr lang="en-GB" sz="1000" dirty="0"/>
            <a:t>Use website guidance to update and ensure improved user experience with online tools correctly displayed</a:t>
          </a:r>
        </a:p>
      </dgm:t>
    </dgm:pt>
    <dgm:pt modelId="{52A3F7BB-C394-45E6-B8F3-7F17BAC8C427}" type="parTrans" cxnId="{F0114DB1-376D-4122-A4FB-18377E9DD4A1}">
      <dgm:prSet/>
      <dgm:spPr/>
      <dgm:t>
        <a:bodyPr/>
        <a:lstStyle/>
        <a:p>
          <a:endParaRPr lang="en-GB"/>
        </a:p>
      </dgm:t>
    </dgm:pt>
    <dgm:pt modelId="{3505B745-776E-4B11-8E51-DCD1E641A26D}" type="sibTrans" cxnId="{F0114DB1-376D-4122-A4FB-18377E9DD4A1}">
      <dgm:prSet/>
      <dgm:spPr/>
      <dgm:t>
        <a:bodyPr/>
        <a:lstStyle/>
        <a:p>
          <a:endParaRPr lang="en-GB"/>
        </a:p>
      </dgm:t>
    </dgm:pt>
    <dgm:pt modelId="{C73A89C4-2D55-46C5-BE57-F555BD00E7CC}">
      <dgm:prSet custT="1"/>
      <dgm:spPr>
        <a:ln>
          <a:solidFill>
            <a:srgbClr val="FFC000"/>
          </a:solidFill>
        </a:ln>
      </dgm:spPr>
      <dgm:t>
        <a:bodyPr/>
        <a:lstStyle/>
        <a:p>
          <a:r>
            <a:rPr lang="en-GB" sz="1000" dirty="0"/>
            <a:t>Review and take up local offers for retention, see SDF guidance being published soon </a:t>
          </a:r>
        </a:p>
      </dgm:t>
    </dgm:pt>
    <dgm:pt modelId="{843E7763-404C-431C-8BE8-7C40E34B69F1}" type="parTrans" cxnId="{4A101B47-86A2-4F28-85A2-6BB285298E44}">
      <dgm:prSet/>
      <dgm:spPr/>
      <dgm:t>
        <a:bodyPr/>
        <a:lstStyle/>
        <a:p>
          <a:endParaRPr lang="en-GB"/>
        </a:p>
      </dgm:t>
    </dgm:pt>
    <dgm:pt modelId="{DB8FAA93-66D5-4878-8364-BDFDB178CB0B}" type="sibTrans" cxnId="{4A101B47-86A2-4F28-85A2-6BB285298E44}">
      <dgm:prSet/>
      <dgm:spPr/>
      <dgm:t>
        <a:bodyPr/>
        <a:lstStyle/>
        <a:p>
          <a:endParaRPr lang="en-GB"/>
        </a:p>
      </dgm:t>
    </dgm:pt>
    <dgm:pt modelId="{824C641E-4C96-4389-9F61-949BAF6BF3A8}">
      <dgm:prSet custT="1"/>
      <dgm:spPr>
        <a:solidFill>
          <a:srgbClr val="FFFF00"/>
        </a:solidFill>
        <a:ln>
          <a:solidFill>
            <a:srgbClr val="FFC000"/>
          </a:solidFill>
        </a:ln>
      </dgm:spPr>
      <dgm:t>
        <a:bodyPr/>
        <a:lstStyle/>
        <a:p>
          <a:r>
            <a:rPr lang="en-GB" sz="600" dirty="0">
              <a:solidFill>
                <a:schemeClr val="tx1"/>
              </a:solidFill>
            </a:rPr>
            <a:t>Ongoing</a:t>
          </a:r>
        </a:p>
      </dgm:t>
    </dgm:pt>
    <dgm:pt modelId="{D5155EEB-6A30-4871-B2E2-1541EF65081E}" type="parTrans" cxnId="{9D7BD052-EB50-4DF7-90A3-B4EFFC07A598}">
      <dgm:prSet/>
      <dgm:spPr/>
      <dgm:t>
        <a:bodyPr/>
        <a:lstStyle/>
        <a:p>
          <a:endParaRPr lang="en-GB"/>
        </a:p>
      </dgm:t>
    </dgm:pt>
    <dgm:pt modelId="{24E99FE7-85AA-46CC-A1CF-A5A6F146ED81}" type="sibTrans" cxnId="{9D7BD052-EB50-4DF7-90A3-B4EFFC07A598}">
      <dgm:prSet/>
      <dgm:spPr/>
      <dgm:t>
        <a:bodyPr/>
        <a:lstStyle/>
        <a:p>
          <a:endParaRPr lang="en-GB"/>
        </a:p>
      </dgm:t>
    </dgm:pt>
    <dgm:pt modelId="{6B149CB8-F28F-4AA9-95F6-60E59548BDF3}">
      <dgm:prSet custT="1"/>
      <dgm:spPr>
        <a:ln>
          <a:solidFill>
            <a:srgbClr val="FFFF00"/>
          </a:solidFill>
        </a:ln>
      </dgm:spPr>
      <dgm:t>
        <a:bodyPr/>
        <a:lstStyle/>
        <a:p>
          <a:r>
            <a:rPr lang="en-GB" sz="1000" dirty="0"/>
            <a:t>Opportunity to feed back to ICB on progress against primary and secondary care interface difficulties </a:t>
          </a:r>
        </a:p>
      </dgm:t>
    </dgm:pt>
    <dgm:pt modelId="{A9B7C7F3-93E8-4F4F-833D-D46BF28BE4BF}" type="parTrans" cxnId="{7C8CA21F-6128-4170-B3E2-57F3CBB04378}">
      <dgm:prSet/>
      <dgm:spPr/>
      <dgm:t>
        <a:bodyPr/>
        <a:lstStyle/>
        <a:p>
          <a:endParaRPr lang="en-GB"/>
        </a:p>
      </dgm:t>
    </dgm:pt>
    <dgm:pt modelId="{8C5DAFF3-81D1-4FDD-8BC1-8EAD3DF6561B}" type="sibTrans" cxnId="{7C8CA21F-6128-4170-B3E2-57F3CBB04378}">
      <dgm:prSet/>
      <dgm:spPr/>
      <dgm:t>
        <a:bodyPr/>
        <a:lstStyle/>
        <a:p>
          <a:endParaRPr lang="en-GB"/>
        </a:p>
      </dgm:t>
    </dgm:pt>
    <dgm:pt modelId="{3C457A11-16C1-4B5B-813C-8349F1E02B37}">
      <dgm:prSet custT="1"/>
      <dgm:spPr/>
      <dgm:t>
        <a:bodyPr/>
        <a:lstStyle/>
        <a:p>
          <a:r>
            <a:rPr lang="en-GB" sz="600" dirty="0"/>
            <a:t>31 Mar 24</a:t>
          </a:r>
        </a:p>
      </dgm:t>
    </dgm:pt>
    <dgm:pt modelId="{50392497-C101-4F45-80B8-8129890D9930}" type="sibTrans" cxnId="{350D99E7-6232-473B-B418-FA83E123192E}">
      <dgm:prSet/>
      <dgm:spPr/>
      <dgm:t>
        <a:bodyPr/>
        <a:lstStyle/>
        <a:p>
          <a:endParaRPr lang="en-GB"/>
        </a:p>
      </dgm:t>
    </dgm:pt>
    <dgm:pt modelId="{76F06EC5-55AD-495F-A563-32F73BF3BAF4}" type="parTrans" cxnId="{350D99E7-6232-473B-B418-FA83E123192E}">
      <dgm:prSet/>
      <dgm:spPr/>
      <dgm:t>
        <a:bodyPr/>
        <a:lstStyle/>
        <a:p>
          <a:endParaRPr lang="en-GB"/>
        </a:p>
      </dgm:t>
    </dgm:pt>
    <dgm:pt modelId="{097E4F18-4173-4FFF-9EF2-3E83921F43D2}">
      <dgm:prSet phldrT="[Text]" custT="1"/>
      <dgm:spPr>
        <a:noFill/>
        <a:ln>
          <a:solidFill>
            <a:schemeClr val="accent1"/>
          </a:solidFill>
        </a:ln>
      </dgm:spPr>
      <dgm:t>
        <a:bodyPr/>
        <a:lstStyle/>
        <a:p>
          <a:r>
            <a:rPr lang="en-GB" sz="1000" b="1" dirty="0">
              <a:solidFill>
                <a:schemeClr val="tx1"/>
              </a:solidFill>
            </a:rPr>
            <a:t>Complete </a:t>
          </a:r>
          <a:r>
            <a:rPr lang="en-GB" sz="1000" b="1">
              <a:solidFill>
                <a:schemeClr val="tx1"/>
              </a:solidFill>
            </a:rPr>
            <a:t>prework for IIF </a:t>
          </a:r>
          <a:r>
            <a:rPr lang="en-GB" sz="1000" b="1" dirty="0">
              <a:solidFill>
                <a:schemeClr val="tx1"/>
              </a:solidFill>
            </a:rPr>
            <a:t>CAIP baselining and recovery planning – </a:t>
          </a:r>
          <a:r>
            <a:rPr lang="en-GB" sz="1000" b="0" dirty="0">
              <a:solidFill>
                <a:schemeClr val="tx1"/>
              </a:solidFill>
            </a:rPr>
            <a:t>Submit agreed completed paperwork to ICB for sign off</a:t>
          </a:r>
          <a:r>
            <a:rPr lang="en-GB" sz="1000" b="1" dirty="0">
              <a:solidFill>
                <a:schemeClr val="tx1"/>
              </a:solidFill>
            </a:rPr>
            <a:t> </a:t>
          </a:r>
        </a:p>
      </dgm:t>
    </dgm:pt>
    <dgm:pt modelId="{7F584787-C456-48D5-9650-271077C92AD4}" type="sibTrans" cxnId="{BB17DC9D-6442-40AC-9D07-C594E62E3C65}">
      <dgm:prSet/>
      <dgm:spPr/>
      <dgm:t>
        <a:bodyPr/>
        <a:lstStyle/>
        <a:p>
          <a:endParaRPr lang="en-GB" sz="600"/>
        </a:p>
      </dgm:t>
    </dgm:pt>
    <dgm:pt modelId="{3D21A9BF-2A16-4082-A893-089E232D7BEE}" type="parTrans" cxnId="{BB17DC9D-6442-40AC-9D07-C594E62E3C65}">
      <dgm:prSet/>
      <dgm:spPr/>
      <dgm:t>
        <a:bodyPr/>
        <a:lstStyle/>
        <a:p>
          <a:endParaRPr lang="en-GB" sz="600"/>
        </a:p>
      </dgm:t>
    </dgm:pt>
    <dgm:pt modelId="{72A9AFFE-FD54-4591-B573-A83D0E8299B5}">
      <dgm:prSet phldrT="[Text]" custT="1"/>
      <dgm:spPr>
        <a:solidFill>
          <a:schemeClr val="accent1"/>
        </a:solidFill>
      </dgm:spPr>
      <dgm:t>
        <a:bodyPr/>
        <a:lstStyle/>
        <a:p>
          <a:r>
            <a:rPr lang="en-GB" sz="600" dirty="0"/>
            <a:t>30</a:t>
          </a:r>
          <a:r>
            <a:rPr lang="en-GB" sz="600" baseline="30000" dirty="0"/>
            <a:t>th</a:t>
          </a:r>
          <a:r>
            <a:rPr lang="en-GB" sz="600" dirty="0"/>
            <a:t> June </a:t>
          </a:r>
        </a:p>
      </dgm:t>
    </dgm:pt>
    <dgm:pt modelId="{170AC467-E460-454A-8EA1-EDD65613AC40}" type="sibTrans" cxnId="{793DF156-8F57-4E23-97E4-E2F8C0C8041F}">
      <dgm:prSet/>
      <dgm:spPr/>
      <dgm:t>
        <a:bodyPr/>
        <a:lstStyle/>
        <a:p>
          <a:endParaRPr lang="en-GB" sz="600"/>
        </a:p>
      </dgm:t>
    </dgm:pt>
    <dgm:pt modelId="{4B2DC8F1-51FE-4865-A374-BDC821B3A1CC}" type="parTrans" cxnId="{793DF156-8F57-4E23-97E4-E2F8C0C8041F}">
      <dgm:prSet/>
      <dgm:spPr/>
      <dgm:t>
        <a:bodyPr/>
        <a:lstStyle/>
        <a:p>
          <a:endParaRPr lang="en-GB" sz="600"/>
        </a:p>
      </dgm:t>
    </dgm:pt>
    <dgm:pt modelId="{E57D144B-AB52-4B5D-AF3C-82876E455FAA}">
      <dgm:prSet custT="1"/>
      <dgm:spPr/>
      <dgm:t>
        <a:bodyPr/>
        <a:lstStyle/>
        <a:p>
          <a:r>
            <a:rPr lang="en-GB" sz="600" dirty="0"/>
            <a:t> 31 Mar 24</a:t>
          </a:r>
        </a:p>
      </dgm:t>
    </dgm:pt>
    <dgm:pt modelId="{EF515A23-7A52-49A8-B0EE-E0DCE9811D26}" type="sibTrans" cxnId="{FEB3BBF0-8B00-4378-B594-3B56A9D513D1}">
      <dgm:prSet/>
      <dgm:spPr/>
      <dgm:t>
        <a:bodyPr/>
        <a:lstStyle/>
        <a:p>
          <a:endParaRPr lang="en-GB"/>
        </a:p>
      </dgm:t>
    </dgm:pt>
    <dgm:pt modelId="{3C783655-525F-442B-9C05-58570234693B}" type="parTrans" cxnId="{FEB3BBF0-8B00-4378-B594-3B56A9D513D1}">
      <dgm:prSet/>
      <dgm:spPr/>
      <dgm:t>
        <a:bodyPr/>
        <a:lstStyle/>
        <a:p>
          <a:endParaRPr lang="en-GB"/>
        </a:p>
      </dgm:t>
    </dgm:pt>
    <dgm:pt modelId="{C8DBD322-42DF-44D3-B8B3-AAF0F4B42AD2}" type="pres">
      <dgm:prSet presAssocID="{E585E3EE-A496-42DC-8DA5-BFA4548E8252}" presName="linearFlow" presStyleCnt="0">
        <dgm:presLayoutVars>
          <dgm:dir/>
          <dgm:animLvl val="lvl"/>
          <dgm:resizeHandles val="exact"/>
        </dgm:presLayoutVars>
      </dgm:prSet>
      <dgm:spPr/>
    </dgm:pt>
    <dgm:pt modelId="{92A27E74-6BA9-4A92-B714-F51C81618042}" type="pres">
      <dgm:prSet presAssocID="{72A9AFFE-FD54-4591-B573-A83D0E8299B5}" presName="composite" presStyleCnt="0"/>
      <dgm:spPr/>
    </dgm:pt>
    <dgm:pt modelId="{9A024AE2-72EF-441E-BF27-D94C76EB3AC3}" type="pres">
      <dgm:prSet presAssocID="{72A9AFFE-FD54-4591-B573-A83D0E8299B5}" presName="parentText" presStyleLbl="alignNode1" presStyleIdx="0" presStyleCnt="18">
        <dgm:presLayoutVars>
          <dgm:chMax val="1"/>
          <dgm:bulletEnabled val="1"/>
        </dgm:presLayoutVars>
      </dgm:prSet>
      <dgm:spPr/>
    </dgm:pt>
    <dgm:pt modelId="{4EE8E69E-64AF-49FF-9303-C8E5F4EF069F}" type="pres">
      <dgm:prSet presAssocID="{72A9AFFE-FD54-4591-B573-A83D0E8299B5}" presName="descendantText" presStyleLbl="alignAcc1" presStyleIdx="0" presStyleCnt="18">
        <dgm:presLayoutVars>
          <dgm:bulletEnabled val="1"/>
        </dgm:presLayoutVars>
      </dgm:prSet>
      <dgm:spPr/>
    </dgm:pt>
    <dgm:pt modelId="{861A41FF-E902-4A99-A6EB-E7E835D9E39B}" type="pres">
      <dgm:prSet presAssocID="{170AC467-E460-454A-8EA1-EDD65613AC40}" presName="sp" presStyleCnt="0"/>
      <dgm:spPr/>
    </dgm:pt>
    <dgm:pt modelId="{AC7A11A9-6129-4018-8CBE-7F8007F8D25F}" type="pres">
      <dgm:prSet presAssocID="{883E08C2-8A03-46D1-A755-03989DB13E38}" presName="composite" presStyleCnt="0"/>
      <dgm:spPr/>
    </dgm:pt>
    <dgm:pt modelId="{9329B7FD-34AC-4F7B-B95C-6DF70DD4B35C}" type="pres">
      <dgm:prSet presAssocID="{883E08C2-8A03-46D1-A755-03989DB13E38}" presName="parentText" presStyleLbl="alignNode1" presStyleIdx="1" presStyleCnt="18">
        <dgm:presLayoutVars>
          <dgm:chMax val="1"/>
          <dgm:bulletEnabled val="1"/>
        </dgm:presLayoutVars>
      </dgm:prSet>
      <dgm:spPr/>
    </dgm:pt>
    <dgm:pt modelId="{83ABCF36-0339-4659-B652-2607B5608B02}" type="pres">
      <dgm:prSet presAssocID="{883E08C2-8A03-46D1-A755-03989DB13E38}" presName="descendantText" presStyleLbl="alignAcc1" presStyleIdx="1" presStyleCnt="18">
        <dgm:presLayoutVars>
          <dgm:bulletEnabled val="1"/>
        </dgm:presLayoutVars>
      </dgm:prSet>
      <dgm:spPr/>
    </dgm:pt>
    <dgm:pt modelId="{DA9F6816-DF21-4237-96BF-7E916A94A1C9}" type="pres">
      <dgm:prSet presAssocID="{3100D22C-6C8F-4857-B019-8C84DD801E05}" presName="sp" presStyleCnt="0"/>
      <dgm:spPr/>
    </dgm:pt>
    <dgm:pt modelId="{51DC9B0E-B4EF-4EE1-AED6-CFBEB34460D2}" type="pres">
      <dgm:prSet presAssocID="{956D6C7A-56AA-4FC8-AEA8-3FFC9C7238A9}" presName="composite" presStyleCnt="0"/>
      <dgm:spPr/>
    </dgm:pt>
    <dgm:pt modelId="{B3300FEE-4545-473A-B3E8-ECADDB761B20}" type="pres">
      <dgm:prSet presAssocID="{956D6C7A-56AA-4FC8-AEA8-3FFC9C7238A9}" presName="parentText" presStyleLbl="alignNode1" presStyleIdx="2" presStyleCnt="18">
        <dgm:presLayoutVars>
          <dgm:chMax val="1"/>
          <dgm:bulletEnabled val="1"/>
        </dgm:presLayoutVars>
      </dgm:prSet>
      <dgm:spPr/>
    </dgm:pt>
    <dgm:pt modelId="{A12C059D-6DE3-4FD9-A677-9F7C54E768C1}" type="pres">
      <dgm:prSet presAssocID="{956D6C7A-56AA-4FC8-AEA8-3FFC9C7238A9}" presName="descendantText" presStyleLbl="alignAcc1" presStyleIdx="2" presStyleCnt="18">
        <dgm:presLayoutVars>
          <dgm:bulletEnabled val="1"/>
        </dgm:presLayoutVars>
      </dgm:prSet>
      <dgm:spPr/>
    </dgm:pt>
    <dgm:pt modelId="{66FEBC33-D922-4883-9E4B-77B38DC9CE6C}" type="pres">
      <dgm:prSet presAssocID="{B7560FF5-E153-4A67-86A3-97E1C658F041}" presName="sp" presStyleCnt="0"/>
      <dgm:spPr/>
    </dgm:pt>
    <dgm:pt modelId="{298CF205-072E-49E9-BF98-10E2EE7230F0}" type="pres">
      <dgm:prSet presAssocID="{ED00AD13-3A5E-4090-800D-C70F2FFF006B}" presName="composite" presStyleCnt="0"/>
      <dgm:spPr/>
    </dgm:pt>
    <dgm:pt modelId="{55AEA3CD-DA58-4DC6-A093-6EE505315E2B}" type="pres">
      <dgm:prSet presAssocID="{ED00AD13-3A5E-4090-800D-C70F2FFF006B}" presName="parentText" presStyleLbl="alignNode1" presStyleIdx="3" presStyleCnt="18">
        <dgm:presLayoutVars>
          <dgm:chMax val="1"/>
          <dgm:bulletEnabled val="1"/>
        </dgm:presLayoutVars>
      </dgm:prSet>
      <dgm:spPr/>
    </dgm:pt>
    <dgm:pt modelId="{72657E14-5BD1-4E0B-B1C4-89D5BBD29C51}" type="pres">
      <dgm:prSet presAssocID="{ED00AD13-3A5E-4090-800D-C70F2FFF006B}" presName="descendantText" presStyleLbl="alignAcc1" presStyleIdx="3" presStyleCnt="18">
        <dgm:presLayoutVars>
          <dgm:bulletEnabled val="1"/>
        </dgm:presLayoutVars>
      </dgm:prSet>
      <dgm:spPr/>
    </dgm:pt>
    <dgm:pt modelId="{54D0EC7B-8EDB-4D96-BE2B-899EB071DB2B}" type="pres">
      <dgm:prSet presAssocID="{3A5A66EB-D5AF-4B26-9166-EF7CBA2545AF}" presName="sp" presStyleCnt="0"/>
      <dgm:spPr/>
    </dgm:pt>
    <dgm:pt modelId="{E27ED492-1DCA-4449-B3E4-7960EEA359E1}" type="pres">
      <dgm:prSet presAssocID="{5EA30EEB-960A-4002-8A8A-22D773171037}" presName="composite" presStyleCnt="0"/>
      <dgm:spPr/>
    </dgm:pt>
    <dgm:pt modelId="{AF9D8635-D4A3-43FB-B9E8-48D00E7613D2}" type="pres">
      <dgm:prSet presAssocID="{5EA30EEB-960A-4002-8A8A-22D773171037}" presName="parentText" presStyleLbl="alignNode1" presStyleIdx="4" presStyleCnt="18">
        <dgm:presLayoutVars>
          <dgm:chMax val="1"/>
          <dgm:bulletEnabled val="1"/>
        </dgm:presLayoutVars>
      </dgm:prSet>
      <dgm:spPr/>
    </dgm:pt>
    <dgm:pt modelId="{EC371EED-5A21-4AF3-96A8-57B500A34A1B}" type="pres">
      <dgm:prSet presAssocID="{5EA30EEB-960A-4002-8A8A-22D773171037}" presName="descendantText" presStyleLbl="alignAcc1" presStyleIdx="4" presStyleCnt="18">
        <dgm:presLayoutVars>
          <dgm:bulletEnabled val="1"/>
        </dgm:presLayoutVars>
      </dgm:prSet>
      <dgm:spPr/>
    </dgm:pt>
    <dgm:pt modelId="{A1CEFC7E-D174-405A-A3A8-9998317CAD5F}" type="pres">
      <dgm:prSet presAssocID="{446435D9-D16D-434B-9DCD-D67543FE5533}" presName="sp" presStyleCnt="0"/>
      <dgm:spPr/>
    </dgm:pt>
    <dgm:pt modelId="{D6DFFD62-D944-47D2-A58E-117C6CBBF2D4}" type="pres">
      <dgm:prSet presAssocID="{D97AAB9C-A314-423C-836E-26198D47BD49}" presName="composite" presStyleCnt="0"/>
      <dgm:spPr/>
    </dgm:pt>
    <dgm:pt modelId="{CF706C7B-DF41-45AB-830D-7E155B09A2EB}" type="pres">
      <dgm:prSet presAssocID="{D97AAB9C-A314-423C-836E-26198D47BD49}" presName="parentText" presStyleLbl="alignNode1" presStyleIdx="5" presStyleCnt="18">
        <dgm:presLayoutVars>
          <dgm:chMax val="1"/>
          <dgm:bulletEnabled val="1"/>
        </dgm:presLayoutVars>
      </dgm:prSet>
      <dgm:spPr/>
    </dgm:pt>
    <dgm:pt modelId="{EA85FCFE-8F70-4129-A219-16F692288947}" type="pres">
      <dgm:prSet presAssocID="{D97AAB9C-A314-423C-836E-26198D47BD49}" presName="descendantText" presStyleLbl="alignAcc1" presStyleIdx="5" presStyleCnt="18">
        <dgm:presLayoutVars>
          <dgm:bulletEnabled val="1"/>
        </dgm:presLayoutVars>
      </dgm:prSet>
      <dgm:spPr/>
    </dgm:pt>
    <dgm:pt modelId="{7E51FE13-35CD-4242-869B-6EAE239F79F8}" type="pres">
      <dgm:prSet presAssocID="{1B677A61-C5CC-430D-A2F8-480E6765D1D9}" presName="sp" presStyleCnt="0"/>
      <dgm:spPr/>
    </dgm:pt>
    <dgm:pt modelId="{07F869D0-60E2-42D6-818A-82CF89FCAB0C}" type="pres">
      <dgm:prSet presAssocID="{6F03CA57-4D25-4140-A39F-8C91143E6C5A}" presName="composite" presStyleCnt="0"/>
      <dgm:spPr/>
    </dgm:pt>
    <dgm:pt modelId="{5F5E6D4F-6F45-41F4-AD9E-A66E7DDF31FD}" type="pres">
      <dgm:prSet presAssocID="{6F03CA57-4D25-4140-A39F-8C91143E6C5A}" presName="parentText" presStyleLbl="alignNode1" presStyleIdx="6" presStyleCnt="18">
        <dgm:presLayoutVars>
          <dgm:chMax val="1"/>
          <dgm:bulletEnabled val="1"/>
        </dgm:presLayoutVars>
      </dgm:prSet>
      <dgm:spPr/>
    </dgm:pt>
    <dgm:pt modelId="{DD538580-A63E-4E18-8407-DB40F2B404F4}" type="pres">
      <dgm:prSet presAssocID="{6F03CA57-4D25-4140-A39F-8C91143E6C5A}" presName="descendantText" presStyleLbl="alignAcc1" presStyleIdx="6" presStyleCnt="18">
        <dgm:presLayoutVars>
          <dgm:bulletEnabled val="1"/>
        </dgm:presLayoutVars>
      </dgm:prSet>
      <dgm:spPr/>
    </dgm:pt>
    <dgm:pt modelId="{9ABEDE00-5D6F-4BD7-8F53-105E083608C0}" type="pres">
      <dgm:prSet presAssocID="{817B7255-C824-40B1-AF7B-1DEF52CA0510}" presName="sp" presStyleCnt="0"/>
      <dgm:spPr/>
    </dgm:pt>
    <dgm:pt modelId="{1EB8EDC6-6B4F-4C85-BD00-7A990AC5A8A0}" type="pres">
      <dgm:prSet presAssocID="{B1F7F672-E354-44AE-9059-20F985F795E8}" presName="composite" presStyleCnt="0"/>
      <dgm:spPr/>
    </dgm:pt>
    <dgm:pt modelId="{75D92BAE-C071-42E2-96A4-A26CCCE3F6C4}" type="pres">
      <dgm:prSet presAssocID="{B1F7F672-E354-44AE-9059-20F985F795E8}" presName="parentText" presStyleLbl="alignNode1" presStyleIdx="7" presStyleCnt="18">
        <dgm:presLayoutVars>
          <dgm:chMax val="1"/>
          <dgm:bulletEnabled val="1"/>
        </dgm:presLayoutVars>
      </dgm:prSet>
      <dgm:spPr/>
    </dgm:pt>
    <dgm:pt modelId="{8F81386B-4A83-43A2-84B0-895CC71921CD}" type="pres">
      <dgm:prSet presAssocID="{B1F7F672-E354-44AE-9059-20F985F795E8}" presName="descendantText" presStyleLbl="alignAcc1" presStyleIdx="7" presStyleCnt="18">
        <dgm:presLayoutVars>
          <dgm:bulletEnabled val="1"/>
        </dgm:presLayoutVars>
      </dgm:prSet>
      <dgm:spPr/>
    </dgm:pt>
    <dgm:pt modelId="{184201D3-B085-496F-950F-AA8152F3DB41}" type="pres">
      <dgm:prSet presAssocID="{1433D6E0-3D34-4FAB-B868-250729E93294}" presName="sp" presStyleCnt="0"/>
      <dgm:spPr/>
    </dgm:pt>
    <dgm:pt modelId="{D5B67424-12DD-4136-9780-B32A6F1BD402}" type="pres">
      <dgm:prSet presAssocID="{1B7027ED-1804-40A6-8A37-5861C52CFF72}" presName="composite" presStyleCnt="0"/>
      <dgm:spPr/>
    </dgm:pt>
    <dgm:pt modelId="{55937F85-71F0-43F6-8A11-A503B7B753D4}" type="pres">
      <dgm:prSet presAssocID="{1B7027ED-1804-40A6-8A37-5861C52CFF72}" presName="parentText" presStyleLbl="alignNode1" presStyleIdx="8" presStyleCnt="18">
        <dgm:presLayoutVars>
          <dgm:chMax val="1"/>
          <dgm:bulletEnabled val="1"/>
        </dgm:presLayoutVars>
      </dgm:prSet>
      <dgm:spPr/>
    </dgm:pt>
    <dgm:pt modelId="{DE58378A-CC65-4AEB-8F6D-EE4A7184A03C}" type="pres">
      <dgm:prSet presAssocID="{1B7027ED-1804-40A6-8A37-5861C52CFF72}" presName="descendantText" presStyleLbl="alignAcc1" presStyleIdx="8" presStyleCnt="18">
        <dgm:presLayoutVars>
          <dgm:bulletEnabled val="1"/>
        </dgm:presLayoutVars>
      </dgm:prSet>
      <dgm:spPr/>
    </dgm:pt>
    <dgm:pt modelId="{66963717-AC91-4757-9673-C91461A68339}" type="pres">
      <dgm:prSet presAssocID="{395AFE68-86E4-48BF-BCCE-665B7570BE73}" presName="sp" presStyleCnt="0"/>
      <dgm:spPr/>
    </dgm:pt>
    <dgm:pt modelId="{D0CE0041-5BFE-4576-A511-D25C11FFAC7C}" type="pres">
      <dgm:prSet presAssocID="{3C457A11-16C1-4B5B-813C-8349F1E02B37}" presName="composite" presStyleCnt="0"/>
      <dgm:spPr/>
    </dgm:pt>
    <dgm:pt modelId="{53D6BB5D-3881-45E4-A249-34F92D312EBD}" type="pres">
      <dgm:prSet presAssocID="{3C457A11-16C1-4B5B-813C-8349F1E02B37}" presName="parentText" presStyleLbl="alignNode1" presStyleIdx="9" presStyleCnt="18">
        <dgm:presLayoutVars>
          <dgm:chMax val="1"/>
          <dgm:bulletEnabled val="1"/>
        </dgm:presLayoutVars>
      </dgm:prSet>
      <dgm:spPr/>
    </dgm:pt>
    <dgm:pt modelId="{CF67756B-19D0-4286-8764-E7A4E7805AEA}" type="pres">
      <dgm:prSet presAssocID="{3C457A11-16C1-4B5B-813C-8349F1E02B37}" presName="descendantText" presStyleLbl="alignAcc1" presStyleIdx="9" presStyleCnt="18">
        <dgm:presLayoutVars>
          <dgm:bulletEnabled val="1"/>
        </dgm:presLayoutVars>
      </dgm:prSet>
      <dgm:spPr/>
    </dgm:pt>
    <dgm:pt modelId="{0F9F8ACF-9C73-4998-840F-1F77E75F3B82}" type="pres">
      <dgm:prSet presAssocID="{50392497-C101-4F45-80B8-8129890D9930}" presName="sp" presStyleCnt="0"/>
      <dgm:spPr/>
    </dgm:pt>
    <dgm:pt modelId="{6A2A8EA0-1553-4212-8329-8C7104D57685}" type="pres">
      <dgm:prSet presAssocID="{412D6931-E247-4059-907F-F2C09F864A9C}" presName="composite" presStyleCnt="0"/>
      <dgm:spPr/>
    </dgm:pt>
    <dgm:pt modelId="{2221A4A6-478C-43A9-B698-32C985C11960}" type="pres">
      <dgm:prSet presAssocID="{412D6931-E247-4059-907F-F2C09F864A9C}" presName="parentText" presStyleLbl="alignNode1" presStyleIdx="10" presStyleCnt="18">
        <dgm:presLayoutVars>
          <dgm:chMax val="1"/>
          <dgm:bulletEnabled val="1"/>
        </dgm:presLayoutVars>
      </dgm:prSet>
      <dgm:spPr/>
    </dgm:pt>
    <dgm:pt modelId="{B8677258-DD49-47C9-BB7C-09EBD69567C4}" type="pres">
      <dgm:prSet presAssocID="{412D6931-E247-4059-907F-F2C09F864A9C}" presName="descendantText" presStyleLbl="alignAcc1" presStyleIdx="10" presStyleCnt="18">
        <dgm:presLayoutVars>
          <dgm:bulletEnabled val="1"/>
        </dgm:presLayoutVars>
      </dgm:prSet>
      <dgm:spPr/>
    </dgm:pt>
    <dgm:pt modelId="{DB0BB59E-6B70-408A-B945-752AFF63AC2D}" type="pres">
      <dgm:prSet presAssocID="{532CCDC6-9C1B-4E9B-A1C3-F4BDBA48605B}" presName="sp" presStyleCnt="0"/>
      <dgm:spPr/>
    </dgm:pt>
    <dgm:pt modelId="{90056FD6-0D19-4523-A3A4-D9AC61AC899B}" type="pres">
      <dgm:prSet presAssocID="{E57D144B-AB52-4B5D-AF3C-82876E455FAA}" presName="composite" presStyleCnt="0"/>
      <dgm:spPr/>
    </dgm:pt>
    <dgm:pt modelId="{3FF6DF96-4933-490C-B271-D8F2C91D7836}" type="pres">
      <dgm:prSet presAssocID="{E57D144B-AB52-4B5D-AF3C-82876E455FAA}" presName="parentText" presStyleLbl="alignNode1" presStyleIdx="11" presStyleCnt="18">
        <dgm:presLayoutVars>
          <dgm:chMax val="1"/>
          <dgm:bulletEnabled val="1"/>
        </dgm:presLayoutVars>
      </dgm:prSet>
      <dgm:spPr/>
    </dgm:pt>
    <dgm:pt modelId="{D591D709-3FFD-4FC4-A22C-5523AD27140F}" type="pres">
      <dgm:prSet presAssocID="{E57D144B-AB52-4B5D-AF3C-82876E455FAA}" presName="descendantText" presStyleLbl="alignAcc1" presStyleIdx="11" presStyleCnt="18">
        <dgm:presLayoutVars>
          <dgm:bulletEnabled val="1"/>
        </dgm:presLayoutVars>
      </dgm:prSet>
      <dgm:spPr/>
    </dgm:pt>
    <dgm:pt modelId="{8C0626F5-42DE-4585-9495-074ECEF8B26F}" type="pres">
      <dgm:prSet presAssocID="{EF515A23-7A52-49A8-B0EE-E0DCE9811D26}" presName="sp" presStyleCnt="0"/>
      <dgm:spPr/>
    </dgm:pt>
    <dgm:pt modelId="{B279A230-033E-47AD-80DE-005358906FC3}" type="pres">
      <dgm:prSet presAssocID="{4AA91D98-8DF0-46B0-B832-07EB9D29729D}" presName="composite" presStyleCnt="0"/>
      <dgm:spPr/>
    </dgm:pt>
    <dgm:pt modelId="{6D9D198A-845A-4BEF-8364-9A16A8487C3D}" type="pres">
      <dgm:prSet presAssocID="{4AA91D98-8DF0-46B0-B832-07EB9D29729D}" presName="parentText" presStyleLbl="alignNode1" presStyleIdx="12" presStyleCnt="18">
        <dgm:presLayoutVars>
          <dgm:chMax val="1"/>
          <dgm:bulletEnabled val="1"/>
        </dgm:presLayoutVars>
      </dgm:prSet>
      <dgm:spPr/>
    </dgm:pt>
    <dgm:pt modelId="{D5D493B1-326F-4A12-AD8E-7F4EB264C141}" type="pres">
      <dgm:prSet presAssocID="{4AA91D98-8DF0-46B0-B832-07EB9D29729D}" presName="descendantText" presStyleLbl="alignAcc1" presStyleIdx="12" presStyleCnt="18">
        <dgm:presLayoutVars>
          <dgm:bulletEnabled val="1"/>
        </dgm:presLayoutVars>
      </dgm:prSet>
      <dgm:spPr/>
    </dgm:pt>
    <dgm:pt modelId="{716B6F43-7469-4CC6-BFB2-3D256CF1F4B9}" type="pres">
      <dgm:prSet presAssocID="{46B9D519-7328-4B26-A6DC-A875048C8A9E}" presName="sp" presStyleCnt="0"/>
      <dgm:spPr/>
    </dgm:pt>
    <dgm:pt modelId="{FD220480-3540-4E20-B006-D8D3F100FAEE}" type="pres">
      <dgm:prSet presAssocID="{79055353-84F9-441F-8ABE-864A1C4BF18D}" presName="composite" presStyleCnt="0"/>
      <dgm:spPr/>
    </dgm:pt>
    <dgm:pt modelId="{7BBE5BF4-2E75-427D-8A5A-F35A81020E75}" type="pres">
      <dgm:prSet presAssocID="{79055353-84F9-441F-8ABE-864A1C4BF18D}" presName="parentText" presStyleLbl="alignNode1" presStyleIdx="13" presStyleCnt="18">
        <dgm:presLayoutVars>
          <dgm:chMax val="1"/>
          <dgm:bulletEnabled val="1"/>
        </dgm:presLayoutVars>
      </dgm:prSet>
      <dgm:spPr/>
    </dgm:pt>
    <dgm:pt modelId="{2AC1380C-80C5-482A-B8A0-043C99299581}" type="pres">
      <dgm:prSet presAssocID="{79055353-84F9-441F-8ABE-864A1C4BF18D}" presName="descendantText" presStyleLbl="alignAcc1" presStyleIdx="13" presStyleCnt="18">
        <dgm:presLayoutVars>
          <dgm:bulletEnabled val="1"/>
        </dgm:presLayoutVars>
      </dgm:prSet>
      <dgm:spPr/>
    </dgm:pt>
    <dgm:pt modelId="{66AE5C30-46CE-4650-9BA4-851AC4CAAA2C}" type="pres">
      <dgm:prSet presAssocID="{DCD72D27-975E-4DC6-9BB6-9CB74D28AB1E}" presName="sp" presStyleCnt="0"/>
      <dgm:spPr/>
    </dgm:pt>
    <dgm:pt modelId="{223DB637-1A15-4CB1-A4A1-3618610D1B71}" type="pres">
      <dgm:prSet presAssocID="{BDFC0B67-1E11-4FCF-BA1E-A96F6BB286D2}" presName="composite" presStyleCnt="0"/>
      <dgm:spPr/>
    </dgm:pt>
    <dgm:pt modelId="{45253695-61C9-41A4-93AB-C7908EF1BE69}" type="pres">
      <dgm:prSet presAssocID="{BDFC0B67-1E11-4FCF-BA1E-A96F6BB286D2}" presName="parentText" presStyleLbl="alignNode1" presStyleIdx="14" presStyleCnt="18">
        <dgm:presLayoutVars>
          <dgm:chMax val="1"/>
          <dgm:bulletEnabled val="1"/>
        </dgm:presLayoutVars>
      </dgm:prSet>
      <dgm:spPr/>
    </dgm:pt>
    <dgm:pt modelId="{A95FEA5D-6BD5-4123-AA97-FAD7850FE3E9}" type="pres">
      <dgm:prSet presAssocID="{BDFC0B67-1E11-4FCF-BA1E-A96F6BB286D2}" presName="descendantText" presStyleLbl="alignAcc1" presStyleIdx="14" presStyleCnt="18">
        <dgm:presLayoutVars>
          <dgm:bulletEnabled val="1"/>
        </dgm:presLayoutVars>
      </dgm:prSet>
      <dgm:spPr/>
    </dgm:pt>
    <dgm:pt modelId="{4C7502FF-9DBE-4A63-A315-67F6F54E4BA7}" type="pres">
      <dgm:prSet presAssocID="{EB0DB24B-B0C4-4C42-9670-F12810AD3A67}" presName="sp" presStyleCnt="0"/>
      <dgm:spPr/>
    </dgm:pt>
    <dgm:pt modelId="{1A945FDE-B64F-4BC4-A039-5DC25AA54071}" type="pres">
      <dgm:prSet presAssocID="{42372EF5-6C4B-4838-A3F7-E90D1B6028B7}" presName="composite" presStyleCnt="0"/>
      <dgm:spPr/>
    </dgm:pt>
    <dgm:pt modelId="{1857F19A-B939-4F4E-9506-F9C59C4982CE}" type="pres">
      <dgm:prSet presAssocID="{42372EF5-6C4B-4838-A3F7-E90D1B6028B7}" presName="parentText" presStyleLbl="alignNode1" presStyleIdx="15" presStyleCnt="18">
        <dgm:presLayoutVars>
          <dgm:chMax val="1"/>
          <dgm:bulletEnabled val="1"/>
        </dgm:presLayoutVars>
      </dgm:prSet>
      <dgm:spPr/>
    </dgm:pt>
    <dgm:pt modelId="{7BD3374A-0F6B-4F2E-B6C7-98650B57F829}" type="pres">
      <dgm:prSet presAssocID="{42372EF5-6C4B-4838-A3F7-E90D1B6028B7}" presName="descendantText" presStyleLbl="alignAcc1" presStyleIdx="15" presStyleCnt="18">
        <dgm:presLayoutVars>
          <dgm:bulletEnabled val="1"/>
        </dgm:presLayoutVars>
      </dgm:prSet>
      <dgm:spPr/>
    </dgm:pt>
    <dgm:pt modelId="{FD5F3B3B-BEDE-427D-851F-666AA2DA9FAD}" type="pres">
      <dgm:prSet presAssocID="{0AFD13DE-39A3-4ADD-88B3-2CAB726AD2A2}" presName="sp" presStyleCnt="0"/>
      <dgm:spPr/>
    </dgm:pt>
    <dgm:pt modelId="{CC63B375-C6E1-4245-B0BB-116929BE835C}" type="pres">
      <dgm:prSet presAssocID="{48058774-106F-41E9-B176-35747546FDC1}" presName="composite" presStyleCnt="0"/>
      <dgm:spPr/>
    </dgm:pt>
    <dgm:pt modelId="{CE3E6829-04EA-4E36-BC1B-969FC110BAF9}" type="pres">
      <dgm:prSet presAssocID="{48058774-106F-41E9-B176-35747546FDC1}" presName="parentText" presStyleLbl="alignNode1" presStyleIdx="16" presStyleCnt="18">
        <dgm:presLayoutVars>
          <dgm:chMax val="1"/>
          <dgm:bulletEnabled val="1"/>
        </dgm:presLayoutVars>
      </dgm:prSet>
      <dgm:spPr/>
    </dgm:pt>
    <dgm:pt modelId="{D8D3BB3A-81EC-483B-A3F6-AA63BEA52EFE}" type="pres">
      <dgm:prSet presAssocID="{48058774-106F-41E9-B176-35747546FDC1}" presName="descendantText" presStyleLbl="alignAcc1" presStyleIdx="16" presStyleCnt="18">
        <dgm:presLayoutVars>
          <dgm:bulletEnabled val="1"/>
        </dgm:presLayoutVars>
      </dgm:prSet>
      <dgm:spPr/>
    </dgm:pt>
    <dgm:pt modelId="{BA48D374-7D7C-471D-A616-B749A9BE1762}" type="pres">
      <dgm:prSet presAssocID="{B48E33C6-4CF6-4753-8DD3-07125F032B08}" presName="sp" presStyleCnt="0"/>
      <dgm:spPr/>
    </dgm:pt>
    <dgm:pt modelId="{197A149E-F40D-48B0-93D3-065202EC854F}" type="pres">
      <dgm:prSet presAssocID="{824C641E-4C96-4389-9F61-949BAF6BF3A8}" presName="composite" presStyleCnt="0"/>
      <dgm:spPr/>
    </dgm:pt>
    <dgm:pt modelId="{FED3A18F-239F-4305-B93B-DA430510A18D}" type="pres">
      <dgm:prSet presAssocID="{824C641E-4C96-4389-9F61-949BAF6BF3A8}" presName="parentText" presStyleLbl="alignNode1" presStyleIdx="17" presStyleCnt="18">
        <dgm:presLayoutVars>
          <dgm:chMax val="1"/>
          <dgm:bulletEnabled val="1"/>
        </dgm:presLayoutVars>
      </dgm:prSet>
      <dgm:spPr/>
    </dgm:pt>
    <dgm:pt modelId="{97371802-8D1F-4D83-8078-47EF7B43F747}" type="pres">
      <dgm:prSet presAssocID="{824C641E-4C96-4389-9F61-949BAF6BF3A8}" presName="descendantText" presStyleLbl="alignAcc1" presStyleIdx="17" presStyleCnt="18">
        <dgm:presLayoutVars>
          <dgm:bulletEnabled val="1"/>
        </dgm:presLayoutVars>
      </dgm:prSet>
      <dgm:spPr/>
    </dgm:pt>
  </dgm:ptLst>
  <dgm:cxnLst>
    <dgm:cxn modelId="{4A358102-6012-43FC-9C37-0BC5929528E3}" type="presOf" srcId="{3C457A11-16C1-4B5B-813C-8349F1E02B37}" destId="{53D6BB5D-3881-45E4-A249-34F92D312EBD}" srcOrd="0" destOrd="0" presId="urn:microsoft.com/office/officeart/2005/8/layout/chevron2"/>
    <dgm:cxn modelId="{06FDB903-7532-4010-86C6-E10DD7146339}" srcId="{E585E3EE-A496-42DC-8DA5-BFA4548E8252}" destId="{6F03CA57-4D25-4140-A39F-8C91143E6C5A}" srcOrd="6" destOrd="0" parTransId="{1C5A2CDC-5030-4F8C-A08C-F8057F4F6501}" sibTransId="{817B7255-C824-40B1-AF7B-1DEF52CA0510}"/>
    <dgm:cxn modelId="{3792F30A-0B45-4A35-B4C1-0C42CE3121CC}" type="presOf" srcId="{F88B23DB-9562-4615-857C-0C11C5E3A4F6}" destId="{7BD3374A-0F6B-4F2E-B6C7-98650B57F829}" srcOrd="0" destOrd="0" presId="urn:microsoft.com/office/officeart/2005/8/layout/chevron2"/>
    <dgm:cxn modelId="{1C7D6810-431D-4445-B995-ED36195D1671}" type="presOf" srcId="{42372EF5-6C4B-4838-A3F7-E90D1B6028B7}" destId="{1857F19A-B939-4F4E-9506-F9C59C4982CE}" srcOrd="0" destOrd="0" presId="urn:microsoft.com/office/officeart/2005/8/layout/chevron2"/>
    <dgm:cxn modelId="{C390F116-D09A-4A77-AD9D-3C73F4A6F813}" srcId="{956D6C7A-56AA-4FC8-AEA8-3FFC9C7238A9}" destId="{D37F736D-E1C6-423D-8838-121932E2D39F}" srcOrd="0" destOrd="0" parTransId="{0894AF46-8AD6-4236-B715-048DCB1C7D17}" sibTransId="{A06EAB5D-5439-49D8-BB41-0CA53D5B30ED}"/>
    <dgm:cxn modelId="{CAD2C317-4A68-4097-93D8-EA6123FA17E3}" type="presOf" srcId="{48058774-106F-41E9-B176-35747546FDC1}" destId="{CE3E6829-04EA-4E36-BC1B-969FC110BAF9}" srcOrd="0" destOrd="0" presId="urn:microsoft.com/office/officeart/2005/8/layout/chevron2"/>
    <dgm:cxn modelId="{F716DC19-59D6-4A3B-9184-E33E0B78C16B}" type="presOf" srcId="{ED00AD13-3A5E-4090-800D-C70F2FFF006B}" destId="{55AEA3CD-DA58-4DC6-A093-6EE505315E2B}" srcOrd="0" destOrd="0" presId="urn:microsoft.com/office/officeart/2005/8/layout/chevron2"/>
    <dgm:cxn modelId="{2CDF621D-5429-4922-809C-A8CC8EFEFA3D}" type="presOf" srcId="{B1F7F672-E354-44AE-9059-20F985F795E8}" destId="{75D92BAE-C071-42E2-96A4-A26CCCE3F6C4}" srcOrd="0" destOrd="0" presId="urn:microsoft.com/office/officeart/2005/8/layout/chevron2"/>
    <dgm:cxn modelId="{31931F1F-F2FF-4173-A023-83D65AA4D147}" srcId="{E585E3EE-A496-42DC-8DA5-BFA4548E8252}" destId="{883E08C2-8A03-46D1-A755-03989DB13E38}" srcOrd="1" destOrd="0" parTransId="{DC14DFA8-F374-44F8-99AB-6B24900219F6}" sibTransId="{3100D22C-6C8F-4857-B019-8C84DD801E05}"/>
    <dgm:cxn modelId="{7C8CA21F-6128-4170-B3E2-57F3CBB04378}" srcId="{824C641E-4C96-4389-9F61-949BAF6BF3A8}" destId="{6B149CB8-F28F-4AA9-95F6-60E59548BDF3}" srcOrd="0" destOrd="0" parTransId="{A9B7C7F3-93E8-4F4F-833D-D46BF28BE4BF}" sibTransId="{8C5DAFF3-81D1-4FDD-8BC1-8EAD3DF6561B}"/>
    <dgm:cxn modelId="{7C29CA36-1B57-4EE3-BC0B-6BF29908AF36}" type="presOf" srcId="{69F118DD-A6F1-4C57-AC5C-B1F8A6B2BD72}" destId="{A95FEA5D-6BD5-4123-AA97-FAD7850FE3E9}" srcOrd="0" destOrd="0" presId="urn:microsoft.com/office/officeart/2005/8/layout/chevron2"/>
    <dgm:cxn modelId="{D0B7C437-5B96-4663-B9D9-6C1C61BF66BC}" type="presOf" srcId="{9678A077-CD90-41A3-AA4E-3846C7F2649C}" destId="{B8677258-DD49-47C9-BB7C-09EBD69567C4}" srcOrd="0" destOrd="0" presId="urn:microsoft.com/office/officeart/2005/8/layout/chevron2"/>
    <dgm:cxn modelId="{A867083A-4CB6-40EC-B149-3B322B72DFDE}" type="presOf" srcId="{D97AAB9C-A314-423C-836E-26198D47BD49}" destId="{CF706C7B-DF41-45AB-830D-7E155B09A2EB}" srcOrd="0" destOrd="0" presId="urn:microsoft.com/office/officeart/2005/8/layout/chevron2"/>
    <dgm:cxn modelId="{61B5653B-9634-4548-AF4D-6D641DD45467}" type="presOf" srcId="{1B7027ED-1804-40A6-8A37-5861C52CFF72}" destId="{55937F85-71F0-43F6-8A11-A503B7B753D4}" srcOrd="0" destOrd="0" presId="urn:microsoft.com/office/officeart/2005/8/layout/chevron2"/>
    <dgm:cxn modelId="{D3B98F3E-18A5-41D3-A093-BACBDDB38140}" type="presOf" srcId="{097E4F18-4173-4FFF-9EF2-3E83921F43D2}" destId="{4EE8E69E-64AF-49FF-9303-C8E5F4EF069F}" srcOrd="0" destOrd="0" presId="urn:microsoft.com/office/officeart/2005/8/layout/chevron2"/>
    <dgm:cxn modelId="{6AE13B41-DAD0-464E-9975-B2790B89214C}" type="presOf" srcId="{6B149CB8-F28F-4AA9-95F6-60E59548BDF3}" destId="{97371802-8D1F-4D83-8078-47EF7B43F747}" srcOrd="0" destOrd="0" presId="urn:microsoft.com/office/officeart/2005/8/layout/chevron2"/>
    <dgm:cxn modelId="{D43E7643-0F81-4994-BB61-8E38B21A4849}" srcId="{E585E3EE-A496-42DC-8DA5-BFA4548E8252}" destId="{5EA30EEB-960A-4002-8A8A-22D773171037}" srcOrd="4" destOrd="0" parTransId="{E19420D0-7A3C-4154-AFEF-4C2DE3E7071F}" sibTransId="{446435D9-D16D-434B-9DCD-D67543FE5533}"/>
    <dgm:cxn modelId="{8D817663-8A63-45A1-B5E9-3294D658EFFB}" type="presOf" srcId="{824C641E-4C96-4389-9F61-949BAF6BF3A8}" destId="{FED3A18F-239F-4305-B93B-DA430510A18D}" srcOrd="0" destOrd="0" presId="urn:microsoft.com/office/officeart/2005/8/layout/chevron2"/>
    <dgm:cxn modelId="{96C58D45-9174-4F0D-ABF3-EE8A4C0CFF84}" srcId="{ED00AD13-3A5E-4090-800D-C70F2FFF006B}" destId="{A5A4A63F-660B-454F-AA52-E99BAA60FC5E}" srcOrd="0" destOrd="0" parTransId="{F448AA30-CDBE-4CE0-A506-629F8FAAD53F}" sibTransId="{7D65731B-884F-46AB-81B6-B2E3710A5EBD}"/>
    <dgm:cxn modelId="{4A101B47-86A2-4F28-85A2-6BB285298E44}" srcId="{48058774-106F-41E9-B176-35747546FDC1}" destId="{C73A89C4-2D55-46C5-BE57-F555BD00E7CC}" srcOrd="0" destOrd="0" parTransId="{843E7763-404C-431C-8BE8-7C40E34B69F1}" sibTransId="{DB8FAA93-66D5-4878-8364-BDFDB178CB0B}"/>
    <dgm:cxn modelId="{C6FB3349-0EC6-4ADD-8CDA-40BBBE68925C}" type="presOf" srcId="{C73A89C4-2D55-46C5-BE57-F555BD00E7CC}" destId="{D8D3BB3A-81EC-483B-A3F6-AA63BEA52EFE}" srcOrd="0" destOrd="0" presId="urn:microsoft.com/office/officeart/2005/8/layout/chevron2"/>
    <dgm:cxn modelId="{C68DE649-E8FC-42AC-AA0A-6C37BA3023A9}" srcId="{E585E3EE-A496-42DC-8DA5-BFA4548E8252}" destId="{42372EF5-6C4B-4838-A3F7-E90D1B6028B7}" srcOrd="15" destOrd="0" parTransId="{BC8534C4-6C8B-450E-9567-DB88EC24B569}" sibTransId="{0AFD13DE-39A3-4ADD-88B3-2CAB726AD2A2}"/>
    <dgm:cxn modelId="{2FACE66B-D861-4011-828C-126F8A946FD8}" type="presOf" srcId="{883E08C2-8A03-46D1-A755-03989DB13E38}" destId="{9329B7FD-34AC-4F7B-B95C-6DF70DD4B35C}" srcOrd="0" destOrd="0" presId="urn:microsoft.com/office/officeart/2005/8/layout/chevron2"/>
    <dgm:cxn modelId="{1A63196D-54B3-497D-958D-84D709CABF76}" srcId="{883E08C2-8A03-46D1-A755-03989DB13E38}" destId="{9FFC777D-098F-4C4F-B45A-47E6904D2C69}" srcOrd="0" destOrd="0" parTransId="{33FF37D2-F93F-4C74-9612-16C84D20C1DD}" sibTransId="{21BAD307-AC34-4C0A-B1C2-5C59CD149660}"/>
    <dgm:cxn modelId="{AD23EF71-A005-4A0C-A226-D2234CF47FA3}" srcId="{5EA30EEB-960A-4002-8A8A-22D773171037}" destId="{DF7465EC-7407-4820-8C17-A348EFA585F4}" srcOrd="0" destOrd="0" parTransId="{720C3FA6-9A8F-498F-ADEC-7755B6CE026B}" sibTransId="{9474DC8B-4A0A-4CED-8E04-2AB57C90D883}"/>
    <dgm:cxn modelId="{EF6A2872-E9CF-4671-8B85-9AECA221EC76}" type="presOf" srcId="{E81DAC5F-F84B-41E8-ADAF-324190037C90}" destId="{8F81386B-4A83-43A2-84B0-895CC71921CD}" srcOrd="0" destOrd="0" presId="urn:microsoft.com/office/officeart/2005/8/layout/chevron2"/>
    <dgm:cxn modelId="{7E676252-2072-4894-B3BB-09E24E77F8BB}" type="presOf" srcId="{6F03CA57-4D25-4140-A39F-8C91143E6C5A}" destId="{5F5E6D4F-6F45-41F4-AD9E-A66E7DDF31FD}" srcOrd="0" destOrd="0" presId="urn:microsoft.com/office/officeart/2005/8/layout/chevron2"/>
    <dgm:cxn modelId="{B5AF7E72-0C15-4B9C-B751-BA349AF9D5C7}" type="presOf" srcId="{A4BE3A6F-2B98-49B3-9029-6F146CCE9581}" destId="{D591D709-3FFD-4FC4-A22C-5523AD27140F}" srcOrd="0" destOrd="0" presId="urn:microsoft.com/office/officeart/2005/8/layout/chevron2"/>
    <dgm:cxn modelId="{9D7BD052-EB50-4DF7-90A3-B4EFFC07A598}" srcId="{E585E3EE-A496-42DC-8DA5-BFA4548E8252}" destId="{824C641E-4C96-4389-9F61-949BAF6BF3A8}" srcOrd="17" destOrd="0" parTransId="{D5155EEB-6A30-4871-B2E2-1541EF65081E}" sibTransId="{24E99FE7-85AA-46CC-A1CF-A5A6F146ED81}"/>
    <dgm:cxn modelId="{13BA0074-55EB-4AA2-BDDA-E80A8FC769D2}" srcId="{E585E3EE-A496-42DC-8DA5-BFA4548E8252}" destId="{1B7027ED-1804-40A6-8A37-5861C52CFF72}" srcOrd="8" destOrd="0" parTransId="{9C768BAB-6CDE-412E-B03E-42272EA58677}" sibTransId="{395AFE68-86E4-48BF-BCCE-665B7570BE73}"/>
    <dgm:cxn modelId="{BD0B1254-6CDC-43BA-87EE-663F62DADB2C}" srcId="{1B7027ED-1804-40A6-8A37-5861C52CFF72}" destId="{CB0D33CF-AD0C-40C5-B9B3-C4ABBA44D3AC}" srcOrd="0" destOrd="0" parTransId="{7FF3C18D-5064-455E-9CA0-8B2CB81BCE65}" sibTransId="{8BDFE915-1777-45DD-8688-6DC4508AB9A7}"/>
    <dgm:cxn modelId="{9F29FB54-F57A-4505-AF3D-2E0F7AB19296}" type="presOf" srcId="{E585E3EE-A496-42DC-8DA5-BFA4548E8252}" destId="{C8DBD322-42DF-44D3-B8B3-AAF0F4B42AD2}" srcOrd="0" destOrd="0" presId="urn:microsoft.com/office/officeart/2005/8/layout/chevron2"/>
    <dgm:cxn modelId="{23976256-0B1A-4422-9C84-302A609A100D}" srcId="{79055353-84F9-441F-8ABE-864A1C4BF18D}" destId="{0FD2710A-4407-486B-9E9A-E6265CC15392}" srcOrd="0" destOrd="0" parTransId="{27563E93-4585-4CD3-9542-ED0B183CC362}" sibTransId="{4D054AC9-C1C5-4A9E-9122-092B8FAD8E43}"/>
    <dgm:cxn modelId="{793DF156-8F57-4E23-97E4-E2F8C0C8041F}" srcId="{E585E3EE-A496-42DC-8DA5-BFA4548E8252}" destId="{72A9AFFE-FD54-4591-B573-A83D0E8299B5}" srcOrd="0" destOrd="0" parTransId="{4B2DC8F1-51FE-4865-A374-BDC821B3A1CC}" sibTransId="{170AC467-E460-454A-8EA1-EDD65613AC40}"/>
    <dgm:cxn modelId="{315C2383-34CC-4026-A50E-008C40E35033}" srcId="{E585E3EE-A496-42DC-8DA5-BFA4548E8252}" destId="{79055353-84F9-441F-8ABE-864A1C4BF18D}" srcOrd="13" destOrd="0" parTransId="{A8980309-13EB-4473-AA6D-BBA1122F379A}" sibTransId="{DCD72D27-975E-4DC6-9BB6-9CB74D28AB1E}"/>
    <dgm:cxn modelId="{25859C87-7DC3-4490-AB3F-A3CD8CDCDBD6}" srcId="{E585E3EE-A496-42DC-8DA5-BFA4548E8252}" destId="{ED00AD13-3A5E-4090-800D-C70F2FFF006B}" srcOrd="3" destOrd="0" parTransId="{C89C0C05-0E41-47F4-8CA2-3D4D227B19F0}" sibTransId="{3A5A66EB-D5AF-4B26-9166-EF7CBA2545AF}"/>
    <dgm:cxn modelId="{33D57888-662A-49CC-A1B2-1DA591201D91}" srcId="{E57D144B-AB52-4B5D-AF3C-82876E455FAA}" destId="{A4BE3A6F-2B98-49B3-9029-6F146CCE9581}" srcOrd="0" destOrd="0" parTransId="{05CA806C-F10A-42D2-AF48-157C0BB51AD4}" sibTransId="{CA09BC33-2F46-404E-BBD4-315BF66B11A5}"/>
    <dgm:cxn modelId="{831BD08C-81BF-4BEB-B148-DE70FCB21977}" type="presOf" srcId="{DF7465EC-7407-4820-8C17-A348EFA585F4}" destId="{EC371EED-5A21-4AF3-96A8-57B500A34A1B}" srcOrd="0" destOrd="0" presId="urn:microsoft.com/office/officeart/2005/8/layout/chevron2"/>
    <dgm:cxn modelId="{C254D58C-82E2-4AF2-A014-6818A7D22572}" type="presOf" srcId="{5EA30EEB-960A-4002-8A8A-22D773171037}" destId="{AF9D8635-D4A3-43FB-B9E8-48D00E7613D2}" srcOrd="0" destOrd="0" presId="urn:microsoft.com/office/officeart/2005/8/layout/chevron2"/>
    <dgm:cxn modelId="{BBB6D78C-EBFC-472D-BC86-929CB9325121}" srcId="{E585E3EE-A496-42DC-8DA5-BFA4548E8252}" destId="{956D6C7A-56AA-4FC8-AEA8-3FFC9C7238A9}" srcOrd="2" destOrd="0" parTransId="{212C4385-2DB2-46A8-86B4-CF1CFF95DFEB}" sibTransId="{B7560FF5-E153-4A67-86A3-97E1C658F041}"/>
    <dgm:cxn modelId="{48502690-AE58-4464-A5AF-F24CF398D183}" type="presOf" srcId="{4AA91D98-8DF0-46B0-B832-07EB9D29729D}" destId="{6D9D198A-845A-4BEF-8364-9A16A8487C3D}" srcOrd="0" destOrd="0" presId="urn:microsoft.com/office/officeart/2005/8/layout/chevron2"/>
    <dgm:cxn modelId="{A859AC96-5ADC-4DE3-A844-0B94D6298BDA}" srcId="{3C457A11-16C1-4B5B-813C-8349F1E02B37}" destId="{8E164644-86DD-43DE-81C2-D481D972EB08}" srcOrd="0" destOrd="0" parTransId="{699D8398-AAF7-43E1-869C-8886E9096EB5}" sibTransId="{04A1DC65-AC09-43D3-BBF9-E38AC9C3261C}"/>
    <dgm:cxn modelId="{4193729C-08AF-44E1-928F-A27A0D3BA7EE}" type="presOf" srcId="{139CF0BE-CA7B-4C81-809B-76E012CF02C7}" destId="{DD538580-A63E-4E18-8407-DB40F2B404F4}" srcOrd="0" destOrd="0" presId="urn:microsoft.com/office/officeart/2005/8/layout/chevron2"/>
    <dgm:cxn modelId="{BB17DC9D-6442-40AC-9D07-C594E62E3C65}" srcId="{72A9AFFE-FD54-4591-B573-A83D0E8299B5}" destId="{097E4F18-4173-4FFF-9EF2-3E83921F43D2}" srcOrd="0" destOrd="0" parTransId="{3D21A9BF-2A16-4082-A893-089E232D7BEE}" sibTransId="{7F584787-C456-48D5-9650-271077C92AD4}"/>
    <dgm:cxn modelId="{42DB649F-37AC-4EF5-84B5-35F5BCFD822F}" srcId="{E585E3EE-A496-42DC-8DA5-BFA4548E8252}" destId="{D97AAB9C-A314-423C-836E-26198D47BD49}" srcOrd="5" destOrd="0" parTransId="{83AF8041-5B0A-4FF4-9BC9-DE7C73EA5111}" sibTransId="{1B677A61-C5CC-430D-A2F8-480E6765D1D9}"/>
    <dgm:cxn modelId="{456423A0-94F6-41A2-86BD-60F60A7FCCA9}" type="presOf" srcId="{72A9AFFE-FD54-4591-B573-A83D0E8299B5}" destId="{9A024AE2-72EF-441E-BF27-D94C76EB3AC3}" srcOrd="0" destOrd="0" presId="urn:microsoft.com/office/officeart/2005/8/layout/chevron2"/>
    <dgm:cxn modelId="{02B5CBA0-97E8-4994-BFA8-039304263725}" srcId="{6F03CA57-4D25-4140-A39F-8C91143E6C5A}" destId="{139CF0BE-CA7B-4C81-809B-76E012CF02C7}" srcOrd="0" destOrd="0" parTransId="{4C9C039C-6949-4623-AA8C-70BB22A2FE77}" sibTransId="{4E4B283B-562B-48A3-85D5-9DA925527C77}"/>
    <dgm:cxn modelId="{F0CE06A2-521D-4033-9EC2-F71FD9952109}" srcId="{412D6931-E247-4059-907F-F2C09F864A9C}" destId="{9678A077-CD90-41A3-AA4E-3846C7F2649C}" srcOrd="0" destOrd="0" parTransId="{84D30F3B-7E2D-4AD8-B584-21D26E588505}" sibTransId="{28D70B2F-D048-43CB-8C24-6D3EF8ED66C9}"/>
    <dgm:cxn modelId="{07221DA9-F8F1-4E8F-9215-AA4236C14959}" srcId="{4AA91D98-8DF0-46B0-B832-07EB9D29729D}" destId="{E33E5A3E-A85E-43B4-BFEE-AE619614AD68}" srcOrd="0" destOrd="0" parTransId="{D14B0CCE-9C41-4BB6-A105-0728359E51EC}" sibTransId="{12712392-E009-4D59-86AA-7A582767C6FC}"/>
    <dgm:cxn modelId="{774CEFA9-8790-49DB-A9A0-48959EF169D2}" srcId="{D97AAB9C-A314-423C-836E-26198D47BD49}" destId="{F89B4D76-4B6B-45B6-9880-0F3F05C97D23}" srcOrd="0" destOrd="0" parTransId="{0628A6EE-EC20-47A4-84D7-6C58661703AC}" sibTransId="{D4C354CC-12F8-4505-BBCC-421D463A581C}"/>
    <dgm:cxn modelId="{22B933AD-6494-4596-BCA6-E2E788A13D1A}" type="presOf" srcId="{9FFC777D-098F-4C4F-B45A-47E6904D2C69}" destId="{83ABCF36-0339-4659-B652-2607B5608B02}" srcOrd="0" destOrd="0" presId="urn:microsoft.com/office/officeart/2005/8/layout/chevron2"/>
    <dgm:cxn modelId="{837866B0-3D2A-477D-87B8-8ACD2FC75E96}" type="presOf" srcId="{8E164644-86DD-43DE-81C2-D481D972EB08}" destId="{CF67756B-19D0-4286-8764-E7A4E7805AEA}" srcOrd="0" destOrd="0" presId="urn:microsoft.com/office/officeart/2005/8/layout/chevron2"/>
    <dgm:cxn modelId="{1AAD93B0-C91A-44DC-9D07-3B7AF8FC71E3}" srcId="{E585E3EE-A496-42DC-8DA5-BFA4548E8252}" destId="{4AA91D98-8DF0-46B0-B832-07EB9D29729D}" srcOrd="12" destOrd="0" parTransId="{22804931-5B02-4E6F-9615-03466B1C458D}" sibTransId="{46B9D519-7328-4B26-A6DC-A875048C8A9E}"/>
    <dgm:cxn modelId="{F0114DB1-376D-4122-A4FB-18377E9DD4A1}" srcId="{42372EF5-6C4B-4838-A3F7-E90D1B6028B7}" destId="{F88B23DB-9562-4615-857C-0C11C5E3A4F6}" srcOrd="0" destOrd="0" parTransId="{52A3F7BB-C394-45E6-B8F3-7F17BAC8C427}" sibTransId="{3505B745-776E-4B11-8E51-DCD1E641A26D}"/>
    <dgm:cxn modelId="{EDF711B3-4DCA-49A7-B1FB-465949D6F880}" type="presOf" srcId="{79055353-84F9-441F-8ABE-864A1C4BF18D}" destId="{7BBE5BF4-2E75-427D-8A5A-F35A81020E75}" srcOrd="0" destOrd="0" presId="urn:microsoft.com/office/officeart/2005/8/layout/chevron2"/>
    <dgm:cxn modelId="{CD3876BD-4D97-4C2C-8FF6-AED108A553F3}" srcId="{E585E3EE-A496-42DC-8DA5-BFA4548E8252}" destId="{B1F7F672-E354-44AE-9059-20F985F795E8}" srcOrd="7" destOrd="0" parTransId="{BFCD7926-A446-473A-AB45-EA6847D0A876}" sibTransId="{1433D6E0-3D34-4FAB-B868-250729E93294}"/>
    <dgm:cxn modelId="{F379EAC4-A5DE-42E1-ADE9-791E37A27E5A}" type="presOf" srcId="{412D6931-E247-4059-907F-F2C09F864A9C}" destId="{2221A4A6-478C-43A9-B698-32C985C11960}" srcOrd="0" destOrd="0" presId="urn:microsoft.com/office/officeart/2005/8/layout/chevron2"/>
    <dgm:cxn modelId="{879708C9-9C43-4242-AC0E-5C683567CA2E}" type="presOf" srcId="{0FD2710A-4407-486B-9E9A-E6265CC15392}" destId="{2AC1380C-80C5-482A-B8A0-043C99299581}" srcOrd="0" destOrd="0" presId="urn:microsoft.com/office/officeart/2005/8/layout/chevron2"/>
    <dgm:cxn modelId="{0EEC52CB-D34D-4CF7-865D-5A6247CD07CE}" srcId="{BDFC0B67-1E11-4FCF-BA1E-A96F6BB286D2}" destId="{69F118DD-A6F1-4C57-AC5C-B1F8A6B2BD72}" srcOrd="0" destOrd="0" parTransId="{B6492918-ECE4-4FE1-95A3-C52D94B930FB}" sibTransId="{FCA7951D-E7C1-458D-B8FE-1F8B952B60B9}"/>
    <dgm:cxn modelId="{9E7E30CE-7B10-43BA-B5EF-E010695CC7F1}" type="presOf" srcId="{A5A4A63F-660B-454F-AA52-E99BAA60FC5E}" destId="{72657E14-5BD1-4E0B-B1C4-89D5BBD29C51}" srcOrd="0" destOrd="0" presId="urn:microsoft.com/office/officeart/2005/8/layout/chevron2"/>
    <dgm:cxn modelId="{179FC9CF-C79E-4F31-B2E3-0DC552609D7D}" type="presOf" srcId="{E33E5A3E-A85E-43B4-BFEE-AE619614AD68}" destId="{D5D493B1-326F-4A12-AD8E-7F4EB264C141}" srcOrd="0" destOrd="0" presId="urn:microsoft.com/office/officeart/2005/8/layout/chevron2"/>
    <dgm:cxn modelId="{5E8527D3-8605-420B-9B20-D090550B9160}" srcId="{E585E3EE-A496-42DC-8DA5-BFA4548E8252}" destId="{412D6931-E247-4059-907F-F2C09F864A9C}" srcOrd="10" destOrd="0" parTransId="{E509C3D8-5772-4F24-AA74-9103EF6A8FB0}" sibTransId="{532CCDC6-9C1B-4E9B-A1C3-F4BDBA48605B}"/>
    <dgm:cxn modelId="{86E471D3-F4E6-45D3-B470-FC364B6A42D6}" srcId="{E585E3EE-A496-42DC-8DA5-BFA4548E8252}" destId="{48058774-106F-41E9-B176-35747546FDC1}" srcOrd="16" destOrd="0" parTransId="{4449EB6B-44CE-4FCB-86D3-31DBD15C22DA}" sibTransId="{B48E33C6-4CF6-4753-8DD3-07125F032B08}"/>
    <dgm:cxn modelId="{121AC3D6-B3ED-4C9D-AAA9-A288E9890186}" type="presOf" srcId="{D37F736D-E1C6-423D-8838-121932E2D39F}" destId="{A12C059D-6DE3-4FD9-A677-9F7C54E768C1}" srcOrd="0" destOrd="0" presId="urn:microsoft.com/office/officeart/2005/8/layout/chevron2"/>
    <dgm:cxn modelId="{350D99E7-6232-473B-B418-FA83E123192E}" srcId="{E585E3EE-A496-42DC-8DA5-BFA4548E8252}" destId="{3C457A11-16C1-4B5B-813C-8349F1E02B37}" srcOrd="9" destOrd="0" parTransId="{76F06EC5-55AD-495F-A563-32F73BF3BAF4}" sibTransId="{50392497-C101-4F45-80B8-8129890D9930}"/>
    <dgm:cxn modelId="{46E5B1EA-19D3-4395-8170-CB42EFDF5C37}" type="presOf" srcId="{BDFC0B67-1E11-4FCF-BA1E-A96F6BB286D2}" destId="{45253695-61C9-41A4-93AB-C7908EF1BE69}" srcOrd="0" destOrd="0" presId="urn:microsoft.com/office/officeart/2005/8/layout/chevron2"/>
    <dgm:cxn modelId="{226824EC-412D-402B-BB05-FD4343FC415A}" srcId="{E585E3EE-A496-42DC-8DA5-BFA4548E8252}" destId="{BDFC0B67-1E11-4FCF-BA1E-A96F6BB286D2}" srcOrd="14" destOrd="0" parTransId="{E9CFB611-A660-4F86-84CD-88CD9F6125C9}" sibTransId="{EB0DB24B-B0C4-4C42-9670-F12810AD3A67}"/>
    <dgm:cxn modelId="{35EE64EF-728E-41B8-A8D9-C48A8FE3642E}" srcId="{B1F7F672-E354-44AE-9059-20F985F795E8}" destId="{E81DAC5F-F84B-41E8-ADAF-324190037C90}" srcOrd="0" destOrd="0" parTransId="{C2C02133-9426-4D00-A7B3-37D29E028FBB}" sibTransId="{2515481F-2B9B-47C5-8AE5-9E899A0E178B}"/>
    <dgm:cxn modelId="{FEB3BBF0-8B00-4378-B594-3B56A9D513D1}" srcId="{E585E3EE-A496-42DC-8DA5-BFA4548E8252}" destId="{E57D144B-AB52-4B5D-AF3C-82876E455FAA}" srcOrd="11" destOrd="0" parTransId="{3C783655-525F-442B-9C05-58570234693B}" sibTransId="{EF515A23-7A52-49A8-B0EE-E0DCE9811D26}"/>
    <dgm:cxn modelId="{646889F8-0FFA-4836-B5D3-291790D53856}" type="presOf" srcId="{CB0D33CF-AD0C-40C5-B9B3-C4ABBA44D3AC}" destId="{DE58378A-CC65-4AEB-8F6D-EE4A7184A03C}" srcOrd="0" destOrd="0" presId="urn:microsoft.com/office/officeart/2005/8/layout/chevron2"/>
    <dgm:cxn modelId="{BE6E97FA-C760-4925-B023-CB7735867570}" type="presOf" srcId="{F89B4D76-4B6B-45B6-9880-0F3F05C97D23}" destId="{EA85FCFE-8F70-4129-A219-16F692288947}" srcOrd="0" destOrd="0" presId="urn:microsoft.com/office/officeart/2005/8/layout/chevron2"/>
    <dgm:cxn modelId="{588840FB-10FB-4DC5-8EA0-062B8B766726}" type="presOf" srcId="{956D6C7A-56AA-4FC8-AEA8-3FFC9C7238A9}" destId="{B3300FEE-4545-473A-B3E8-ECADDB761B20}" srcOrd="0" destOrd="0" presId="urn:microsoft.com/office/officeart/2005/8/layout/chevron2"/>
    <dgm:cxn modelId="{D2FAE9FC-ED93-4E7A-871B-C9667C953E8C}" type="presOf" srcId="{E57D144B-AB52-4B5D-AF3C-82876E455FAA}" destId="{3FF6DF96-4933-490C-B271-D8F2C91D7836}" srcOrd="0" destOrd="0" presId="urn:microsoft.com/office/officeart/2005/8/layout/chevron2"/>
    <dgm:cxn modelId="{7D277567-4C0E-4626-A405-281AA27A791A}" type="presParOf" srcId="{C8DBD322-42DF-44D3-B8B3-AAF0F4B42AD2}" destId="{92A27E74-6BA9-4A92-B714-F51C81618042}" srcOrd="0" destOrd="0" presId="urn:microsoft.com/office/officeart/2005/8/layout/chevron2"/>
    <dgm:cxn modelId="{F421EB47-8D2D-49BA-AE82-86EE48E73847}" type="presParOf" srcId="{92A27E74-6BA9-4A92-B714-F51C81618042}" destId="{9A024AE2-72EF-441E-BF27-D94C76EB3AC3}" srcOrd="0" destOrd="0" presId="urn:microsoft.com/office/officeart/2005/8/layout/chevron2"/>
    <dgm:cxn modelId="{33880F9E-AB15-4140-B1DD-0ECE1025628B}" type="presParOf" srcId="{92A27E74-6BA9-4A92-B714-F51C81618042}" destId="{4EE8E69E-64AF-49FF-9303-C8E5F4EF069F}" srcOrd="1" destOrd="0" presId="urn:microsoft.com/office/officeart/2005/8/layout/chevron2"/>
    <dgm:cxn modelId="{59759A90-F3F5-4997-8CFC-58B60A13B975}" type="presParOf" srcId="{C8DBD322-42DF-44D3-B8B3-AAF0F4B42AD2}" destId="{861A41FF-E902-4A99-A6EB-E7E835D9E39B}" srcOrd="1" destOrd="0" presId="urn:microsoft.com/office/officeart/2005/8/layout/chevron2"/>
    <dgm:cxn modelId="{08DD89A1-D3A1-4AB7-A582-63FE3DE97EC3}" type="presParOf" srcId="{C8DBD322-42DF-44D3-B8B3-AAF0F4B42AD2}" destId="{AC7A11A9-6129-4018-8CBE-7F8007F8D25F}" srcOrd="2" destOrd="0" presId="urn:microsoft.com/office/officeart/2005/8/layout/chevron2"/>
    <dgm:cxn modelId="{302F238E-12F9-49E1-A589-1942BFA272B3}" type="presParOf" srcId="{AC7A11A9-6129-4018-8CBE-7F8007F8D25F}" destId="{9329B7FD-34AC-4F7B-B95C-6DF70DD4B35C}" srcOrd="0" destOrd="0" presId="urn:microsoft.com/office/officeart/2005/8/layout/chevron2"/>
    <dgm:cxn modelId="{599E22FA-65A2-4FEB-8CD7-EE4A0C89E5B4}" type="presParOf" srcId="{AC7A11A9-6129-4018-8CBE-7F8007F8D25F}" destId="{83ABCF36-0339-4659-B652-2607B5608B02}" srcOrd="1" destOrd="0" presId="urn:microsoft.com/office/officeart/2005/8/layout/chevron2"/>
    <dgm:cxn modelId="{4750F55B-3F91-45FA-8CE4-26B9AADD747F}" type="presParOf" srcId="{C8DBD322-42DF-44D3-B8B3-AAF0F4B42AD2}" destId="{DA9F6816-DF21-4237-96BF-7E916A94A1C9}" srcOrd="3" destOrd="0" presId="urn:microsoft.com/office/officeart/2005/8/layout/chevron2"/>
    <dgm:cxn modelId="{C55F8223-1721-4C12-B44E-4777AF7973C4}" type="presParOf" srcId="{C8DBD322-42DF-44D3-B8B3-AAF0F4B42AD2}" destId="{51DC9B0E-B4EF-4EE1-AED6-CFBEB34460D2}" srcOrd="4" destOrd="0" presId="urn:microsoft.com/office/officeart/2005/8/layout/chevron2"/>
    <dgm:cxn modelId="{5D1FA656-D3EC-4EFF-A5B2-817C6F32AB0C}" type="presParOf" srcId="{51DC9B0E-B4EF-4EE1-AED6-CFBEB34460D2}" destId="{B3300FEE-4545-473A-B3E8-ECADDB761B20}" srcOrd="0" destOrd="0" presId="urn:microsoft.com/office/officeart/2005/8/layout/chevron2"/>
    <dgm:cxn modelId="{58CFE2C5-9E2C-4A4A-8AEF-51E32ED20675}" type="presParOf" srcId="{51DC9B0E-B4EF-4EE1-AED6-CFBEB34460D2}" destId="{A12C059D-6DE3-4FD9-A677-9F7C54E768C1}" srcOrd="1" destOrd="0" presId="urn:microsoft.com/office/officeart/2005/8/layout/chevron2"/>
    <dgm:cxn modelId="{8A7AFE86-866D-4C6B-AAFD-64E030B1B1BD}" type="presParOf" srcId="{C8DBD322-42DF-44D3-B8B3-AAF0F4B42AD2}" destId="{66FEBC33-D922-4883-9E4B-77B38DC9CE6C}" srcOrd="5" destOrd="0" presId="urn:microsoft.com/office/officeart/2005/8/layout/chevron2"/>
    <dgm:cxn modelId="{EA4CF5C2-79D4-4FAD-8761-9F65A2A78BB6}" type="presParOf" srcId="{C8DBD322-42DF-44D3-B8B3-AAF0F4B42AD2}" destId="{298CF205-072E-49E9-BF98-10E2EE7230F0}" srcOrd="6" destOrd="0" presId="urn:microsoft.com/office/officeart/2005/8/layout/chevron2"/>
    <dgm:cxn modelId="{31436002-AFEF-4598-BD40-AC1F4AC6720A}" type="presParOf" srcId="{298CF205-072E-49E9-BF98-10E2EE7230F0}" destId="{55AEA3CD-DA58-4DC6-A093-6EE505315E2B}" srcOrd="0" destOrd="0" presId="urn:microsoft.com/office/officeart/2005/8/layout/chevron2"/>
    <dgm:cxn modelId="{7001091F-5533-4964-ADAE-AEC120DA31EA}" type="presParOf" srcId="{298CF205-072E-49E9-BF98-10E2EE7230F0}" destId="{72657E14-5BD1-4E0B-B1C4-89D5BBD29C51}" srcOrd="1" destOrd="0" presId="urn:microsoft.com/office/officeart/2005/8/layout/chevron2"/>
    <dgm:cxn modelId="{B5D86706-34E4-4ACA-8AF5-DE1CA74692AD}" type="presParOf" srcId="{C8DBD322-42DF-44D3-B8B3-AAF0F4B42AD2}" destId="{54D0EC7B-8EDB-4D96-BE2B-899EB071DB2B}" srcOrd="7" destOrd="0" presId="urn:microsoft.com/office/officeart/2005/8/layout/chevron2"/>
    <dgm:cxn modelId="{90547041-3527-49E8-B14D-1A50AF805932}" type="presParOf" srcId="{C8DBD322-42DF-44D3-B8B3-AAF0F4B42AD2}" destId="{E27ED492-1DCA-4449-B3E4-7960EEA359E1}" srcOrd="8" destOrd="0" presId="urn:microsoft.com/office/officeart/2005/8/layout/chevron2"/>
    <dgm:cxn modelId="{9DEDBE08-56C9-4D65-A035-1B343E63650C}" type="presParOf" srcId="{E27ED492-1DCA-4449-B3E4-7960EEA359E1}" destId="{AF9D8635-D4A3-43FB-B9E8-48D00E7613D2}" srcOrd="0" destOrd="0" presId="urn:microsoft.com/office/officeart/2005/8/layout/chevron2"/>
    <dgm:cxn modelId="{9E584AA0-76C8-4748-8CF4-4CF584B97DF5}" type="presParOf" srcId="{E27ED492-1DCA-4449-B3E4-7960EEA359E1}" destId="{EC371EED-5A21-4AF3-96A8-57B500A34A1B}" srcOrd="1" destOrd="0" presId="urn:microsoft.com/office/officeart/2005/8/layout/chevron2"/>
    <dgm:cxn modelId="{3B739BDE-C1AE-4997-AC0D-F021C203F327}" type="presParOf" srcId="{C8DBD322-42DF-44D3-B8B3-AAF0F4B42AD2}" destId="{A1CEFC7E-D174-405A-A3A8-9998317CAD5F}" srcOrd="9" destOrd="0" presId="urn:microsoft.com/office/officeart/2005/8/layout/chevron2"/>
    <dgm:cxn modelId="{0087BEDF-04E1-4A02-90A7-DA5CB19FE7F7}" type="presParOf" srcId="{C8DBD322-42DF-44D3-B8B3-AAF0F4B42AD2}" destId="{D6DFFD62-D944-47D2-A58E-117C6CBBF2D4}" srcOrd="10" destOrd="0" presId="urn:microsoft.com/office/officeart/2005/8/layout/chevron2"/>
    <dgm:cxn modelId="{7BA86CA0-FEE8-49E2-835A-889E1E7AEB04}" type="presParOf" srcId="{D6DFFD62-D944-47D2-A58E-117C6CBBF2D4}" destId="{CF706C7B-DF41-45AB-830D-7E155B09A2EB}" srcOrd="0" destOrd="0" presId="urn:microsoft.com/office/officeart/2005/8/layout/chevron2"/>
    <dgm:cxn modelId="{08BCE8CB-4C2C-46EE-AA48-7B25BE56AD1F}" type="presParOf" srcId="{D6DFFD62-D944-47D2-A58E-117C6CBBF2D4}" destId="{EA85FCFE-8F70-4129-A219-16F692288947}" srcOrd="1" destOrd="0" presId="urn:microsoft.com/office/officeart/2005/8/layout/chevron2"/>
    <dgm:cxn modelId="{CA9AF275-1FF5-4412-AF49-A12ADE06F669}" type="presParOf" srcId="{C8DBD322-42DF-44D3-B8B3-AAF0F4B42AD2}" destId="{7E51FE13-35CD-4242-869B-6EAE239F79F8}" srcOrd="11" destOrd="0" presId="urn:microsoft.com/office/officeart/2005/8/layout/chevron2"/>
    <dgm:cxn modelId="{50884222-5DE4-470F-9A60-ABB73A3EA32D}" type="presParOf" srcId="{C8DBD322-42DF-44D3-B8B3-AAF0F4B42AD2}" destId="{07F869D0-60E2-42D6-818A-82CF89FCAB0C}" srcOrd="12" destOrd="0" presId="urn:microsoft.com/office/officeart/2005/8/layout/chevron2"/>
    <dgm:cxn modelId="{7511910A-EA64-4EA2-BF79-2AAF4F3105DF}" type="presParOf" srcId="{07F869D0-60E2-42D6-818A-82CF89FCAB0C}" destId="{5F5E6D4F-6F45-41F4-AD9E-A66E7DDF31FD}" srcOrd="0" destOrd="0" presId="urn:microsoft.com/office/officeart/2005/8/layout/chevron2"/>
    <dgm:cxn modelId="{2B97519C-A7DC-4398-A335-F403C134DB34}" type="presParOf" srcId="{07F869D0-60E2-42D6-818A-82CF89FCAB0C}" destId="{DD538580-A63E-4E18-8407-DB40F2B404F4}" srcOrd="1" destOrd="0" presId="urn:microsoft.com/office/officeart/2005/8/layout/chevron2"/>
    <dgm:cxn modelId="{2BA2180C-41AF-49F3-BF63-975B47680D1A}" type="presParOf" srcId="{C8DBD322-42DF-44D3-B8B3-AAF0F4B42AD2}" destId="{9ABEDE00-5D6F-4BD7-8F53-105E083608C0}" srcOrd="13" destOrd="0" presId="urn:microsoft.com/office/officeart/2005/8/layout/chevron2"/>
    <dgm:cxn modelId="{2B046F9F-E7EA-411B-ACBD-C2B0A5A2B06B}" type="presParOf" srcId="{C8DBD322-42DF-44D3-B8B3-AAF0F4B42AD2}" destId="{1EB8EDC6-6B4F-4C85-BD00-7A990AC5A8A0}" srcOrd="14" destOrd="0" presId="urn:microsoft.com/office/officeart/2005/8/layout/chevron2"/>
    <dgm:cxn modelId="{1204CEF2-31EF-49DE-9B24-19E97473181E}" type="presParOf" srcId="{1EB8EDC6-6B4F-4C85-BD00-7A990AC5A8A0}" destId="{75D92BAE-C071-42E2-96A4-A26CCCE3F6C4}" srcOrd="0" destOrd="0" presId="urn:microsoft.com/office/officeart/2005/8/layout/chevron2"/>
    <dgm:cxn modelId="{A637308F-B1F9-4F9D-B1B9-8A1797ADAE3E}" type="presParOf" srcId="{1EB8EDC6-6B4F-4C85-BD00-7A990AC5A8A0}" destId="{8F81386B-4A83-43A2-84B0-895CC71921CD}" srcOrd="1" destOrd="0" presId="urn:microsoft.com/office/officeart/2005/8/layout/chevron2"/>
    <dgm:cxn modelId="{0678DA36-6C8C-4777-AF2B-E591DBD6482F}" type="presParOf" srcId="{C8DBD322-42DF-44D3-B8B3-AAF0F4B42AD2}" destId="{184201D3-B085-496F-950F-AA8152F3DB41}" srcOrd="15" destOrd="0" presId="urn:microsoft.com/office/officeart/2005/8/layout/chevron2"/>
    <dgm:cxn modelId="{45CD7AA0-9A79-4914-9959-B1405E48EDAE}" type="presParOf" srcId="{C8DBD322-42DF-44D3-B8B3-AAF0F4B42AD2}" destId="{D5B67424-12DD-4136-9780-B32A6F1BD402}" srcOrd="16" destOrd="0" presId="urn:microsoft.com/office/officeart/2005/8/layout/chevron2"/>
    <dgm:cxn modelId="{D67DC99A-7451-4128-9244-F059D0EFC416}" type="presParOf" srcId="{D5B67424-12DD-4136-9780-B32A6F1BD402}" destId="{55937F85-71F0-43F6-8A11-A503B7B753D4}" srcOrd="0" destOrd="0" presId="urn:microsoft.com/office/officeart/2005/8/layout/chevron2"/>
    <dgm:cxn modelId="{C869C1E3-98D3-4DE7-9275-31C99523E91D}" type="presParOf" srcId="{D5B67424-12DD-4136-9780-B32A6F1BD402}" destId="{DE58378A-CC65-4AEB-8F6D-EE4A7184A03C}" srcOrd="1" destOrd="0" presId="urn:microsoft.com/office/officeart/2005/8/layout/chevron2"/>
    <dgm:cxn modelId="{38F7ED65-7F89-44CF-8565-860882E7BA7D}" type="presParOf" srcId="{C8DBD322-42DF-44D3-B8B3-AAF0F4B42AD2}" destId="{66963717-AC91-4757-9673-C91461A68339}" srcOrd="17" destOrd="0" presId="urn:microsoft.com/office/officeart/2005/8/layout/chevron2"/>
    <dgm:cxn modelId="{33F58C42-6832-4E12-AB51-A8B252250B30}" type="presParOf" srcId="{C8DBD322-42DF-44D3-B8B3-AAF0F4B42AD2}" destId="{D0CE0041-5BFE-4576-A511-D25C11FFAC7C}" srcOrd="18" destOrd="0" presId="urn:microsoft.com/office/officeart/2005/8/layout/chevron2"/>
    <dgm:cxn modelId="{3F2B151C-981B-4917-A7B9-100CFF7F8D80}" type="presParOf" srcId="{D0CE0041-5BFE-4576-A511-D25C11FFAC7C}" destId="{53D6BB5D-3881-45E4-A249-34F92D312EBD}" srcOrd="0" destOrd="0" presId="urn:microsoft.com/office/officeart/2005/8/layout/chevron2"/>
    <dgm:cxn modelId="{660AAD42-1086-4F7D-8E98-3EAAF3781D52}" type="presParOf" srcId="{D0CE0041-5BFE-4576-A511-D25C11FFAC7C}" destId="{CF67756B-19D0-4286-8764-E7A4E7805AEA}" srcOrd="1" destOrd="0" presId="urn:microsoft.com/office/officeart/2005/8/layout/chevron2"/>
    <dgm:cxn modelId="{0A142F02-EA00-4C9F-801D-91EE3EEB16F7}" type="presParOf" srcId="{C8DBD322-42DF-44D3-B8B3-AAF0F4B42AD2}" destId="{0F9F8ACF-9C73-4998-840F-1F77E75F3B82}" srcOrd="19" destOrd="0" presId="urn:microsoft.com/office/officeart/2005/8/layout/chevron2"/>
    <dgm:cxn modelId="{5047F3FA-2CE6-4628-87E4-9EE297FAE8F0}" type="presParOf" srcId="{C8DBD322-42DF-44D3-B8B3-AAF0F4B42AD2}" destId="{6A2A8EA0-1553-4212-8329-8C7104D57685}" srcOrd="20" destOrd="0" presId="urn:microsoft.com/office/officeart/2005/8/layout/chevron2"/>
    <dgm:cxn modelId="{941E843E-250A-4A6D-B831-5F25C76AFBDE}" type="presParOf" srcId="{6A2A8EA0-1553-4212-8329-8C7104D57685}" destId="{2221A4A6-478C-43A9-B698-32C985C11960}" srcOrd="0" destOrd="0" presId="urn:microsoft.com/office/officeart/2005/8/layout/chevron2"/>
    <dgm:cxn modelId="{DCDC4620-8807-4B06-ADC5-F049D00889B5}" type="presParOf" srcId="{6A2A8EA0-1553-4212-8329-8C7104D57685}" destId="{B8677258-DD49-47C9-BB7C-09EBD69567C4}" srcOrd="1" destOrd="0" presId="urn:microsoft.com/office/officeart/2005/8/layout/chevron2"/>
    <dgm:cxn modelId="{E87DB53E-A4A2-4676-91A2-E1EB9BF9EBE4}" type="presParOf" srcId="{C8DBD322-42DF-44D3-B8B3-AAF0F4B42AD2}" destId="{DB0BB59E-6B70-408A-B945-752AFF63AC2D}" srcOrd="21" destOrd="0" presId="urn:microsoft.com/office/officeart/2005/8/layout/chevron2"/>
    <dgm:cxn modelId="{200CB335-2FDA-4BFF-9C21-3CE402E2B4C7}" type="presParOf" srcId="{C8DBD322-42DF-44D3-B8B3-AAF0F4B42AD2}" destId="{90056FD6-0D19-4523-A3A4-D9AC61AC899B}" srcOrd="22" destOrd="0" presId="urn:microsoft.com/office/officeart/2005/8/layout/chevron2"/>
    <dgm:cxn modelId="{A7C2D1EF-92B6-4F34-A907-92A6207A85D9}" type="presParOf" srcId="{90056FD6-0D19-4523-A3A4-D9AC61AC899B}" destId="{3FF6DF96-4933-490C-B271-D8F2C91D7836}" srcOrd="0" destOrd="0" presId="urn:microsoft.com/office/officeart/2005/8/layout/chevron2"/>
    <dgm:cxn modelId="{515F550E-F5A7-4DA7-8CA4-05CA0DEAE66A}" type="presParOf" srcId="{90056FD6-0D19-4523-A3A4-D9AC61AC899B}" destId="{D591D709-3FFD-4FC4-A22C-5523AD27140F}" srcOrd="1" destOrd="0" presId="urn:microsoft.com/office/officeart/2005/8/layout/chevron2"/>
    <dgm:cxn modelId="{3705E3BB-CB15-42BD-AB9F-5A678C4F1987}" type="presParOf" srcId="{C8DBD322-42DF-44D3-B8B3-AAF0F4B42AD2}" destId="{8C0626F5-42DE-4585-9495-074ECEF8B26F}" srcOrd="23" destOrd="0" presId="urn:microsoft.com/office/officeart/2005/8/layout/chevron2"/>
    <dgm:cxn modelId="{F0AEE666-A551-44CF-A039-D9693EFF0EFA}" type="presParOf" srcId="{C8DBD322-42DF-44D3-B8B3-AAF0F4B42AD2}" destId="{B279A230-033E-47AD-80DE-005358906FC3}" srcOrd="24" destOrd="0" presId="urn:microsoft.com/office/officeart/2005/8/layout/chevron2"/>
    <dgm:cxn modelId="{E58B0846-2FE7-4F57-A050-3FD0897EF402}" type="presParOf" srcId="{B279A230-033E-47AD-80DE-005358906FC3}" destId="{6D9D198A-845A-4BEF-8364-9A16A8487C3D}" srcOrd="0" destOrd="0" presId="urn:microsoft.com/office/officeart/2005/8/layout/chevron2"/>
    <dgm:cxn modelId="{DA138838-EBBF-4544-BB69-0C09828EF344}" type="presParOf" srcId="{B279A230-033E-47AD-80DE-005358906FC3}" destId="{D5D493B1-326F-4A12-AD8E-7F4EB264C141}" srcOrd="1" destOrd="0" presId="urn:microsoft.com/office/officeart/2005/8/layout/chevron2"/>
    <dgm:cxn modelId="{C677E448-5D18-4F9F-923F-6A9279D6D054}" type="presParOf" srcId="{C8DBD322-42DF-44D3-B8B3-AAF0F4B42AD2}" destId="{716B6F43-7469-4CC6-BFB2-3D256CF1F4B9}" srcOrd="25" destOrd="0" presId="urn:microsoft.com/office/officeart/2005/8/layout/chevron2"/>
    <dgm:cxn modelId="{03DCF4AA-3CB3-4A6D-A561-E56FD290EA81}" type="presParOf" srcId="{C8DBD322-42DF-44D3-B8B3-AAF0F4B42AD2}" destId="{FD220480-3540-4E20-B006-D8D3F100FAEE}" srcOrd="26" destOrd="0" presId="urn:microsoft.com/office/officeart/2005/8/layout/chevron2"/>
    <dgm:cxn modelId="{EB7E5C3D-B76F-4CEC-9779-E961AE635452}" type="presParOf" srcId="{FD220480-3540-4E20-B006-D8D3F100FAEE}" destId="{7BBE5BF4-2E75-427D-8A5A-F35A81020E75}" srcOrd="0" destOrd="0" presId="urn:microsoft.com/office/officeart/2005/8/layout/chevron2"/>
    <dgm:cxn modelId="{89F323A5-EA2B-4D25-9392-9452905A2F93}" type="presParOf" srcId="{FD220480-3540-4E20-B006-D8D3F100FAEE}" destId="{2AC1380C-80C5-482A-B8A0-043C99299581}" srcOrd="1" destOrd="0" presId="urn:microsoft.com/office/officeart/2005/8/layout/chevron2"/>
    <dgm:cxn modelId="{24E3A66E-6DC1-4910-A560-D220F2530E4F}" type="presParOf" srcId="{C8DBD322-42DF-44D3-B8B3-AAF0F4B42AD2}" destId="{66AE5C30-46CE-4650-9BA4-851AC4CAAA2C}" srcOrd="27" destOrd="0" presId="urn:microsoft.com/office/officeart/2005/8/layout/chevron2"/>
    <dgm:cxn modelId="{9321316C-7B68-44AF-9497-F3C982BE2391}" type="presParOf" srcId="{C8DBD322-42DF-44D3-B8B3-AAF0F4B42AD2}" destId="{223DB637-1A15-4CB1-A4A1-3618610D1B71}" srcOrd="28" destOrd="0" presId="urn:microsoft.com/office/officeart/2005/8/layout/chevron2"/>
    <dgm:cxn modelId="{67A1CCBC-F3CD-4072-97D6-0EBBC1B6B91F}" type="presParOf" srcId="{223DB637-1A15-4CB1-A4A1-3618610D1B71}" destId="{45253695-61C9-41A4-93AB-C7908EF1BE69}" srcOrd="0" destOrd="0" presId="urn:microsoft.com/office/officeart/2005/8/layout/chevron2"/>
    <dgm:cxn modelId="{FE8ABA0F-ECD9-4B72-811B-B1F839A0AAB3}" type="presParOf" srcId="{223DB637-1A15-4CB1-A4A1-3618610D1B71}" destId="{A95FEA5D-6BD5-4123-AA97-FAD7850FE3E9}" srcOrd="1" destOrd="0" presId="urn:microsoft.com/office/officeart/2005/8/layout/chevron2"/>
    <dgm:cxn modelId="{5D38F467-D38E-46A5-A015-29E284C5B60B}" type="presParOf" srcId="{C8DBD322-42DF-44D3-B8B3-AAF0F4B42AD2}" destId="{4C7502FF-9DBE-4A63-A315-67F6F54E4BA7}" srcOrd="29" destOrd="0" presId="urn:microsoft.com/office/officeart/2005/8/layout/chevron2"/>
    <dgm:cxn modelId="{09EEA333-4A57-4F0D-B07E-54B611D291DC}" type="presParOf" srcId="{C8DBD322-42DF-44D3-B8B3-AAF0F4B42AD2}" destId="{1A945FDE-B64F-4BC4-A039-5DC25AA54071}" srcOrd="30" destOrd="0" presId="urn:microsoft.com/office/officeart/2005/8/layout/chevron2"/>
    <dgm:cxn modelId="{AA41D869-540C-4716-9765-E3DDC8E933B2}" type="presParOf" srcId="{1A945FDE-B64F-4BC4-A039-5DC25AA54071}" destId="{1857F19A-B939-4F4E-9506-F9C59C4982CE}" srcOrd="0" destOrd="0" presId="urn:microsoft.com/office/officeart/2005/8/layout/chevron2"/>
    <dgm:cxn modelId="{F1BC2628-0C16-4F99-93A9-C672FF6823D0}" type="presParOf" srcId="{1A945FDE-B64F-4BC4-A039-5DC25AA54071}" destId="{7BD3374A-0F6B-4F2E-B6C7-98650B57F829}" srcOrd="1" destOrd="0" presId="urn:microsoft.com/office/officeart/2005/8/layout/chevron2"/>
    <dgm:cxn modelId="{4DFE5958-B093-473C-BABA-90929549CF8A}" type="presParOf" srcId="{C8DBD322-42DF-44D3-B8B3-AAF0F4B42AD2}" destId="{FD5F3B3B-BEDE-427D-851F-666AA2DA9FAD}" srcOrd="31" destOrd="0" presId="urn:microsoft.com/office/officeart/2005/8/layout/chevron2"/>
    <dgm:cxn modelId="{4979EF48-0246-40CC-B863-A0BE98E75548}" type="presParOf" srcId="{C8DBD322-42DF-44D3-B8B3-AAF0F4B42AD2}" destId="{CC63B375-C6E1-4245-B0BB-116929BE835C}" srcOrd="32" destOrd="0" presId="urn:microsoft.com/office/officeart/2005/8/layout/chevron2"/>
    <dgm:cxn modelId="{0B941783-4835-46B9-8569-F1CC7F563833}" type="presParOf" srcId="{CC63B375-C6E1-4245-B0BB-116929BE835C}" destId="{CE3E6829-04EA-4E36-BC1B-969FC110BAF9}" srcOrd="0" destOrd="0" presId="urn:microsoft.com/office/officeart/2005/8/layout/chevron2"/>
    <dgm:cxn modelId="{F1A399EF-8EC8-4E31-AD9D-E14F5745D0A6}" type="presParOf" srcId="{CC63B375-C6E1-4245-B0BB-116929BE835C}" destId="{D8D3BB3A-81EC-483B-A3F6-AA63BEA52EFE}" srcOrd="1" destOrd="0" presId="urn:microsoft.com/office/officeart/2005/8/layout/chevron2"/>
    <dgm:cxn modelId="{E87B3E55-F9D2-469C-8EDE-A6BEE4DCF1C4}" type="presParOf" srcId="{C8DBD322-42DF-44D3-B8B3-AAF0F4B42AD2}" destId="{BA48D374-7D7C-471D-A616-B749A9BE1762}" srcOrd="33" destOrd="0" presId="urn:microsoft.com/office/officeart/2005/8/layout/chevron2"/>
    <dgm:cxn modelId="{C0E911E0-43A7-4342-9DE2-A178CFA9D18F}" type="presParOf" srcId="{C8DBD322-42DF-44D3-B8B3-AAF0F4B42AD2}" destId="{197A149E-F40D-48B0-93D3-065202EC854F}" srcOrd="34" destOrd="0" presId="urn:microsoft.com/office/officeart/2005/8/layout/chevron2"/>
    <dgm:cxn modelId="{B0FB307E-DEEE-4CE2-9F82-8EF11D73E63C}" type="presParOf" srcId="{197A149E-F40D-48B0-93D3-065202EC854F}" destId="{FED3A18F-239F-4305-B93B-DA430510A18D}" srcOrd="0" destOrd="0" presId="urn:microsoft.com/office/officeart/2005/8/layout/chevron2"/>
    <dgm:cxn modelId="{A50EA904-2599-43B5-ACEF-FEE28BC01E51}" type="presParOf" srcId="{197A149E-F40D-48B0-93D3-065202EC854F}" destId="{97371802-8D1F-4D83-8078-47EF7B43F747}" srcOrd="1" destOrd="0" presId="urn:microsoft.com/office/officeart/2005/8/layout/chevron2"/>
  </dgm:cxnLst>
  <dgm:bg>
    <a:solidFill>
      <a:schemeClr val="lt1">
        <a:hueOff val="0"/>
        <a:satOff val="0"/>
        <a:lumOff val="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85E3EE-A496-42DC-8DA5-BFA4548E825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883E08C2-8A03-46D1-A755-03989DB13E38}">
      <dgm:prSet phldrT="[Text]" custT="1"/>
      <dgm:spPr/>
      <dgm:t>
        <a:bodyPr/>
        <a:lstStyle/>
        <a:p>
          <a:r>
            <a:rPr lang="en-GB" sz="600" dirty="0"/>
            <a:t>1</a:t>
          </a:r>
          <a:r>
            <a:rPr lang="en-GB" sz="600" baseline="30000" dirty="0"/>
            <a:t>st</a:t>
          </a:r>
          <a:r>
            <a:rPr lang="en-GB" sz="600" dirty="0"/>
            <a:t> July</a:t>
          </a:r>
        </a:p>
      </dgm:t>
    </dgm:pt>
    <dgm:pt modelId="{DC14DFA8-F374-44F8-99AB-6B24900219F6}" type="parTrans" cxnId="{31931F1F-F2FF-4173-A023-83D65AA4D147}">
      <dgm:prSet/>
      <dgm:spPr/>
      <dgm:t>
        <a:bodyPr/>
        <a:lstStyle/>
        <a:p>
          <a:endParaRPr lang="en-GB" sz="600"/>
        </a:p>
      </dgm:t>
    </dgm:pt>
    <dgm:pt modelId="{3100D22C-6C8F-4857-B019-8C84DD801E05}" type="sibTrans" cxnId="{31931F1F-F2FF-4173-A023-83D65AA4D147}">
      <dgm:prSet/>
      <dgm:spPr/>
      <dgm:t>
        <a:bodyPr/>
        <a:lstStyle/>
        <a:p>
          <a:endParaRPr lang="en-GB" sz="600"/>
        </a:p>
      </dgm:t>
    </dgm:pt>
    <dgm:pt modelId="{956D6C7A-56AA-4FC8-AEA8-3FFC9C7238A9}">
      <dgm:prSet phldrT="[Text]" custT="1"/>
      <dgm:spPr/>
      <dgm:t>
        <a:bodyPr/>
        <a:lstStyle/>
        <a:p>
          <a:r>
            <a:rPr lang="en-GB" sz="600" dirty="0"/>
            <a:t>15</a:t>
          </a:r>
          <a:r>
            <a:rPr lang="en-GB" sz="600" baseline="30000" dirty="0"/>
            <a:t>th</a:t>
          </a:r>
          <a:r>
            <a:rPr lang="en-GB" sz="600" dirty="0"/>
            <a:t> July</a:t>
          </a:r>
        </a:p>
      </dgm:t>
    </dgm:pt>
    <dgm:pt modelId="{212C4385-2DB2-46A8-86B4-CF1CFF95DFEB}" type="parTrans" cxnId="{BBB6D78C-EBFC-472D-BC86-929CB9325121}">
      <dgm:prSet/>
      <dgm:spPr/>
      <dgm:t>
        <a:bodyPr/>
        <a:lstStyle/>
        <a:p>
          <a:endParaRPr lang="en-GB" sz="600"/>
        </a:p>
      </dgm:t>
    </dgm:pt>
    <dgm:pt modelId="{B7560FF5-E153-4A67-86A3-97E1C658F041}" type="sibTrans" cxnId="{BBB6D78C-EBFC-472D-BC86-929CB9325121}">
      <dgm:prSet/>
      <dgm:spPr/>
      <dgm:t>
        <a:bodyPr/>
        <a:lstStyle/>
        <a:p>
          <a:endParaRPr lang="en-GB" sz="600"/>
        </a:p>
      </dgm:t>
    </dgm:pt>
    <dgm:pt modelId="{D37F736D-E1C6-423D-8838-121932E2D39F}">
      <dgm:prSet phldrT="[Text]" custT="1"/>
      <dgm:spPr/>
      <dgm:t>
        <a:bodyPr/>
        <a:lstStyle/>
        <a:p>
          <a:r>
            <a:rPr lang="en-GB" sz="1000" dirty="0"/>
            <a:t>Agree with practice/PCN support needs (digital telephony, online tools training, capacity backfill, intensive support etc</a:t>
          </a:r>
        </a:p>
      </dgm:t>
    </dgm:pt>
    <dgm:pt modelId="{0894AF46-8AD6-4236-B715-048DCB1C7D17}" type="parTrans" cxnId="{C390F116-D09A-4A77-AD9D-3C73F4A6F813}">
      <dgm:prSet/>
      <dgm:spPr/>
      <dgm:t>
        <a:bodyPr/>
        <a:lstStyle/>
        <a:p>
          <a:endParaRPr lang="en-GB" sz="600"/>
        </a:p>
      </dgm:t>
    </dgm:pt>
    <dgm:pt modelId="{A06EAB5D-5439-49D8-BB41-0CA53D5B30ED}" type="sibTrans" cxnId="{C390F116-D09A-4A77-AD9D-3C73F4A6F813}">
      <dgm:prSet/>
      <dgm:spPr/>
      <dgm:t>
        <a:bodyPr/>
        <a:lstStyle/>
        <a:p>
          <a:endParaRPr lang="en-GB" sz="600"/>
        </a:p>
      </dgm:t>
    </dgm:pt>
    <dgm:pt modelId="{D97AAB9C-A314-423C-836E-26198D47BD49}">
      <dgm:prSet phldrT="[Text]" custT="1"/>
      <dgm:spPr/>
      <dgm:t>
        <a:bodyPr/>
        <a:lstStyle/>
        <a:p>
          <a:r>
            <a:rPr lang="en-GB" sz="600" dirty="0"/>
            <a:t>31 Mar 24 </a:t>
          </a:r>
        </a:p>
      </dgm:t>
    </dgm:pt>
    <dgm:pt modelId="{83AF8041-5B0A-4FF4-9BC9-DE7C73EA5111}" type="parTrans" cxnId="{42DB649F-37AC-4EF5-84B5-35F5BCFD822F}">
      <dgm:prSet/>
      <dgm:spPr/>
      <dgm:t>
        <a:bodyPr/>
        <a:lstStyle/>
        <a:p>
          <a:endParaRPr lang="en-GB" sz="600"/>
        </a:p>
      </dgm:t>
    </dgm:pt>
    <dgm:pt modelId="{1B677A61-C5CC-430D-A2F8-480E6765D1D9}" type="sibTrans" cxnId="{42DB649F-37AC-4EF5-84B5-35F5BCFD822F}">
      <dgm:prSet/>
      <dgm:spPr/>
      <dgm:t>
        <a:bodyPr/>
        <a:lstStyle/>
        <a:p>
          <a:endParaRPr lang="en-GB" sz="600"/>
        </a:p>
      </dgm:t>
    </dgm:pt>
    <dgm:pt modelId="{ED00AD13-3A5E-4090-800D-C70F2FFF006B}">
      <dgm:prSet phldrT="[Text]" custT="1"/>
      <dgm:spPr>
        <a:solidFill>
          <a:schemeClr val="accent1"/>
        </a:solidFill>
      </dgm:spPr>
      <dgm:t>
        <a:bodyPr/>
        <a:lstStyle/>
        <a:p>
          <a:r>
            <a:rPr lang="en-GB" sz="600" dirty="0"/>
            <a:t>31</a:t>
          </a:r>
          <a:r>
            <a:rPr lang="en-GB" sz="600" baseline="30000" dirty="0"/>
            <a:t>st</a:t>
          </a:r>
          <a:r>
            <a:rPr lang="en-GB" sz="600" dirty="0"/>
            <a:t> July </a:t>
          </a:r>
        </a:p>
      </dgm:t>
    </dgm:pt>
    <dgm:pt modelId="{C89C0C05-0E41-47F4-8CA2-3D4D227B19F0}" type="parTrans" cxnId="{25859C87-7DC3-4490-AB3F-A3CD8CDCDBD6}">
      <dgm:prSet/>
      <dgm:spPr/>
      <dgm:t>
        <a:bodyPr/>
        <a:lstStyle/>
        <a:p>
          <a:endParaRPr lang="en-GB" sz="600"/>
        </a:p>
      </dgm:t>
    </dgm:pt>
    <dgm:pt modelId="{3A5A66EB-D5AF-4B26-9166-EF7CBA2545AF}" type="sibTrans" cxnId="{25859C87-7DC3-4490-AB3F-A3CD8CDCDBD6}">
      <dgm:prSet/>
      <dgm:spPr/>
      <dgm:t>
        <a:bodyPr/>
        <a:lstStyle/>
        <a:p>
          <a:endParaRPr lang="en-GB" sz="600"/>
        </a:p>
      </dgm:t>
    </dgm:pt>
    <dgm:pt modelId="{5EA30EEB-960A-4002-8A8A-22D773171037}">
      <dgm:prSet phldrT="[Text]" custT="1"/>
      <dgm:spPr>
        <a:solidFill>
          <a:schemeClr val="accent1">
            <a:alpha val="90000"/>
          </a:schemeClr>
        </a:solidFill>
      </dgm:spPr>
      <dgm:t>
        <a:bodyPr/>
        <a:lstStyle/>
        <a:p>
          <a:r>
            <a:rPr lang="en-GB" sz="600" dirty="0"/>
            <a:t>31</a:t>
          </a:r>
          <a:r>
            <a:rPr lang="en-GB" sz="600" baseline="30000" dirty="0"/>
            <a:t>st</a:t>
          </a:r>
          <a:r>
            <a:rPr lang="en-GB" sz="600" dirty="0"/>
            <a:t> July</a:t>
          </a:r>
        </a:p>
      </dgm:t>
    </dgm:pt>
    <dgm:pt modelId="{E19420D0-7A3C-4154-AFEF-4C2DE3E7071F}" type="parTrans" cxnId="{D43E7643-0F81-4994-BB61-8E38B21A4849}">
      <dgm:prSet/>
      <dgm:spPr/>
      <dgm:t>
        <a:bodyPr/>
        <a:lstStyle/>
        <a:p>
          <a:endParaRPr lang="en-GB" sz="600"/>
        </a:p>
      </dgm:t>
    </dgm:pt>
    <dgm:pt modelId="{446435D9-D16D-434B-9DCD-D67543FE5533}" type="sibTrans" cxnId="{D43E7643-0F81-4994-BB61-8E38B21A4849}">
      <dgm:prSet/>
      <dgm:spPr/>
      <dgm:t>
        <a:bodyPr/>
        <a:lstStyle/>
        <a:p>
          <a:endParaRPr lang="en-GB" sz="600"/>
        </a:p>
      </dgm:t>
    </dgm:pt>
    <dgm:pt modelId="{6F03CA57-4D25-4140-A39F-8C91143E6C5A}">
      <dgm:prSet phldrT="[Text]" custT="1"/>
      <dgm:spPr>
        <a:solidFill>
          <a:schemeClr val="accent1"/>
        </a:solidFill>
      </dgm:spPr>
      <dgm:t>
        <a:bodyPr/>
        <a:lstStyle/>
        <a:p>
          <a:r>
            <a:rPr lang="en-GB" sz="600" dirty="0"/>
            <a:t>31 August</a:t>
          </a:r>
        </a:p>
      </dgm:t>
    </dgm:pt>
    <dgm:pt modelId="{1C5A2CDC-5030-4F8C-A08C-F8057F4F6501}" type="parTrans" cxnId="{06FDB903-7532-4010-86C6-E10DD7146339}">
      <dgm:prSet/>
      <dgm:spPr/>
      <dgm:t>
        <a:bodyPr/>
        <a:lstStyle/>
        <a:p>
          <a:endParaRPr lang="en-GB" sz="600"/>
        </a:p>
      </dgm:t>
    </dgm:pt>
    <dgm:pt modelId="{817B7255-C824-40B1-AF7B-1DEF52CA0510}" type="sibTrans" cxnId="{06FDB903-7532-4010-86C6-E10DD7146339}">
      <dgm:prSet/>
      <dgm:spPr/>
      <dgm:t>
        <a:bodyPr/>
        <a:lstStyle/>
        <a:p>
          <a:endParaRPr lang="en-GB" sz="600"/>
        </a:p>
      </dgm:t>
    </dgm:pt>
    <dgm:pt modelId="{1B7027ED-1804-40A6-8A37-5861C52CFF72}">
      <dgm:prSet custT="1"/>
      <dgm:spPr>
        <a:solidFill>
          <a:srgbClr val="92D050"/>
        </a:solidFill>
      </dgm:spPr>
      <dgm:t>
        <a:bodyPr/>
        <a:lstStyle/>
        <a:p>
          <a:r>
            <a:rPr lang="en-GB" sz="600" dirty="0"/>
            <a:t>30 Sept</a:t>
          </a:r>
        </a:p>
      </dgm:t>
    </dgm:pt>
    <dgm:pt modelId="{9C768BAB-6CDE-412E-B03E-42272EA58677}" type="parTrans" cxnId="{13BA0074-55EB-4AA2-BDDA-E80A8FC769D2}">
      <dgm:prSet/>
      <dgm:spPr/>
      <dgm:t>
        <a:bodyPr/>
        <a:lstStyle/>
        <a:p>
          <a:endParaRPr lang="en-GB"/>
        </a:p>
      </dgm:t>
    </dgm:pt>
    <dgm:pt modelId="{395AFE68-86E4-48BF-BCCE-665B7570BE73}" type="sibTrans" cxnId="{13BA0074-55EB-4AA2-BDDA-E80A8FC769D2}">
      <dgm:prSet/>
      <dgm:spPr/>
      <dgm:t>
        <a:bodyPr/>
        <a:lstStyle/>
        <a:p>
          <a:endParaRPr lang="en-GB"/>
        </a:p>
      </dgm:t>
    </dgm:pt>
    <dgm:pt modelId="{412D6931-E247-4059-907F-F2C09F864A9C}">
      <dgm:prSet custT="1"/>
      <dgm:spPr>
        <a:solidFill>
          <a:srgbClr val="FFFF00"/>
        </a:solidFill>
      </dgm:spPr>
      <dgm:t>
        <a:bodyPr/>
        <a:lstStyle/>
        <a:p>
          <a:r>
            <a:rPr lang="en-GB" sz="600" dirty="0">
              <a:solidFill>
                <a:schemeClr val="tx1"/>
              </a:solidFill>
            </a:rPr>
            <a:t>Oct/Nov Board </a:t>
          </a:r>
        </a:p>
      </dgm:t>
    </dgm:pt>
    <dgm:pt modelId="{E509C3D8-5772-4F24-AA74-9103EF6A8FB0}" type="parTrans" cxnId="{5E8527D3-8605-420B-9B20-D090550B9160}">
      <dgm:prSet/>
      <dgm:spPr/>
      <dgm:t>
        <a:bodyPr/>
        <a:lstStyle/>
        <a:p>
          <a:endParaRPr lang="en-GB"/>
        </a:p>
      </dgm:t>
    </dgm:pt>
    <dgm:pt modelId="{532CCDC6-9C1B-4E9B-A1C3-F4BDBA48605B}" type="sibTrans" cxnId="{5E8527D3-8605-420B-9B20-D090550B9160}">
      <dgm:prSet/>
      <dgm:spPr/>
      <dgm:t>
        <a:bodyPr/>
        <a:lstStyle/>
        <a:p>
          <a:endParaRPr lang="en-GB"/>
        </a:p>
      </dgm:t>
    </dgm:pt>
    <dgm:pt modelId="{CB0D33CF-AD0C-40C5-B9B3-C4ABBA44D3AC}">
      <dgm:prSet custT="1"/>
      <dgm:spPr>
        <a:ln>
          <a:solidFill>
            <a:srgbClr val="92D050"/>
          </a:solidFill>
        </a:ln>
      </dgm:spPr>
      <dgm:t>
        <a:bodyPr/>
        <a:lstStyle/>
        <a:p>
          <a:r>
            <a:rPr lang="en-GB" sz="900" dirty="0"/>
            <a:t>Establish all self-referral pathways (including MSK, audiology and podiatry) as set out in 2023/24 guidance, also ensure pathways are in place between community optometrists and ophthalmologists</a:t>
          </a:r>
        </a:p>
      </dgm:t>
    </dgm:pt>
    <dgm:pt modelId="{7FF3C18D-5064-455E-9CA0-8B2CB81BCE65}" type="parTrans" cxnId="{BD0B1254-6CDC-43BA-87EE-663F62DADB2C}">
      <dgm:prSet/>
      <dgm:spPr/>
      <dgm:t>
        <a:bodyPr/>
        <a:lstStyle/>
        <a:p>
          <a:endParaRPr lang="en-GB"/>
        </a:p>
      </dgm:t>
    </dgm:pt>
    <dgm:pt modelId="{8BDFE915-1777-45DD-8688-6DC4508AB9A7}" type="sibTrans" cxnId="{BD0B1254-6CDC-43BA-87EE-663F62DADB2C}">
      <dgm:prSet/>
      <dgm:spPr/>
      <dgm:t>
        <a:bodyPr/>
        <a:lstStyle/>
        <a:p>
          <a:endParaRPr lang="en-GB"/>
        </a:p>
      </dgm:t>
    </dgm:pt>
    <dgm:pt modelId="{9678A077-CD90-41A3-AA4E-3846C7F2649C}">
      <dgm:prSet custT="1"/>
      <dgm:spPr>
        <a:ln>
          <a:solidFill>
            <a:srgbClr val="FFFF00"/>
          </a:solidFill>
        </a:ln>
      </dgm:spPr>
      <dgm:t>
        <a:bodyPr/>
        <a:lstStyle/>
        <a:p>
          <a:r>
            <a:rPr lang="en-GB" sz="1000" dirty="0"/>
            <a:t>Report in public board updates and plans for improving the primary–secondary care interface (four focus areas highlighted in the recovery </a:t>
          </a:r>
          <a:r>
            <a:rPr lang="en-GB" sz="1000"/>
            <a:t>plan)s</a:t>
          </a:r>
          <a:endParaRPr lang="en-GB" sz="1000" dirty="0"/>
        </a:p>
      </dgm:t>
    </dgm:pt>
    <dgm:pt modelId="{84D30F3B-7E2D-4AD8-B584-21D26E588505}" type="parTrans" cxnId="{F0CE06A2-521D-4033-9EC2-F71FD9952109}">
      <dgm:prSet/>
      <dgm:spPr/>
      <dgm:t>
        <a:bodyPr/>
        <a:lstStyle/>
        <a:p>
          <a:endParaRPr lang="en-GB"/>
        </a:p>
      </dgm:t>
    </dgm:pt>
    <dgm:pt modelId="{28D70B2F-D048-43CB-8C24-6D3EF8ED66C9}" type="sibTrans" cxnId="{F0CE06A2-521D-4033-9EC2-F71FD9952109}">
      <dgm:prSet/>
      <dgm:spPr/>
      <dgm:t>
        <a:bodyPr/>
        <a:lstStyle/>
        <a:p>
          <a:endParaRPr lang="en-GB"/>
        </a:p>
      </dgm:t>
    </dgm:pt>
    <dgm:pt modelId="{A4BE3A6F-2B98-49B3-9029-6F146CCE9581}">
      <dgm:prSet custT="1"/>
      <dgm:spPr/>
      <dgm:t>
        <a:bodyPr/>
        <a:lstStyle/>
        <a:p>
          <a:r>
            <a:rPr lang="en-GB" sz="1000" dirty="0"/>
            <a:t>Assess improvement and pay 30% CAP IIF funding at the end of year using progress against baseline and access improvement plans To be paid by 31 August 2024</a:t>
          </a:r>
        </a:p>
      </dgm:t>
    </dgm:pt>
    <dgm:pt modelId="{05CA806C-F10A-42D2-AF48-157C0BB51AD4}" type="parTrans" cxnId="{33D57888-662A-49CC-A1B2-1DA591201D91}">
      <dgm:prSet/>
      <dgm:spPr/>
      <dgm:t>
        <a:bodyPr/>
        <a:lstStyle/>
        <a:p>
          <a:endParaRPr lang="en-GB"/>
        </a:p>
      </dgm:t>
    </dgm:pt>
    <dgm:pt modelId="{CA09BC33-2F46-404E-BBD4-315BF66B11A5}" type="sibTrans" cxnId="{33D57888-662A-49CC-A1B2-1DA591201D91}">
      <dgm:prSet/>
      <dgm:spPr/>
      <dgm:t>
        <a:bodyPr/>
        <a:lstStyle/>
        <a:p>
          <a:endParaRPr lang="en-GB"/>
        </a:p>
      </dgm:t>
    </dgm:pt>
    <dgm:pt modelId="{42372EF5-6C4B-4838-A3F7-E90D1B6028B7}">
      <dgm:prSet custT="1"/>
      <dgm:spPr>
        <a:solidFill>
          <a:schemeClr val="bg1">
            <a:lumMod val="50000"/>
          </a:schemeClr>
        </a:solidFill>
      </dgm:spPr>
      <dgm:t>
        <a:bodyPr/>
        <a:lstStyle/>
        <a:p>
          <a:r>
            <a:rPr lang="en-GB" sz="600" dirty="0"/>
            <a:t>Ongoing</a:t>
          </a:r>
        </a:p>
      </dgm:t>
    </dgm:pt>
    <dgm:pt modelId="{BC8534C4-6C8B-450E-9567-DB88EC24B569}" type="parTrans" cxnId="{C68DE649-E8FC-42AC-AA0A-6C37BA3023A9}">
      <dgm:prSet/>
      <dgm:spPr/>
      <dgm:t>
        <a:bodyPr/>
        <a:lstStyle/>
        <a:p>
          <a:endParaRPr lang="en-GB"/>
        </a:p>
      </dgm:t>
    </dgm:pt>
    <dgm:pt modelId="{0AFD13DE-39A3-4ADD-88B3-2CAB726AD2A2}" type="sibTrans" cxnId="{C68DE649-E8FC-42AC-AA0A-6C37BA3023A9}">
      <dgm:prSet/>
      <dgm:spPr/>
      <dgm:t>
        <a:bodyPr/>
        <a:lstStyle/>
        <a:p>
          <a:endParaRPr lang="en-GB"/>
        </a:p>
      </dgm:t>
    </dgm:pt>
    <dgm:pt modelId="{4AA91D98-8DF0-46B0-B832-07EB9D29729D}">
      <dgm:prSet custT="1"/>
      <dgm:spPr>
        <a:solidFill>
          <a:schemeClr val="accent1"/>
        </a:solidFill>
      </dgm:spPr>
      <dgm:t>
        <a:bodyPr/>
        <a:lstStyle/>
        <a:p>
          <a:r>
            <a:rPr lang="en-GB" sz="600" dirty="0"/>
            <a:t>Ongoing</a:t>
          </a:r>
        </a:p>
      </dgm:t>
    </dgm:pt>
    <dgm:pt modelId="{22804931-5B02-4E6F-9615-03466B1C458D}" type="parTrans" cxnId="{1AAD93B0-C91A-44DC-9D07-3B7AF8FC71E3}">
      <dgm:prSet/>
      <dgm:spPr/>
      <dgm:t>
        <a:bodyPr/>
        <a:lstStyle/>
        <a:p>
          <a:endParaRPr lang="en-GB"/>
        </a:p>
      </dgm:t>
    </dgm:pt>
    <dgm:pt modelId="{46B9D519-7328-4B26-A6DC-A875048C8A9E}" type="sibTrans" cxnId="{1AAD93B0-C91A-44DC-9D07-3B7AF8FC71E3}">
      <dgm:prSet/>
      <dgm:spPr/>
      <dgm:t>
        <a:bodyPr/>
        <a:lstStyle/>
        <a:p>
          <a:endParaRPr lang="en-GB"/>
        </a:p>
      </dgm:t>
    </dgm:pt>
    <dgm:pt modelId="{79055353-84F9-441F-8ABE-864A1C4BF18D}">
      <dgm:prSet custT="1"/>
      <dgm:spPr>
        <a:solidFill>
          <a:schemeClr val="accent1"/>
        </a:solidFill>
      </dgm:spPr>
      <dgm:t>
        <a:bodyPr/>
        <a:lstStyle/>
        <a:p>
          <a:r>
            <a:rPr lang="en-GB" sz="600" dirty="0"/>
            <a:t>Ongoing</a:t>
          </a:r>
        </a:p>
      </dgm:t>
    </dgm:pt>
    <dgm:pt modelId="{A8980309-13EB-4473-AA6D-BBA1122F379A}" type="parTrans" cxnId="{315C2383-34CC-4026-A50E-008C40E35033}">
      <dgm:prSet/>
      <dgm:spPr/>
      <dgm:t>
        <a:bodyPr/>
        <a:lstStyle/>
        <a:p>
          <a:endParaRPr lang="en-GB"/>
        </a:p>
      </dgm:t>
    </dgm:pt>
    <dgm:pt modelId="{DCD72D27-975E-4DC6-9BB6-9CB74D28AB1E}" type="sibTrans" cxnId="{315C2383-34CC-4026-A50E-008C40E35033}">
      <dgm:prSet/>
      <dgm:spPr/>
      <dgm:t>
        <a:bodyPr/>
        <a:lstStyle/>
        <a:p>
          <a:endParaRPr lang="en-GB"/>
        </a:p>
      </dgm:t>
    </dgm:pt>
    <dgm:pt modelId="{BDFC0B67-1E11-4FCF-BA1E-A96F6BB286D2}">
      <dgm:prSet custT="1"/>
      <dgm:spPr>
        <a:solidFill>
          <a:schemeClr val="bg1">
            <a:lumMod val="50000"/>
          </a:schemeClr>
        </a:solidFill>
      </dgm:spPr>
      <dgm:t>
        <a:bodyPr/>
        <a:lstStyle/>
        <a:p>
          <a:r>
            <a:rPr lang="en-GB" sz="600" dirty="0"/>
            <a:t>Ongoing</a:t>
          </a:r>
        </a:p>
      </dgm:t>
    </dgm:pt>
    <dgm:pt modelId="{E9CFB611-A660-4F86-84CD-88CD9F6125C9}" type="parTrans" cxnId="{226824EC-412D-402B-BB05-FD4343FC415A}">
      <dgm:prSet/>
      <dgm:spPr/>
      <dgm:t>
        <a:bodyPr/>
        <a:lstStyle/>
        <a:p>
          <a:endParaRPr lang="en-GB"/>
        </a:p>
      </dgm:t>
    </dgm:pt>
    <dgm:pt modelId="{EB0DB24B-B0C4-4C42-9670-F12810AD3A67}" type="sibTrans" cxnId="{226824EC-412D-402B-BB05-FD4343FC415A}">
      <dgm:prSet/>
      <dgm:spPr/>
      <dgm:t>
        <a:bodyPr/>
        <a:lstStyle/>
        <a:p>
          <a:endParaRPr lang="en-GB"/>
        </a:p>
      </dgm:t>
    </dgm:pt>
    <dgm:pt modelId="{48058774-106F-41E9-B176-35747546FDC1}">
      <dgm:prSet custT="1"/>
      <dgm:spPr>
        <a:solidFill>
          <a:srgbClr val="FFC000"/>
        </a:solidFill>
      </dgm:spPr>
      <dgm:t>
        <a:bodyPr/>
        <a:lstStyle/>
        <a:p>
          <a:r>
            <a:rPr lang="en-GB" sz="600" dirty="0"/>
            <a:t>Ongoing</a:t>
          </a:r>
        </a:p>
      </dgm:t>
    </dgm:pt>
    <dgm:pt modelId="{4449EB6B-44CE-4FCB-86D3-31DBD15C22DA}" type="parTrans" cxnId="{86E471D3-F4E6-45D3-B470-FC364B6A42D6}">
      <dgm:prSet/>
      <dgm:spPr/>
      <dgm:t>
        <a:bodyPr/>
        <a:lstStyle/>
        <a:p>
          <a:endParaRPr lang="en-GB"/>
        </a:p>
      </dgm:t>
    </dgm:pt>
    <dgm:pt modelId="{B48E33C6-4CF6-4753-8DD3-07125F032B08}" type="sibTrans" cxnId="{86E471D3-F4E6-45D3-B470-FC364B6A42D6}">
      <dgm:prSet/>
      <dgm:spPr/>
      <dgm:t>
        <a:bodyPr/>
        <a:lstStyle/>
        <a:p>
          <a:endParaRPr lang="en-GB"/>
        </a:p>
      </dgm:t>
    </dgm:pt>
    <dgm:pt modelId="{E33E5A3E-A85E-43B4-BFEE-AE619614AD68}">
      <dgm:prSet custT="1"/>
      <dgm:spPr>
        <a:ln>
          <a:solidFill>
            <a:schemeClr val="accent1"/>
          </a:solidFill>
        </a:ln>
      </dgm:spPr>
      <dgm:t>
        <a:bodyPr/>
        <a:lstStyle/>
        <a:p>
          <a:r>
            <a:rPr lang="en-GB" sz="1000" dirty="0"/>
            <a:t>Set up process for practices to inform of diversion to 111 and monitor exceptional use when over capacity</a:t>
          </a:r>
        </a:p>
      </dgm:t>
    </dgm:pt>
    <dgm:pt modelId="{D14B0CCE-9C41-4BB6-A105-0728359E51EC}" type="parTrans" cxnId="{07221DA9-F8F1-4E8F-9215-AA4236C14959}">
      <dgm:prSet/>
      <dgm:spPr/>
      <dgm:t>
        <a:bodyPr/>
        <a:lstStyle/>
        <a:p>
          <a:endParaRPr lang="en-GB"/>
        </a:p>
      </dgm:t>
    </dgm:pt>
    <dgm:pt modelId="{12712392-E009-4D59-86AA-7A582767C6FC}" type="sibTrans" cxnId="{07221DA9-F8F1-4E8F-9215-AA4236C14959}">
      <dgm:prSet/>
      <dgm:spPr/>
      <dgm:t>
        <a:bodyPr/>
        <a:lstStyle/>
        <a:p>
          <a:endParaRPr lang="en-GB"/>
        </a:p>
      </dgm:t>
    </dgm:pt>
    <dgm:pt modelId="{0FD2710A-4407-486B-9E9A-E6265CC15392}">
      <dgm:prSet custT="1"/>
      <dgm:spPr>
        <a:ln>
          <a:solidFill>
            <a:schemeClr val="accent1"/>
          </a:solidFill>
        </a:ln>
      </dgm:spPr>
      <dgm:t>
        <a:bodyPr/>
        <a:lstStyle/>
        <a:p>
          <a:r>
            <a:rPr lang="en-GB" sz="900" dirty="0"/>
            <a:t>Agree and distribute transition cover and transformation support funding (£13.5k / qualifying practice) to support practice teams seeking to implement Modern General Practice Access model</a:t>
          </a:r>
        </a:p>
      </dgm:t>
    </dgm:pt>
    <dgm:pt modelId="{27563E93-4585-4CD3-9542-ED0B183CC362}" type="parTrans" cxnId="{23976256-0B1A-4422-9C84-302A609A100D}">
      <dgm:prSet/>
      <dgm:spPr/>
      <dgm:t>
        <a:bodyPr/>
        <a:lstStyle/>
        <a:p>
          <a:endParaRPr lang="en-GB"/>
        </a:p>
      </dgm:t>
    </dgm:pt>
    <dgm:pt modelId="{4D054AC9-C1C5-4A9E-9122-092B8FAD8E43}" type="sibTrans" cxnId="{23976256-0B1A-4422-9C84-302A609A100D}">
      <dgm:prSet/>
      <dgm:spPr/>
      <dgm:t>
        <a:bodyPr/>
        <a:lstStyle/>
        <a:p>
          <a:endParaRPr lang="en-GB"/>
        </a:p>
      </dgm:t>
    </dgm:pt>
    <dgm:pt modelId="{69F118DD-A6F1-4C57-AC5C-B1F8A6B2BD72}">
      <dgm:prSet custT="1"/>
      <dgm:spPr>
        <a:ln>
          <a:solidFill>
            <a:schemeClr val="bg1">
              <a:lumMod val="75000"/>
            </a:schemeClr>
          </a:solidFill>
        </a:ln>
      </dgm:spPr>
      <dgm:t>
        <a:bodyPr/>
        <a:lstStyle/>
        <a:p>
          <a:r>
            <a:rPr lang="en-GB" sz="1000" dirty="0"/>
            <a:t>Co-ordinate system comms to support patient understanding of the new ways of working in general practice including digital access, multidisciplinary teams and wider care available. This messaging should include system specific services and DoS</a:t>
          </a:r>
        </a:p>
      </dgm:t>
    </dgm:pt>
    <dgm:pt modelId="{B6492918-ECE4-4FE1-95A3-C52D94B930FB}" type="parTrans" cxnId="{0EEC52CB-D34D-4CF7-865D-5A6247CD07CE}">
      <dgm:prSet/>
      <dgm:spPr/>
      <dgm:t>
        <a:bodyPr/>
        <a:lstStyle/>
        <a:p>
          <a:endParaRPr lang="en-GB"/>
        </a:p>
      </dgm:t>
    </dgm:pt>
    <dgm:pt modelId="{FCA7951D-E7C1-458D-B8FE-1F8B952B60B9}" type="sibTrans" cxnId="{0EEC52CB-D34D-4CF7-865D-5A6247CD07CE}">
      <dgm:prSet/>
      <dgm:spPr/>
      <dgm:t>
        <a:bodyPr/>
        <a:lstStyle/>
        <a:p>
          <a:endParaRPr lang="en-GB"/>
        </a:p>
      </dgm:t>
    </dgm:pt>
    <dgm:pt modelId="{F88B23DB-9562-4615-857C-0C11C5E3A4F6}">
      <dgm:prSet custT="1"/>
      <dgm:spPr/>
      <dgm:t>
        <a:bodyPr/>
        <a:lstStyle/>
        <a:p>
          <a:r>
            <a:rPr lang="en-GB" sz="1000" dirty="0"/>
            <a:t> Maintain an up-to-date DoS and deliver training to all practices/PCNs on DoS.</a:t>
          </a:r>
        </a:p>
      </dgm:t>
    </dgm:pt>
    <dgm:pt modelId="{52A3F7BB-C394-45E6-B8F3-7F17BAC8C427}" type="parTrans" cxnId="{F0114DB1-376D-4122-A4FB-18377E9DD4A1}">
      <dgm:prSet/>
      <dgm:spPr/>
      <dgm:t>
        <a:bodyPr/>
        <a:lstStyle/>
        <a:p>
          <a:endParaRPr lang="en-GB"/>
        </a:p>
      </dgm:t>
    </dgm:pt>
    <dgm:pt modelId="{3505B745-776E-4B11-8E51-DCD1E641A26D}" type="sibTrans" cxnId="{F0114DB1-376D-4122-A4FB-18377E9DD4A1}">
      <dgm:prSet/>
      <dgm:spPr/>
      <dgm:t>
        <a:bodyPr/>
        <a:lstStyle/>
        <a:p>
          <a:endParaRPr lang="en-GB"/>
        </a:p>
      </dgm:t>
    </dgm:pt>
    <dgm:pt modelId="{C73A89C4-2D55-46C5-BE57-F555BD00E7CC}">
      <dgm:prSet custT="1"/>
      <dgm:spPr>
        <a:ln>
          <a:solidFill>
            <a:srgbClr val="FFC000"/>
          </a:solidFill>
        </a:ln>
      </dgm:spPr>
      <dgm:t>
        <a:bodyPr/>
        <a:lstStyle/>
        <a:p>
          <a:r>
            <a:rPr lang="en-GB" sz="1000" dirty="0"/>
            <a:t>Support PCNs to use their full ARRS budget and report accurate complement of staff using NWRS porta</a:t>
          </a:r>
        </a:p>
      </dgm:t>
    </dgm:pt>
    <dgm:pt modelId="{843E7763-404C-431C-8BE8-7C40E34B69F1}" type="parTrans" cxnId="{4A101B47-86A2-4F28-85A2-6BB285298E44}">
      <dgm:prSet/>
      <dgm:spPr/>
      <dgm:t>
        <a:bodyPr/>
        <a:lstStyle/>
        <a:p>
          <a:endParaRPr lang="en-GB"/>
        </a:p>
      </dgm:t>
    </dgm:pt>
    <dgm:pt modelId="{DB8FAA93-66D5-4878-8364-BDFDB178CB0B}" type="sibTrans" cxnId="{4A101B47-86A2-4F28-85A2-6BB285298E44}">
      <dgm:prSet/>
      <dgm:spPr/>
      <dgm:t>
        <a:bodyPr/>
        <a:lstStyle/>
        <a:p>
          <a:endParaRPr lang="en-GB"/>
        </a:p>
      </dgm:t>
    </dgm:pt>
    <dgm:pt modelId="{3C457A11-16C1-4B5B-813C-8349F1E02B37}">
      <dgm:prSet custT="1"/>
      <dgm:spPr/>
      <dgm:t>
        <a:bodyPr/>
        <a:lstStyle/>
        <a:p>
          <a:r>
            <a:rPr lang="en-GB" sz="600" dirty="0"/>
            <a:t>Oct/Nov Board</a:t>
          </a:r>
        </a:p>
      </dgm:t>
    </dgm:pt>
    <dgm:pt modelId="{50392497-C101-4F45-80B8-8129890D9930}" type="sibTrans" cxnId="{350D99E7-6232-473B-B418-FA83E123192E}">
      <dgm:prSet/>
      <dgm:spPr/>
      <dgm:t>
        <a:bodyPr/>
        <a:lstStyle/>
        <a:p>
          <a:endParaRPr lang="en-GB"/>
        </a:p>
      </dgm:t>
    </dgm:pt>
    <dgm:pt modelId="{76F06EC5-55AD-495F-A563-32F73BF3BAF4}" type="parTrans" cxnId="{350D99E7-6232-473B-B418-FA83E123192E}">
      <dgm:prSet/>
      <dgm:spPr/>
      <dgm:t>
        <a:bodyPr/>
        <a:lstStyle/>
        <a:p>
          <a:endParaRPr lang="en-GB"/>
        </a:p>
      </dgm:t>
    </dgm:pt>
    <dgm:pt modelId="{72A9AFFE-FD54-4591-B573-A83D0E8299B5}">
      <dgm:prSet phldrT="[Text]" custT="1"/>
      <dgm:spPr>
        <a:solidFill>
          <a:schemeClr val="accent1"/>
        </a:solidFill>
      </dgm:spPr>
      <dgm:t>
        <a:bodyPr/>
        <a:lstStyle/>
        <a:p>
          <a:r>
            <a:rPr lang="en-GB" sz="600" dirty="0"/>
            <a:t>30</a:t>
          </a:r>
          <a:r>
            <a:rPr lang="en-GB" sz="600" baseline="30000" dirty="0"/>
            <a:t>th</a:t>
          </a:r>
          <a:r>
            <a:rPr lang="en-GB" sz="600" dirty="0"/>
            <a:t> June </a:t>
          </a:r>
        </a:p>
      </dgm:t>
    </dgm:pt>
    <dgm:pt modelId="{170AC467-E460-454A-8EA1-EDD65613AC40}" type="sibTrans" cxnId="{793DF156-8F57-4E23-97E4-E2F8C0C8041F}">
      <dgm:prSet/>
      <dgm:spPr/>
      <dgm:t>
        <a:bodyPr/>
        <a:lstStyle/>
        <a:p>
          <a:endParaRPr lang="en-GB" sz="600"/>
        </a:p>
      </dgm:t>
    </dgm:pt>
    <dgm:pt modelId="{4B2DC8F1-51FE-4865-A374-BDC821B3A1CC}" type="parTrans" cxnId="{793DF156-8F57-4E23-97E4-E2F8C0C8041F}">
      <dgm:prSet/>
      <dgm:spPr/>
      <dgm:t>
        <a:bodyPr/>
        <a:lstStyle/>
        <a:p>
          <a:endParaRPr lang="en-GB" sz="600"/>
        </a:p>
      </dgm:t>
    </dgm:pt>
    <dgm:pt modelId="{E57D144B-AB52-4B5D-AF3C-82876E455FAA}">
      <dgm:prSet custT="1"/>
      <dgm:spPr/>
      <dgm:t>
        <a:bodyPr/>
        <a:lstStyle/>
        <a:p>
          <a:r>
            <a:rPr lang="en-GB" sz="600" dirty="0"/>
            <a:t> 6 August 24</a:t>
          </a:r>
        </a:p>
      </dgm:t>
    </dgm:pt>
    <dgm:pt modelId="{EF515A23-7A52-49A8-B0EE-E0DCE9811D26}" type="sibTrans" cxnId="{FEB3BBF0-8B00-4378-B594-3B56A9D513D1}">
      <dgm:prSet/>
      <dgm:spPr/>
      <dgm:t>
        <a:bodyPr/>
        <a:lstStyle/>
        <a:p>
          <a:endParaRPr lang="en-GB"/>
        </a:p>
      </dgm:t>
    </dgm:pt>
    <dgm:pt modelId="{3C783655-525F-442B-9C05-58570234693B}" type="parTrans" cxnId="{FEB3BBF0-8B00-4378-B594-3B56A9D513D1}">
      <dgm:prSet/>
      <dgm:spPr/>
      <dgm:t>
        <a:bodyPr/>
        <a:lstStyle/>
        <a:p>
          <a:endParaRPr lang="en-GB"/>
        </a:p>
      </dgm:t>
    </dgm:pt>
    <dgm:pt modelId="{5D734E40-1D92-4FE1-8241-64D36BB4F47E}">
      <dgm:prSet phldrT="[Text]" custT="1"/>
      <dgm:spPr>
        <a:noFill/>
      </dgm:spPr>
      <dgm:t>
        <a:bodyPr/>
        <a:lstStyle/>
        <a:p>
          <a:r>
            <a:rPr lang="en-GB" sz="1000" dirty="0"/>
            <a:t>Understand and sign off PCN/practice capacity and access IIF CAIP baseline using guidance and Annex B template</a:t>
          </a:r>
        </a:p>
      </dgm:t>
    </dgm:pt>
    <dgm:pt modelId="{978E2AC6-BAF7-413E-97D3-3B50F307C06D}" type="parTrans" cxnId="{BAA39ACA-ACD6-4EA3-B6B6-F0F5DEC07B0A}">
      <dgm:prSet/>
      <dgm:spPr/>
      <dgm:t>
        <a:bodyPr/>
        <a:lstStyle/>
        <a:p>
          <a:endParaRPr lang="en-GB"/>
        </a:p>
      </dgm:t>
    </dgm:pt>
    <dgm:pt modelId="{D3AC9395-61D0-48B7-9D64-E30366406779}" type="sibTrans" cxnId="{BAA39ACA-ACD6-4EA3-B6B6-F0F5DEC07B0A}">
      <dgm:prSet/>
      <dgm:spPr/>
      <dgm:t>
        <a:bodyPr/>
        <a:lstStyle/>
        <a:p>
          <a:endParaRPr lang="en-GB"/>
        </a:p>
      </dgm:t>
    </dgm:pt>
    <dgm:pt modelId="{F753F323-CA49-4DFF-8200-B66E42B964DF}">
      <dgm:prSet phldrT="[Text]" custT="1"/>
      <dgm:spPr/>
      <dgm:t>
        <a:bodyPr/>
        <a:lstStyle/>
        <a:p>
          <a:r>
            <a:rPr lang="en-GB" sz="700" dirty="0"/>
            <a:t>Sign up practices ready to move from analogue to digital telephony, and co-ordinate access to specialist procurement support through NHS England’s commercial hub.  Determine whether ICB wants to follow scale approach to telephony</a:t>
          </a:r>
        </a:p>
      </dgm:t>
    </dgm:pt>
    <dgm:pt modelId="{6DEAA5E1-A1E0-46BD-A0D5-CD07760E1737}" type="parTrans" cxnId="{9B167D49-8C0B-45AB-80E5-FF5C3E1307F1}">
      <dgm:prSet/>
      <dgm:spPr/>
      <dgm:t>
        <a:bodyPr/>
        <a:lstStyle/>
        <a:p>
          <a:endParaRPr lang="en-GB"/>
        </a:p>
      </dgm:t>
    </dgm:pt>
    <dgm:pt modelId="{0D0ED844-5FF6-4C91-8B90-8283447B5C71}" type="sibTrans" cxnId="{9B167D49-8C0B-45AB-80E5-FF5C3E1307F1}">
      <dgm:prSet/>
      <dgm:spPr/>
      <dgm:t>
        <a:bodyPr/>
        <a:lstStyle/>
        <a:p>
          <a:endParaRPr lang="en-GB"/>
        </a:p>
      </dgm:t>
    </dgm:pt>
    <dgm:pt modelId="{F3506ED1-80E0-4290-96AF-70451119BC9A}">
      <dgm:prSet phldrT="[Text]" custT="1"/>
      <dgm:spPr>
        <a:noFill/>
      </dgm:spPr>
      <dgm:t>
        <a:bodyPr/>
        <a:lstStyle/>
        <a:p>
          <a:r>
            <a:rPr lang="en-GB" sz="1000" dirty="0"/>
            <a:t>Co-develop and sign off PCN/practice access improvement plans leveraging example practice access improvement plans published by NHS England by 9 June</a:t>
          </a:r>
        </a:p>
      </dgm:t>
    </dgm:pt>
    <dgm:pt modelId="{76F5B8BD-03FA-430B-B254-D1F56A04327C}" type="parTrans" cxnId="{845A80D2-B6C6-49CB-8322-70EF8BDEAAA4}">
      <dgm:prSet/>
      <dgm:spPr/>
      <dgm:t>
        <a:bodyPr/>
        <a:lstStyle/>
        <a:p>
          <a:endParaRPr lang="en-GB"/>
        </a:p>
      </dgm:t>
    </dgm:pt>
    <dgm:pt modelId="{E4A3D521-4302-40D4-9FE2-E4D1844C801E}" type="sibTrans" cxnId="{845A80D2-B6C6-49CB-8322-70EF8BDEAAA4}">
      <dgm:prSet/>
      <dgm:spPr/>
      <dgm:t>
        <a:bodyPr/>
        <a:lstStyle/>
        <a:p>
          <a:endParaRPr lang="en-GB"/>
        </a:p>
      </dgm:t>
    </dgm:pt>
    <dgm:pt modelId="{14B2898A-24B7-4D0F-B90D-F0E287FD1497}">
      <dgm:prSet phldrT="[Text]" custT="1"/>
      <dgm:spPr>
        <a:noFill/>
      </dgm:spPr>
      <dgm:t>
        <a:bodyPr/>
        <a:lstStyle/>
        <a:p>
          <a:r>
            <a:rPr lang="en-GB" sz="900" dirty="0"/>
            <a:t>Co-ordinate nominations and allocations to care navigator training, and digital and transformation PCN leads training and leadership improvement training (50% nominations for 23/24)</a:t>
          </a:r>
        </a:p>
      </dgm:t>
    </dgm:pt>
    <dgm:pt modelId="{A478FE6A-A1FA-4232-9B57-A6520725400A}" type="parTrans" cxnId="{072E0135-4EAF-44F4-AD20-CE023237D131}">
      <dgm:prSet/>
      <dgm:spPr/>
      <dgm:t>
        <a:bodyPr/>
        <a:lstStyle/>
        <a:p>
          <a:endParaRPr lang="en-GB"/>
        </a:p>
      </dgm:t>
    </dgm:pt>
    <dgm:pt modelId="{FA1523E4-CFDA-4563-B9C9-C44E68FB8535}" type="sibTrans" cxnId="{072E0135-4EAF-44F4-AD20-CE023237D131}">
      <dgm:prSet/>
      <dgm:spPr/>
      <dgm:t>
        <a:bodyPr/>
        <a:lstStyle/>
        <a:p>
          <a:endParaRPr lang="en-GB"/>
        </a:p>
      </dgm:t>
    </dgm:pt>
    <dgm:pt modelId="{139CF0BE-CA7B-4C81-809B-76E012CF02C7}">
      <dgm:prSet phldrT="[Text]" custT="1"/>
      <dgm:spPr>
        <a:ln>
          <a:solidFill>
            <a:schemeClr val="accent1"/>
          </a:solidFill>
        </a:ln>
      </dgm:spPr>
      <dgm:t>
        <a:bodyPr/>
        <a:lstStyle/>
        <a:p>
          <a:r>
            <a:rPr lang="en-GB" sz="1000" b="0" dirty="0"/>
            <a:t>Select digital tools from the Digital Pathway Framework lot on DCS product catalogue</a:t>
          </a:r>
        </a:p>
      </dgm:t>
    </dgm:pt>
    <dgm:pt modelId="{4E4B283B-562B-48A3-85D5-9DA925527C77}" type="sibTrans" cxnId="{02B5CBA0-97E8-4994-BFA8-039304263725}">
      <dgm:prSet/>
      <dgm:spPr/>
      <dgm:t>
        <a:bodyPr/>
        <a:lstStyle/>
        <a:p>
          <a:endParaRPr lang="en-GB" sz="600"/>
        </a:p>
      </dgm:t>
    </dgm:pt>
    <dgm:pt modelId="{4C9C039C-6949-4623-AA8C-70BB22A2FE77}" type="parTrans" cxnId="{02B5CBA0-97E8-4994-BFA8-039304263725}">
      <dgm:prSet/>
      <dgm:spPr/>
      <dgm:t>
        <a:bodyPr/>
        <a:lstStyle/>
        <a:p>
          <a:endParaRPr lang="en-GB" sz="600"/>
        </a:p>
      </dgm:t>
    </dgm:pt>
    <dgm:pt modelId="{94C07639-3B42-4453-8A4A-187745E44234}">
      <dgm:prSet custT="1"/>
      <dgm:spPr/>
      <dgm:t>
        <a:bodyPr/>
        <a:lstStyle/>
        <a:p>
          <a:r>
            <a:rPr lang="en-GB" sz="1000" dirty="0"/>
            <a:t>Develop system level access improvement plans which include summary of practice/PCN improvement plans, challenges, wider support needs and barriers and ICB actions </a:t>
          </a:r>
        </a:p>
      </dgm:t>
    </dgm:pt>
    <dgm:pt modelId="{E68B4573-BCC2-444F-94CD-ADC63C0B2950}" type="parTrans" cxnId="{4650DBCE-2D9B-472F-A287-7351FA5DFE35}">
      <dgm:prSet/>
      <dgm:spPr/>
      <dgm:t>
        <a:bodyPr/>
        <a:lstStyle/>
        <a:p>
          <a:endParaRPr lang="en-GB"/>
        </a:p>
      </dgm:t>
    </dgm:pt>
    <dgm:pt modelId="{F7CF3243-6FD4-4D5D-9283-9DF5ECC306D8}" type="sibTrans" cxnId="{4650DBCE-2D9B-472F-A287-7351FA5DFE35}">
      <dgm:prSet/>
      <dgm:spPr/>
      <dgm:t>
        <a:bodyPr/>
        <a:lstStyle/>
        <a:p>
          <a:endParaRPr lang="en-GB"/>
        </a:p>
      </dgm:t>
    </dgm:pt>
    <dgm:pt modelId="{33095629-9E91-4D89-A199-3B43165CD25E}">
      <dgm:prSet phldrT="[Text]" custT="1"/>
      <dgm:spPr>
        <a:solidFill>
          <a:schemeClr val="accent1"/>
        </a:solidFill>
      </dgm:spPr>
      <dgm:t>
        <a:bodyPr/>
        <a:lstStyle/>
        <a:p>
          <a:r>
            <a:rPr lang="en-GB" sz="600" dirty="0"/>
            <a:t>30 May</a:t>
          </a:r>
        </a:p>
      </dgm:t>
    </dgm:pt>
    <dgm:pt modelId="{569BD8BE-EEDE-4E33-900F-0F2B2C232CCA}" type="parTrans" cxnId="{B1986478-F966-4EFC-9527-1994A30FCC3E}">
      <dgm:prSet/>
      <dgm:spPr/>
      <dgm:t>
        <a:bodyPr/>
        <a:lstStyle/>
        <a:p>
          <a:endParaRPr lang="en-GB"/>
        </a:p>
      </dgm:t>
    </dgm:pt>
    <dgm:pt modelId="{C31D3688-D4CD-4165-BAAE-EAFBB4DCD733}" type="sibTrans" cxnId="{B1986478-F966-4EFC-9527-1994A30FCC3E}">
      <dgm:prSet/>
      <dgm:spPr/>
      <dgm:t>
        <a:bodyPr/>
        <a:lstStyle/>
        <a:p>
          <a:endParaRPr lang="en-GB"/>
        </a:p>
      </dgm:t>
    </dgm:pt>
    <dgm:pt modelId="{E24C9A7A-3073-4197-92FD-12E3BB6C1DB2}">
      <dgm:prSet phldrT="[Text]" custT="1"/>
      <dgm:spPr>
        <a:noFill/>
      </dgm:spPr>
      <dgm:t>
        <a:bodyPr/>
        <a:lstStyle/>
        <a:p>
          <a:r>
            <a:rPr lang="en-GB" sz="1000" dirty="0"/>
            <a:t>Nominate practices and PCNs for national intensive and intermediate transformation support  using the Support Level Framework.  Phase A by 30 May and ongoing</a:t>
          </a:r>
        </a:p>
      </dgm:t>
    </dgm:pt>
    <dgm:pt modelId="{AB348818-D3CD-424D-8513-653EB09B1B58}" type="parTrans" cxnId="{FDF6B61F-C796-493D-B82F-4489B336CEF4}">
      <dgm:prSet/>
      <dgm:spPr/>
      <dgm:t>
        <a:bodyPr/>
        <a:lstStyle/>
        <a:p>
          <a:endParaRPr lang="en-GB"/>
        </a:p>
      </dgm:t>
    </dgm:pt>
    <dgm:pt modelId="{074839D4-572D-43D0-B408-6D7259AF4686}" type="sibTrans" cxnId="{FDF6B61F-C796-493D-B82F-4489B336CEF4}">
      <dgm:prSet/>
      <dgm:spPr/>
      <dgm:t>
        <a:bodyPr/>
        <a:lstStyle/>
        <a:p>
          <a:endParaRPr lang="en-GB"/>
        </a:p>
      </dgm:t>
    </dgm:pt>
    <dgm:pt modelId="{22F8EFC3-2CD9-4F36-8BB1-B8BFF7766F8F}">
      <dgm:prSet phldrT="[Text]" custT="1"/>
      <dgm:spPr/>
      <dgm:t>
        <a:bodyPr/>
        <a:lstStyle/>
        <a:p>
          <a:r>
            <a:rPr lang="en-GB" sz="800" dirty="0"/>
            <a:t>Fund or provide local hands-on support to 850 practices nationally (ICBs should work with regions  to determine population appropriate share of target). We would expect the level of support to be similar to the national intermediate offer, and offered alongside wider or ongoing support for practices and PCNs where required, using the outputs of the SLF</a:t>
          </a:r>
        </a:p>
      </dgm:t>
    </dgm:pt>
    <dgm:pt modelId="{BFC43081-693E-4412-8D16-5B8613E6EDE9}" type="parTrans" cxnId="{7ACCAF01-E3F4-40AD-9B3F-F30DEDEF59F8}">
      <dgm:prSet/>
      <dgm:spPr/>
      <dgm:t>
        <a:bodyPr/>
        <a:lstStyle/>
        <a:p>
          <a:endParaRPr lang="en-GB"/>
        </a:p>
      </dgm:t>
    </dgm:pt>
    <dgm:pt modelId="{7A8E5D4C-8FD6-427F-9541-AC62F0DC1E61}" type="sibTrans" cxnId="{7ACCAF01-E3F4-40AD-9B3F-F30DEDEF59F8}">
      <dgm:prSet/>
      <dgm:spPr/>
      <dgm:t>
        <a:bodyPr/>
        <a:lstStyle/>
        <a:p>
          <a:endParaRPr lang="en-GB"/>
        </a:p>
      </dgm:t>
    </dgm:pt>
    <dgm:pt modelId="{C8DBD322-42DF-44D3-B8B3-AAF0F4B42AD2}" type="pres">
      <dgm:prSet presAssocID="{E585E3EE-A496-42DC-8DA5-BFA4548E8252}" presName="linearFlow" presStyleCnt="0">
        <dgm:presLayoutVars>
          <dgm:dir/>
          <dgm:animLvl val="lvl"/>
          <dgm:resizeHandles val="exact"/>
        </dgm:presLayoutVars>
      </dgm:prSet>
      <dgm:spPr/>
    </dgm:pt>
    <dgm:pt modelId="{DB680A57-E3DE-4790-9A8F-3AB427EE91E3}" type="pres">
      <dgm:prSet presAssocID="{33095629-9E91-4D89-A199-3B43165CD25E}" presName="composite" presStyleCnt="0"/>
      <dgm:spPr/>
    </dgm:pt>
    <dgm:pt modelId="{6BFAA407-9532-4D8A-AA1A-4B5BB2FC5D41}" type="pres">
      <dgm:prSet presAssocID="{33095629-9E91-4D89-A199-3B43165CD25E}" presName="parentText" presStyleLbl="alignNode1" presStyleIdx="0" presStyleCnt="17">
        <dgm:presLayoutVars>
          <dgm:chMax val="1"/>
          <dgm:bulletEnabled val="1"/>
        </dgm:presLayoutVars>
      </dgm:prSet>
      <dgm:spPr/>
    </dgm:pt>
    <dgm:pt modelId="{518386A9-C8D2-4C67-A653-EEC9998A8987}" type="pres">
      <dgm:prSet presAssocID="{33095629-9E91-4D89-A199-3B43165CD25E}" presName="descendantText" presStyleLbl="alignAcc1" presStyleIdx="0" presStyleCnt="17">
        <dgm:presLayoutVars>
          <dgm:bulletEnabled val="1"/>
        </dgm:presLayoutVars>
      </dgm:prSet>
      <dgm:spPr/>
    </dgm:pt>
    <dgm:pt modelId="{C4F1EEA5-F651-418F-8A27-FEE6AC6B3394}" type="pres">
      <dgm:prSet presAssocID="{C31D3688-D4CD-4165-BAAE-EAFBB4DCD733}" presName="sp" presStyleCnt="0"/>
      <dgm:spPr/>
    </dgm:pt>
    <dgm:pt modelId="{92A27E74-6BA9-4A92-B714-F51C81618042}" type="pres">
      <dgm:prSet presAssocID="{72A9AFFE-FD54-4591-B573-A83D0E8299B5}" presName="composite" presStyleCnt="0"/>
      <dgm:spPr/>
    </dgm:pt>
    <dgm:pt modelId="{9A024AE2-72EF-441E-BF27-D94C76EB3AC3}" type="pres">
      <dgm:prSet presAssocID="{72A9AFFE-FD54-4591-B573-A83D0E8299B5}" presName="parentText" presStyleLbl="alignNode1" presStyleIdx="1" presStyleCnt="17">
        <dgm:presLayoutVars>
          <dgm:chMax val="1"/>
          <dgm:bulletEnabled val="1"/>
        </dgm:presLayoutVars>
      </dgm:prSet>
      <dgm:spPr/>
    </dgm:pt>
    <dgm:pt modelId="{4EE8E69E-64AF-49FF-9303-C8E5F4EF069F}" type="pres">
      <dgm:prSet presAssocID="{72A9AFFE-FD54-4591-B573-A83D0E8299B5}" presName="descendantText" presStyleLbl="alignAcc1" presStyleIdx="1" presStyleCnt="17">
        <dgm:presLayoutVars>
          <dgm:bulletEnabled val="1"/>
        </dgm:presLayoutVars>
      </dgm:prSet>
      <dgm:spPr/>
    </dgm:pt>
    <dgm:pt modelId="{861A41FF-E902-4A99-A6EB-E7E835D9E39B}" type="pres">
      <dgm:prSet presAssocID="{170AC467-E460-454A-8EA1-EDD65613AC40}" presName="sp" presStyleCnt="0"/>
      <dgm:spPr/>
    </dgm:pt>
    <dgm:pt modelId="{AC7A11A9-6129-4018-8CBE-7F8007F8D25F}" type="pres">
      <dgm:prSet presAssocID="{883E08C2-8A03-46D1-A755-03989DB13E38}" presName="composite" presStyleCnt="0"/>
      <dgm:spPr/>
    </dgm:pt>
    <dgm:pt modelId="{9329B7FD-34AC-4F7B-B95C-6DF70DD4B35C}" type="pres">
      <dgm:prSet presAssocID="{883E08C2-8A03-46D1-A755-03989DB13E38}" presName="parentText" presStyleLbl="alignNode1" presStyleIdx="2" presStyleCnt="17">
        <dgm:presLayoutVars>
          <dgm:chMax val="1"/>
          <dgm:bulletEnabled val="1"/>
        </dgm:presLayoutVars>
      </dgm:prSet>
      <dgm:spPr/>
    </dgm:pt>
    <dgm:pt modelId="{83ABCF36-0339-4659-B652-2607B5608B02}" type="pres">
      <dgm:prSet presAssocID="{883E08C2-8A03-46D1-A755-03989DB13E38}" presName="descendantText" presStyleLbl="alignAcc1" presStyleIdx="2" presStyleCnt="17">
        <dgm:presLayoutVars>
          <dgm:bulletEnabled val="1"/>
        </dgm:presLayoutVars>
      </dgm:prSet>
      <dgm:spPr/>
    </dgm:pt>
    <dgm:pt modelId="{DA9F6816-DF21-4237-96BF-7E916A94A1C9}" type="pres">
      <dgm:prSet presAssocID="{3100D22C-6C8F-4857-B019-8C84DD801E05}" presName="sp" presStyleCnt="0"/>
      <dgm:spPr/>
    </dgm:pt>
    <dgm:pt modelId="{51DC9B0E-B4EF-4EE1-AED6-CFBEB34460D2}" type="pres">
      <dgm:prSet presAssocID="{956D6C7A-56AA-4FC8-AEA8-3FFC9C7238A9}" presName="composite" presStyleCnt="0"/>
      <dgm:spPr/>
    </dgm:pt>
    <dgm:pt modelId="{B3300FEE-4545-473A-B3E8-ECADDB761B20}" type="pres">
      <dgm:prSet presAssocID="{956D6C7A-56AA-4FC8-AEA8-3FFC9C7238A9}" presName="parentText" presStyleLbl="alignNode1" presStyleIdx="3" presStyleCnt="17">
        <dgm:presLayoutVars>
          <dgm:chMax val="1"/>
          <dgm:bulletEnabled val="1"/>
        </dgm:presLayoutVars>
      </dgm:prSet>
      <dgm:spPr/>
    </dgm:pt>
    <dgm:pt modelId="{A12C059D-6DE3-4FD9-A677-9F7C54E768C1}" type="pres">
      <dgm:prSet presAssocID="{956D6C7A-56AA-4FC8-AEA8-3FFC9C7238A9}" presName="descendantText" presStyleLbl="alignAcc1" presStyleIdx="3" presStyleCnt="17">
        <dgm:presLayoutVars>
          <dgm:bulletEnabled val="1"/>
        </dgm:presLayoutVars>
      </dgm:prSet>
      <dgm:spPr/>
    </dgm:pt>
    <dgm:pt modelId="{66FEBC33-D922-4883-9E4B-77B38DC9CE6C}" type="pres">
      <dgm:prSet presAssocID="{B7560FF5-E153-4A67-86A3-97E1C658F041}" presName="sp" presStyleCnt="0"/>
      <dgm:spPr/>
    </dgm:pt>
    <dgm:pt modelId="{298CF205-072E-49E9-BF98-10E2EE7230F0}" type="pres">
      <dgm:prSet presAssocID="{ED00AD13-3A5E-4090-800D-C70F2FFF006B}" presName="composite" presStyleCnt="0"/>
      <dgm:spPr/>
    </dgm:pt>
    <dgm:pt modelId="{55AEA3CD-DA58-4DC6-A093-6EE505315E2B}" type="pres">
      <dgm:prSet presAssocID="{ED00AD13-3A5E-4090-800D-C70F2FFF006B}" presName="parentText" presStyleLbl="alignNode1" presStyleIdx="4" presStyleCnt="17">
        <dgm:presLayoutVars>
          <dgm:chMax val="1"/>
          <dgm:bulletEnabled val="1"/>
        </dgm:presLayoutVars>
      </dgm:prSet>
      <dgm:spPr/>
    </dgm:pt>
    <dgm:pt modelId="{72657E14-5BD1-4E0B-B1C4-89D5BBD29C51}" type="pres">
      <dgm:prSet presAssocID="{ED00AD13-3A5E-4090-800D-C70F2FFF006B}" presName="descendantText" presStyleLbl="alignAcc1" presStyleIdx="4" presStyleCnt="17">
        <dgm:presLayoutVars>
          <dgm:bulletEnabled val="1"/>
        </dgm:presLayoutVars>
      </dgm:prSet>
      <dgm:spPr/>
    </dgm:pt>
    <dgm:pt modelId="{54D0EC7B-8EDB-4D96-BE2B-899EB071DB2B}" type="pres">
      <dgm:prSet presAssocID="{3A5A66EB-D5AF-4B26-9166-EF7CBA2545AF}" presName="sp" presStyleCnt="0"/>
      <dgm:spPr/>
    </dgm:pt>
    <dgm:pt modelId="{E27ED492-1DCA-4449-B3E4-7960EEA359E1}" type="pres">
      <dgm:prSet presAssocID="{5EA30EEB-960A-4002-8A8A-22D773171037}" presName="composite" presStyleCnt="0"/>
      <dgm:spPr/>
    </dgm:pt>
    <dgm:pt modelId="{AF9D8635-D4A3-43FB-B9E8-48D00E7613D2}" type="pres">
      <dgm:prSet presAssocID="{5EA30EEB-960A-4002-8A8A-22D773171037}" presName="parentText" presStyleLbl="alignNode1" presStyleIdx="5" presStyleCnt="17">
        <dgm:presLayoutVars>
          <dgm:chMax val="1"/>
          <dgm:bulletEnabled val="1"/>
        </dgm:presLayoutVars>
      </dgm:prSet>
      <dgm:spPr/>
    </dgm:pt>
    <dgm:pt modelId="{EC371EED-5A21-4AF3-96A8-57B500A34A1B}" type="pres">
      <dgm:prSet presAssocID="{5EA30EEB-960A-4002-8A8A-22D773171037}" presName="descendantText" presStyleLbl="alignAcc1" presStyleIdx="5" presStyleCnt="17">
        <dgm:presLayoutVars>
          <dgm:bulletEnabled val="1"/>
        </dgm:presLayoutVars>
      </dgm:prSet>
      <dgm:spPr/>
    </dgm:pt>
    <dgm:pt modelId="{A1CEFC7E-D174-405A-A3A8-9998317CAD5F}" type="pres">
      <dgm:prSet presAssocID="{446435D9-D16D-434B-9DCD-D67543FE5533}" presName="sp" presStyleCnt="0"/>
      <dgm:spPr/>
    </dgm:pt>
    <dgm:pt modelId="{07F869D0-60E2-42D6-818A-82CF89FCAB0C}" type="pres">
      <dgm:prSet presAssocID="{6F03CA57-4D25-4140-A39F-8C91143E6C5A}" presName="composite" presStyleCnt="0"/>
      <dgm:spPr/>
    </dgm:pt>
    <dgm:pt modelId="{5F5E6D4F-6F45-41F4-AD9E-A66E7DDF31FD}" type="pres">
      <dgm:prSet presAssocID="{6F03CA57-4D25-4140-A39F-8C91143E6C5A}" presName="parentText" presStyleLbl="alignNode1" presStyleIdx="6" presStyleCnt="17">
        <dgm:presLayoutVars>
          <dgm:chMax val="1"/>
          <dgm:bulletEnabled val="1"/>
        </dgm:presLayoutVars>
      </dgm:prSet>
      <dgm:spPr/>
    </dgm:pt>
    <dgm:pt modelId="{DD538580-A63E-4E18-8407-DB40F2B404F4}" type="pres">
      <dgm:prSet presAssocID="{6F03CA57-4D25-4140-A39F-8C91143E6C5A}" presName="descendantText" presStyleLbl="alignAcc1" presStyleIdx="6" presStyleCnt="17">
        <dgm:presLayoutVars>
          <dgm:bulletEnabled val="1"/>
        </dgm:presLayoutVars>
      </dgm:prSet>
      <dgm:spPr/>
    </dgm:pt>
    <dgm:pt modelId="{9ABEDE00-5D6F-4BD7-8F53-105E083608C0}" type="pres">
      <dgm:prSet presAssocID="{817B7255-C824-40B1-AF7B-1DEF52CA0510}" presName="sp" presStyleCnt="0"/>
      <dgm:spPr/>
    </dgm:pt>
    <dgm:pt modelId="{D5B67424-12DD-4136-9780-B32A6F1BD402}" type="pres">
      <dgm:prSet presAssocID="{1B7027ED-1804-40A6-8A37-5861C52CFF72}" presName="composite" presStyleCnt="0"/>
      <dgm:spPr/>
    </dgm:pt>
    <dgm:pt modelId="{55937F85-71F0-43F6-8A11-A503B7B753D4}" type="pres">
      <dgm:prSet presAssocID="{1B7027ED-1804-40A6-8A37-5861C52CFF72}" presName="parentText" presStyleLbl="alignNode1" presStyleIdx="7" presStyleCnt="17">
        <dgm:presLayoutVars>
          <dgm:chMax val="1"/>
          <dgm:bulletEnabled val="1"/>
        </dgm:presLayoutVars>
      </dgm:prSet>
      <dgm:spPr/>
    </dgm:pt>
    <dgm:pt modelId="{DE58378A-CC65-4AEB-8F6D-EE4A7184A03C}" type="pres">
      <dgm:prSet presAssocID="{1B7027ED-1804-40A6-8A37-5861C52CFF72}" presName="descendantText" presStyleLbl="alignAcc1" presStyleIdx="7" presStyleCnt="17">
        <dgm:presLayoutVars>
          <dgm:bulletEnabled val="1"/>
        </dgm:presLayoutVars>
      </dgm:prSet>
      <dgm:spPr/>
    </dgm:pt>
    <dgm:pt modelId="{66963717-AC91-4757-9673-C91461A68339}" type="pres">
      <dgm:prSet presAssocID="{395AFE68-86E4-48BF-BCCE-665B7570BE73}" presName="sp" presStyleCnt="0"/>
      <dgm:spPr/>
    </dgm:pt>
    <dgm:pt modelId="{D0CE0041-5BFE-4576-A511-D25C11FFAC7C}" type="pres">
      <dgm:prSet presAssocID="{3C457A11-16C1-4B5B-813C-8349F1E02B37}" presName="composite" presStyleCnt="0"/>
      <dgm:spPr/>
    </dgm:pt>
    <dgm:pt modelId="{53D6BB5D-3881-45E4-A249-34F92D312EBD}" type="pres">
      <dgm:prSet presAssocID="{3C457A11-16C1-4B5B-813C-8349F1E02B37}" presName="parentText" presStyleLbl="alignNode1" presStyleIdx="8" presStyleCnt="17">
        <dgm:presLayoutVars>
          <dgm:chMax val="1"/>
          <dgm:bulletEnabled val="1"/>
        </dgm:presLayoutVars>
      </dgm:prSet>
      <dgm:spPr/>
    </dgm:pt>
    <dgm:pt modelId="{CF67756B-19D0-4286-8764-E7A4E7805AEA}" type="pres">
      <dgm:prSet presAssocID="{3C457A11-16C1-4B5B-813C-8349F1E02B37}" presName="descendantText" presStyleLbl="alignAcc1" presStyleIdx="8" presStyleCnt="17">
        <dgm:presLayoutVars>
          <dgm:bulletEnabled val="1"/>
        </dgm:presLayoutVars>
      </dgm:prSet>
      <dgm:spPr/>
    </dgm:pt>
    <dgm:pt modelId="{0F9F8ACF-9C73-4998-840F-1F77E75F3B82}" type="pres">
      <dgm:prSet presAssocID="{50392497-C101-4F45-80B8-8129890D9930}" presName="sp" presStyleCnt="0"/>
      <dgm:spPr/>
    </dgm:pt>
    <dgm:pt modelId="{6A2A8EA0-1553-4212-8329-8C7104D57685}" type="pres">
      <dgm:prSet presAssocID="{412D6931-E247-4059-907F-F2C09F864A9C}" presName="composite" presStyleCnt="0"/>
      <dgm:spPr/>
    </dgm:pt>
    <dgm:pt modelId="{2221A4A6-478C-43A9-B698-32C985C11960}" type="pres">
      <dgm:prSet presAssocID="{412D6931-E247-4059-907F-F2C09F864A9C}" presName="parentText" presStyleLbl="alignNode1" presStyleIdx="9" presStyleCnt="17">
        <dgm:presLayoutVars>
          <dgm:chMax val="1"/>
          <dgm:bulletEnabled val="1"/>
        </dgm:presLayoutVars>
      </dgm:prSet>
      <dgm:spPr/>
    </dgm:pt>
    <dgm:pt modelId="{B8677258-DD49-47C9-BB7C-09EBD69567C4}" type="pres">
      <dgm:prSet presAssocID="{412D6931-E247-4059-907F-F2C09F864A9C}" presName="descendantText" presStyleLbl="alignAcc1" presStyleIdx="9" presStyleCnt="17">
        <dgm:presLayoutVars>
          <dgm:bulletEnabled val="1"/>
        </dgm:presLayoutVars>
      </dgm:prSet>
      <dgm:spPr/>
    </dgm:pt>
    <dgm:pt modelId="{DB0BB59E-6B70-408A-B945-752AFF63AC2D}" type="pres">
      <dgm:prSet presAssocID="{532CCDC6-9C1B-4E9B-A1C3-F4BDBA48605B}" presName="sp" presStyleCnt="0"/>
      <dgm:spPr/>
    </dgm:pt>
    <dgm:pt modelId="{D6DFFD62-D944-47D2-A58E-117C6CBBF2D4}" type="pres">
      <dgm:prSet presAssocID="{D97AAB9C-A314-423C-836E-26198D47BD49}" presName="composite" presStyleCnt="0"/>
      <dgm:spPr/>
    </dgm:pt>
    <dgm:pt modelId="{CF706C7B-DF41-45AB-830D-7E155B09A2EB}" type="pres">
      <dgm:prSet presAssocID="{D97AAB9C-A314-423C-836E-26198D47BD49}" presName="parentText" presStyleLbl="alignNode1" presStyleIdx="10" presStyleCnt="17">
        <dgm:presLayoutVars>
          <dgm:chMax val="1"/>
          <dgm:bulletEnabled val="1"/>
        </dgm:presLayoutVars>
      </dgm:prSet>
      <dgm:spPr/>
    </dgm:pt>
    <dgm:pt modelId="{EA85FCFE-8F70-4129-A219-16F692288947}" type="pres">
      <dgm:prSet presAssocID="{D97AAB9C-A314-423C-836E-26198D47BD49}" presName="descendantText" presStyleLbl="alignAcc1" presStyleIdx="10" presStyleCnt="17">
        <dgm:presLayoutVars>
          <dgm:bulletEnabled val="1"/>
        </dgm:presLayoutVars>
      </dgm:prSet>
      <dgm:spPr/>
    </dgm:pt>
    <dgm:pt modelId="{7E51FE13-35CD-4242-869B-6EAE239F79F8}" type="pres">
      <dgm:prSet presAssocID="{1B677A61-C5CC-430D-A2F8-480E6765D1D9}" presName="sp" presStyleCnt="0"/>
      <dgm:spPr/>
    </dgm:pt>
    <dgm:pt modelId="{90056FD6-0D19-4523-A3A4-D9AC61AC899B}" type="pres">
      <dgm:prSet presAssocID="{E57D144B-AB52-4B5D-AF3C-82876E455FAA}" presName="composite" presStyleCnt="0"/>
      <dgm:spPr/>
    </dgm:pt>
    <dgm:pt modelId="{3FF6DF96-4933-490C-B271-D8F2C91D7836}" type="pres">
      <dgm:prSet presAssocID="{E57D144B-AB52-4B5D-AF3C-82876E455FAA}" presName="parentText" presStyleLbl="alignNode1" presStyleIdx="11" presStyleCnt="17">
        <dgm:presLayoutVars>
          <dgm:chMax val="1"/>
          <dgm:bulletEnabled val="1"/>
        </dgm:presLayoutVars>
      </dgm:prSet>
      <dgm:spPr/>
    </dgm:pt>
    <dgm:pt modelId="{D591D709-3FFD-4FC4-A22C-5523AD27140F}" type="pres">
      <dgm:prSet presAssocID="{E57D144B-AB52-4B5D-AF3C-82876E455FAA}" presName="descendantText" presStyleLbl="alignAcc1" presStyleIdx="11" presStyleCnt="17">
        <dgm:presLayoutVars>
          <dgm:bulletEnabled val="1"/>
        </dgm:presLayoutVars>
      </dgm:prSet>
      <dgm:spPr/>
    </dgm:pt>
    <dgm:pt modelId="{8C0626F5-42DE-4585-9495-074ECEF8B26F}" type="pres">
      <dgm:prSet presAssocID="{EF515A23-7A52-49A8-B0EE-E0DCE9811D26}" presName="sp" presStyleCnt="0"/>
      <dgm:spPr/>
    </dgm:pt>
    <dgm:pt modelId="{CC63B375-C6E1-4245-B0BB-116929BE835C}" type="pres">
      <dgm:prSet presAssocID="{48058774-106F-41E9-B176-35747546FDC1}" presName="composite" presStyleCnt="0"/>
      <dgm:spPr/>
    </dgm:pt>
    <dgm:pt modelId="{CE3E6829-04EA-4E36-BC1B-969FC110BAF9}" type="pres">
      <dgm:prSet presAssocID="{48058774-106F-41E9-B176-35747546FDC1}" presName="parentText" presStyleLbl="alignNode1" presStyleIdx="12" presStyleCnt="17">
        <dgm:presLayoutVars>
          <dgm:chMax val="1"/>
          <dgm:bulletEnabled val="1"/>
        </dgm:presLayoutVars>
      </dgm:prSet>
      <dgm:spPr/>
    </dgm:pt>
    <dgm:pt modelId="{D8D3BB3A-81EC-483B-A3F6-AA63BEA52EFE}" type="pres">
      <dgm:prSet presAssocID="{48058774-106F-41E9-B176-35747546FDC1}" presName="descendantText" presStyleLbl="alignAcc1" presStyleIdx="12" presStyleCnt="17">
        <dgm:presLayoutVars>
          <dgm:bulletEnabled val="1"/>
        </dgm:presLayoutVars>
      </dgm:prSet>
      <dgm:spPr/>
    </dgm:pt>
    <dgm:pt modelId="{D126EF70-4D69-4D46-B00F-633062751560}" type="pres">
      <dgm:prSet presAssocID="{B48E33C6-4CF6-4753-8DD3-07125F032B08}" presName="sp" presStyleCnt="0"/>
      <dgm:spPr/>
    </dgm:pt>
    <dgm:pt modelId="{B279A230-033E-47AD-80DE-005358906FC3}" type="pres">
      <dgm:prSet presAssocID="{4AA91D98-8DF0-46B0-B832-07EB9D29729D}" presName="composite" presStyleCnt="0"/>
      <dgm:spPr/>
    </dgm:pt>
    <dgm:pt modelId="{6D9D198A-845A-4BEF-8364-9A16A8487C3D}" type="pres">
      <dgm:prSet presAssocID="{4AA91D98-8DF0-46B0-B832-07EB9D29729D}" presName="parentText" presStyleLbl="alignNode1" presStyleIdx="13" presStyleCnt="17">
        <dgm:presLayoutVars>
          <dgm:chMax val="1"/>
          <dgm:bulletEnabled val="1"/>
        </dgm:presLayoutVars>
      </dgm:prSet>
      <dgm:spPr/>
    </dgm:pt>
    <dgm:pt modelId="{D5D493B1-326F-4A12-AD8E-7F4EB264C141}" type="pres">
      <dgm:prSet presAssocID="{4AA91D98-8DF0-46B0-B832-07EB9D29729D}" presName="descendantText" presStyleLbl="alignAcc1" presStyleIdx="13" presStyleCnt="17">
        <dgm:presLayoutVars>
          <dgm:bulletEnabled val="1"/>
        </dgm:presLayoutVars>
      </dgm:prSet>
      <dgm:spPr/>
    </dgm:pt>
    <dgm:pt modelId="{716B6F43-7469-4CC6-BFB2-3D256CF1F4B9}" type="pres">
      <dgm:prSet presAssocID="{46B9D519-7328-4B26-A6DC-A875048C8A9E}" presName="sp" presStyleCnt="0"/>
      <dgm:spPr/>
    </dgm:pt>
    <dgm:pt modelId="{FD220480-3540-4E20-B006-D8D3F100FAEE}" type="pres">
      <dgm:prSet presAssocID="{79055353-84F9-441F-8ABE-864A1C4BF18D}" presName="composite" presStyleCnt="0"/>
      <dgm:spPr/>
    </dgm:pt>
    <dgm:pt modelId="{7BBE5BF4-2E75-427D-8A5A-F35A81020E75}" type="pres">
      <dgm:prSet presAssocID="{79055353-84F9-441F-8ABE-864A1C4BF18D}" presName="parentText" presStyleLbl="alignNode1" presStyleIdx="14" presStyleCnt="17">
        <dgm:presLayoutVars>
          <dgm:chMax val="1"/>
          <dgm:bulletEnabled val="1"/>
        </dgm:presLayoutVars>
      </dgm:prSet>
      <dgm:spPr/>
    </dgm:pt>
    <dgm:pt modelId="{2AC1380C-80C5-482A-B8A0-043C99299581}" type="pres">
      <dgm:prSet presAssocID="{79055353-84F9-441F-8ABE-864A1C4BF18D}" presName="descendantText" presStyleLbl="alignAcc1" presStyleIdx="14" presStyleCnt="17">
        <dgm:presLayoutVars>
          <dgm:bulletEnabled val="1"/>
        </dgm:presLayoutVars>
      </dgm:prSet>
      <dgm:spPr/>
    </dgm:pt>
    <dgm:pt modelId="{66AE5C30-46CE-4650-9BA4-851AC4CAAA2C}" type="pres">
      <dgm:prSet presAssocID="{DCD72D27-975E-4DC6-9BB6-9CB74D28AB1E}" presName="sp" presStyleCnt="0"/>
      <dgm:spPr/>
    </dgm:pt>
    <dgm:pt modelId="{223DB637-1A15-4CB1-A4A1-3618610D1B71}" type="pres">
      <dgm:prSet presAssocID="{BDFC0B67-1E11-4FCF-BA1E-A96F6BB286D2}" presName="composite" presStyleCnt="0"/>
      <dgm:spPr/>
    </dgm:pt>
    <dgm:pt modelId="{45253695-61C9-41A4-93AB-C7908EF1BE69}" type="pres">
      <dgm:prSet presAssocID="{BDFC0B67-1E11-4FCF-BA1E-A96F6BB286D2}" presName="parentText" presStyleLbl="alignNode1" presStyleIdx="15" presStyleCnt="17">
        <dgm:presLayoutVars>
          <dgm:chMax val="1"/>
          <dgm:bulletEnabled val="1"/>
        </dgm:presLayoutVars>
      </dgm:prSet>
      <dgm:spPr/>
    </dgm:pt>
    <dgm:pt modelId="{A95FEA5D-6BD5-4123-AA97-FAD7850FE3E9}" type="pres">
      <dgm:prSet presAssocID="{BDFC0B67-1E11-4FCF-BA1E-A96F6BB286D2}" presName="descendantText" presStyleLbl="alignAcc1" presStyleIdx="15" presStyleCnt="17">
        <dgm:presLayoutVars>
          <dgm:bulletEnabled val="1"/>
        </dgm:presLayoutVars>
      </dgm:prSet>
      <dgm:spPr/>
    </dgm:pt>
    <dgm:pt modelId="{4C7502FF-9DBE-4A63-A315-67F6F54E4BA7}" type="pres">
      <dgm:prSet presAssocID="{EB0DB24B-B0C4-4C42-9670-F12810AD3A67}" presName="sp" presStyleCnt="0"/>
      <dgm:spPr/>
    </dgm:pt>
    <dgm:pt modelId="{1A945FDE-B64F-4BC4-A039-5DC25AA54071}" type="pres">
      <dgm:prSet presAssocID="{42372EF5-6C4B-4838-A3F7-E90D1B6028B7}" presName="composite" presStyleCnt="0"/>
      <dgm:spPr/>
    </dgm:pt>
    <dgm:pt modelId="{1857F19A-B939-4F4E-9506-F9C59C4982CE}" type="pres">
      <dgm:prSet presAssocID="{42372EF5-6C4B-4838-A3F7-E90D1B6028B7}" presName="parentText" presStyleLbl="alignNode1" presStyleIdx="16" presStyleCnt="17">
        <dgm:presLayoutVars>
          <dgm:chMax val="1"/>
          <dgm:bulletEnabled val="1"/>
        </dgm:presLayoutVars>
      </dgm:prSet>
      <dgm:spPr/>
    </dgm:pt>
    <dgm:pt modelId="{7BD3374A-0F6B-4F2E-B6C7-98650B57F829}" type="pres">
      <dgm:prSet presAssocID="{42372EF5-6C4B-4838-A3F7-E90D1B6028B7}" presName="descendantText" presStyleLbl="alignAcc1" presStyleIdx="16" presStyleCnt="17">
        <dgm:presLayoutVars>
          <dgm:bulletEnabled val="1"/>
        </dgm:presLayoutVars>
      </dgm:prSet>
      <dgm:spPr/>
    </dgm:pt>
  </dgm:ptLst>
  <dgm:cxnLst>
    <dgm:cxn modelId="{7ACCAF01-E3F4-40AD-9B3F-F30DEDEF59F8}" srcId="{D97AAB9C-A314-423C-836E-26198D47BD49}" destId="{22F8EFC3-2CD9-4F36-8BB1-B8BFF7766F8F}" srcOrd="0" destOrd="0" parTransId="{BFC43081-693E-4412-8D16-5B8613E6EDE9}" sibTransId="{7A8E5D4C-8FD6-427F-9541-AC62F0DC1E61}"/>
    <dgm:cxn modelId="{06FDB903-7532-4010-86C6-E10DD7146339}" srcId="{E585E3EE-A496-42DC-8DA5-BFA4548E8252}" destId="{6F03CA57-4D25-4140-A39F-8C91143E6C5A}" srcOrd="6" destOrd="0" parTransId="{1C5A2CDC-5030-4F8C-A08C-F8057F4F6501}" sibTransId="{817B7255-C824-40B1-AF7B-1DEF52CA0510}"/>
    <dgm:cxn modelId="{5FBCF60D-A699-46B5-B0F1-468CDEA194AF}" type="presOf" srcId="{48058774-106F-41E9-B176-35747546FDC1}" destId="{CE3E6829-04EA-4E36-BC1B-969FC110BAF9}" srcOrd="0" destOrd="0" presId="urn:microsoft.com/office/officeart/2005/8/layout/chevron2"/>
    <dgm:cxn modelId="{1A4D0D12-55D1-4171-AD22-A7CBEF727707}" type="presOf" srcId="{F3506ED1-80E0-4290-96AF-70451119BC9A}" destId="{72657E14-5BD1-4E0B-B1C4-89D5BBD29C51}" srcOrd="0" destOrd="0" presId="urn:microsoft.com/office/officeart/2005/8/layout/chevron2"/>
    <dgm:cxn modelId="{52B71512-C43E-4115-836A-ED3721577822}" type="presOf" srcId="{E57D144B-AB52-4B5D-AF3C-82876E455FAA}" destId="{3FF6DF96-4933-490C-B271-D8F2C91D7836}" srcOrd="0" destOrd="0" presId="urn:microsoft.com/office/officeart/2005/8/layout/chevron2"/>
    <dgm:cxn modelId="{4F8B2814-F266-40C6-92C1-4CC1C55C154E}" type="presOf" srcId="{69F118DD-A6F1-4C57-AC5C-B1F8A6B2BD72}" destId="{A95FEA5D-6BD5-4123-AA97-FAD7850FE3E9}" srcOrd="0" destOrd="0" presId="urn:microsoft.com/office/officeart/2005/8/layout/chevron2"/>
    <dgm:cxn modelId="{B16EA116-0F59-4F58-B752-F2E86C69809D}" type="presOf" srcId="{D37F736D-E1C6-423D-8838-121932E2D39F}" destId="{A12C059D-6DE3-4FD9-A677-9F7C54E768C1}" srcOrd="0" destOrd="0" presId="urn:microsoft.com/office/officeart/2005/8/layout/chevron2"/>
    <dgm:cxn modelId="{C390F116-D09A-4A77-AD9D-3C73F4A6F813}" srcId="{956D6C7A-56AA-4FC8-AEA8-3FFC9C7238A9}" destId="{D37F736D-E1C6-423D-8838-121932E2D39F}" srcOrd="0" destOrd="0" parTransId="{0894AF46-8AD6-4236-B715-048DCB1C7D17}" sibTransId="{A06EAB5D-5439-49D8-BB41-0CA53D5B30ED}"/>
    <dgm:cxn modelId="{31931F1F-F2FF-4173-A023-83D65AA4D147}" srcId="{E585E3EE-A496-42DC-8DA5-BFA4548E8252}" destId="{883E08C2-8A03-46D1-A755-03989DB13E38}" srcOrd="2" destOrd="0" parTransId="{DC14DFA8-F374-44F8-99AB-6B24900219F6}" sibTransId="{3100D22C-6C8F-4857-B019-8C84DD801E05}"/>
    <dgm:cxn modelId="{FDF6B61F-C796-493D-B82F-4489B336CEF4}" srcId="{33095629-9E91-4D89-A199-3B43165CD25E}" destId="{E24C9A7A-3073-4197-92FD-12E3BB6C1DB2}" srcOrd="0" destOrd="0" parTransId="{AB348818-D3CD-424D-8513-653EB09B1B58}" sibTransId="{074839D4-572D-43D0-B408-6D7259AF4686}"/>
    <dgm:cxn modelId="{5FD1FB20-BB67-4C11-9A9D-DC5A34E67AD3}" type="presOf" srcId="{6F03CA57-4D25-4140-A39F-8C91143E6C5A}" destId="{5F5E6D4F-6F45-41F4-AD9E-A66E7DDF31FD}" srcOrd="0" destOrd="0" presId="urn:microsoft.com/office/officeart/2005/8/layout/chevron2"/>
    <dgm:cxn modelId="{2650DE21-A860-473D-8B4A-FBEB7C16F327}" type="presOf" srcId="{5D734E40-1D92-4FE1-8241-64D36BB4F47E}" destId="{4EE8E69E-64AF-49FF-9303-C8E5F4EF069F}" srcOrd="0" destOrd="0" presId="urn:microsoft.com/office/officeart/2005/8/layout/chevron2"/>
    <dgm:cxn modelId="{B4EA1B2A-F557-4149-9179-065623727059}" type="presOf" srcId="{42372EF5-6C4B-4838-A3F7-E90D1B6028B7}" destId="{1857F19A-B939-4F4E-9506-F9C59C4982CE}" srcOrd="0" destOrd="0" presId="urn:microsoft.com/office/officeart/2005/8/layout/chevron2"/>
    <dgm:cxn modelId="{3A04932C-049E-40E2-B185-61BA5E4CAC13}" type="presOf" srcId="{883E08C2-8A03-46D1-A755-03989DB13E38}" destId="{9329B7FD-34AC-4F7B-B95C-6DF70DD4B35C}" srcOrd="0" destOrd="0" presId="urn:microsoft.com/office/officeart/2005/8/layout/chevron2"/>
    <dgm:cxn modelId="{71EE1F2F-AEAB-495C-96B3-817055A1290B}" type="presOf" srcId="{5EA30EEB-960A-4002-8A8A-22D773171037}" destId="{AF9D8635-D4A3-43FB-B9E8-48D00E7613D2}" srcOrd="0" destOrd="0" presId="urn:microsoft.com/office/officeart/2005/8/layout/chevron2"/>
    <dgm:cxn modelId="{B3481934-7A15-41CF-9301-B599644803F7}" type="presOf" srcId="{139CF0BE-CA7B-4C81-809B-76E012CF02C7}" destId="{DD538580-A63E-4E18-8407-DB40F2B404F4}" srcOrd="0" destOrd="0" presId="urn:microsoft.com/office/officeart/2005/8/layout/chevron2"/>
    <dgm:cxn modelId="{072E0135-4EAF-44F4-AD20-CE023237D131}" srcId="{5EA30EEB-960A-4002-8A8A-22D773171037}" destId="{14B2898A-24B7-4D0F-B90D-F0E287FD1497}" srcOrd="0" destOrd="0" parTransId="{A478FE6A-A1FA-4232-9B57-A6520725400A}" sibTransId="{FA1523E4-CFDA-4563-B9C9-C44E68FB8535}"/>
    <dgm:cxn modelId="{A9ACE061-DDFF-464D-BF06-8F660B2C97FC}" type="presOf" srcId="{F88B23DB-9562-4615-857C-0C11C5E3A4F6}" destId="{7BD3374A-0F6B-4F2E-B6C7-98650B57F829}" srcOrd="0" destOrd="0" presId="urn:microsoft.com/office/officeart/2005/8/layout/chevron2"/>
    <dgm:cxn modelId="{D43E7643-0F81-4994-BB61-8E38B21A4849}" srcId="{E585E3EE-A496-42DC-8DA5-BFA4548E8252}" destId="{5EA30EEB-960A-4002-8A8A-22D773171037}" srcOrd="5" destOrd="0" parTransId="{E19420D0-7A3C-4154-AFEF-4C2DE3E7071F}" sibTransId="{446435D9-D16D-434B-9DCD-D67543FE5533}"/>
    <dgm:cxn modelId="{4A101B47-86A2-4F28-85A2-6BB285298E44}" srcId="{48058774-106F-41E9-B176-35747546FDC1}" destId="{C73A89C4-2D55-46C5-BE57-F555BD00E7CC}" srcOrd="0" destOrd="0" parTransId="{843E7763-404C-431C-8BE8-7C40E34B69F1}" sibTransId="{DB8FAA93-66D5-4878-8364-BDFDB178CB0B}"/>
    <dgm:cxn modelId="{4E181648-477E-4954-BB67-A451F4B76BEB}" type="presOf" srcId="{22F8EFC3-2CD9-4F36-8BB1-B8BFF7766F8F}" destId="{EA85FCFE-8F70-4129-A219-16F692288947}" srcOrd="0" destOrd="0" presId="urn:microsoft.com/office/officeart/2005/8/layout/chevron2"/>
    <dgm:cxn modelId="{9B167D49-8C0B-45AB-80E5-FF5C3E1307F1}" srcId="{883E08C2-8A03-46D1-A755-03989DB13E38}" destId="{F753F323-CA49-4DFF-8200-B66E42B964DF}" srcOrd="0" destOrd="0" parTransId="{6DEAA5E1-A1E0-46BD-A0D5-CD07760E1737}" sibTransId="{0D0ED844-5FF6-4C91-8B90-8283447B5C71}"/>
    <dgm:cxn modelId="{C68DE649-E8FC-42AC-AA0A-6C37BA3023A9}" srcId="{E585E3EE-A496-42DC-8DA5-BFA4548E8252}" destId="{42372EF5-6C4B-4838-A3F7-E90D1B6028B7}" srcOrd="16" destOrd="0" parTransId="{BC8534C4-6C8B-450E-9567-DB88EC24B569}" sibTransId="{0AFD13DE-39A3-4ADD-88B3-2CAB726AD2A2}"/>
    <dgm:cxn modelId="{EEC1C770-5A95-4D5B-8472-10CB98A7F5BD}" type="presOf" srcId="{33095629-9E91-4D89-A199-3B43165CD25E}" destId="{6BFAA407-9532-4D8A-AA1A-4B5BB2FC5D41}" srcOrd="0" destOrd="0" presId="urn:microsoft.com/office/officeart/2005/8/layout/chevron2"/>
    <dgm:cxn modelId="{13BA0074-55EB-4AA2-BDDA-E80A8FC769D2}" srcId="{E585E3EE-A496-42DC-8DA5-BFA4548E8252}" destId="{1B7027ED-1804-40A6-8A37-5861C52CFF72}" srcOrd="7" destOrd="0" parTransId="{9C768BAB-6CDE-412E-B03E-42272EA58677}" sibTransId="{395AFE68-86E4-48BF-BCCE-665B7570BE73}"/>
    <dgm:cxn modelId="{BD0B1254-6CDC-43BA-87EE-663F62DADB2C}" srcId="{1B7027ED-1804-40A6-8A37-5861C52CFF72}" destId="{CB0D33CF-AD0C-40C5-B9B3-C4ABBA44D3AC}" srcOrd="0" destOrd="0" parTransId="{7FF3C18D-5064-455E-9CA0-8B2CB81BCE65}" sibTransId="{8BDFE915-1777-45DD-8688-6DC4508AB9A7}"/>
    <dgm:cxn modelId="{9F29FB54-F57A-4505-AF3D-2E0F7AB19296}" type="presOf" srcId="{E585E3EE-A496-42DC-8DA5-BFA4548E8252}" destId="{C8DBD322-42DF-44D3-B8B3-AAF0F4B42AD2}" srcOrd="0" destOrd="0" presId="urn:microsoft.com/office/officeart/2005/8/layout/chevron2"/>
    <dgm:cxn modelId="{23976256-0B1A-4422-9C84-302A609A100D}" srcId="{79055353-84F9-441F-8ABE-864A1C4BF18D}" destId="{0FD2710A-4407-486B-9E9A-E6265CC15392}" srcOrd="0" destOrd="0" parTransId="{27563E93-4585-4CD3-9542-ED0B183CC362}" sibTransId="{4D054AC9-C1C5-4A9E-9122-092B8FAD8E43}"/>
    <dgm:cxn modelId="{793DF156-8F57-4E23-97E4-E2F8C0C8041F}" srcId="{E585E3EE-A496-42DC-8DA5-BFA4548E8252}" destId="{72A9AFFE-FD54-4591-B573-A83D0E8299B5}" srcOrd="1" destOrd="0" parTransId="{4B2DC8F1-51FE-4865-A374-BDC821B3A1CC}" sibTransId="{170AC467-E460-454A-8EA1-EDD65613AC40}"/>
    <dgm:cxn modelId="{B1986478-F966-4EFC-9527-1994A30FCC3E}" srcId="{E585E3EE-A496-42DC-8DA5-BFA4548E8252}" destId="{33095629-9E91-4D89-A199-3B43165CD25E}" srcOrd="0" destOrd="0" parTransId="{569BD8BE-EEDE-4E33-900F-0F2B2C232CCA}" sibTransId="{C31D3688-D4CD-4165-BAAE-EAFBB4DCD733}"/>
    <dgm:cxn modelId="{63C3AD58-2E6A-4FF2-BD74-60E87EEBD595}" type="presOf" srcId="{E24C9A7A-3073-4197-92FD-12E3BB6C1DB2}" destId="{518386A9-C8D2-4C67-A653-EEC9998A8987}" srcOrd="0" destOrd="0" presId="urn:microsoft.com/office/officeart/2005/8/layout/chevron2"/>
    <dgm:cxn modelId="{F896EE79-36BD-45BA-9DD6-819BF89701A8}" type="presOf" srcId="{A4BE3A6F-2B98-49B3-9029-6F146CCE9581}" destId="{D591D709-3FFD-4FC4-A22C-5523AD27140F}" srcOrd="0" destOrd="0" presId="urn:microsoft.com/office/officeart/2005/8/layout/chevron2"/>
    <dgm:cxn modelId="{FF570E7A-6D2D-431A-8419-2F39C291D724}" type="presOf" srcId="{0FD2710A-4407-486B-9E9A-E6265CC15392}" destId="{2AC1380C-80C5-482A-B8A0-043C99299581}" srcOrd="0" destOrd="0" presId="urn:microsoft.com/office/officeart/2005/8/layout/chevron2"/>
    <dgm:cxn modelId="{0F11DF7A-47F1-4F25-B489-6B86E044A6C8}" type="presOf" srcId="{CB0D33CF-AD0C-40C5-B9B3-C4ABBA44D3AC}" destId="{DE58378A-CC65-4AEB-8F6D-EE4A7184A03C}" srcOrd="0" destOrd="0" presId="urn:microsoft.com/office/officeart/2005/8/layout/chevron2"/>
    <dgm:cxn modelId="{8777FD5A-A8EB-4B3E-B201-AC312F224B4D}" type="presOf" srcId="{C73A89C4-2D55-46C5-BE57-F555BD00E7CC}" destId="{D8D3BB3A-81EC-483B-A3F6-AA63BEA52EFE}" srcOrd="0" destOrd="0" presId="urn:microsoft.com/office/officeart/2005/8/layout/chevron2"/>
    <dgm:cxn modelId="{AE26037D-F0AD-493C-B8FD-4AB488503B58}" type="presOf" srcId="{72A9AFFE-FD54-4591-B573-A83D0E8299B5}" destId="{9A024AE2-72EF-441E-BF27-D94C76EB3AC3}" srcOrd="0" destOrd="0" presId="urn:microsoft.com/office/officeart/2005/8/layout/chevron2"/>
    <dgm:cxn modelId="{315C2383-34CC-4026-A50E-008C40E35033}" srcId="{E585E3EE-A496-42DC-8DA5-BFA4548E8252}" destId="{79055353-84F9-441F-8ABE-864A1C4BF18D}" srcOrd="14" destOrd="0" parTransId="{A8980309-13EB-4473-AA6D-BBA1122F379A}" sibTransId="{DCD72D27-975E-4DC6-9BB6-9CB74D28AB1E}"/>
    <dgm:cxn modelId="{25859C87-7DC3-4490-AB3F-A3CD8CDCDBD6}" srcId="{E585E3EE-A496-42DC-8DA5-BFA4548E8252}" destId="{ED00AD13-3A5E-4090-800D-C70F2FFF006B}" srcOrd="4" destOrd="0" parTransId="{C89C0C05-0E41-47F4-8CA2-3D4D227B19F0}" sibTransId="{3A5A66EB-D5AF-4B26-9166-EF7CBA2545AF}"/>
    <dgm:cxn modelId="{33D57888-662A-49CC-A1B2-1DA591201D91}" srcId="{E57D144B-AB52-4B5D-AF3C-82876E455FAA}" destId="{A4BE3A6F-2B98-49B3-9029-6F146CCE9581}" srcOrd="0" destOrd="0" parTransId="{05CA806C-F10A-42D2-AF48-157C0BB51AD4}" sibTransId="{CA09BC33-2F46-404E-BBD4-315BF66B11A5}"/>
    <dgm:cxn modelId="{2332DA8A-A6ED-4920-A764-A77C43260A12}" type="presOf" srcId="{94C07639-3B42-4453-8A4A-187745E44234}" destId="{CF67756B-19D0-4286-8764-E7A4E7805AEA}" srcOrd="0" destOrd="0" presId="urn:microsoft.com/office/officeart/2005/8/layout/chevron2"/>
    <dgm:cxn modelId="{BBB6D78C-EBFC-472D-BC86-929CB9325121}" srcId="{E585E3EE-A496-42DC-8DA5-BFA4548E8252}" destId="{956D6C7A-56AA-4FC8-AEA8-3FFC9C7238A9}" srcOrd="3" destOrd="0" parTransId="{212C4385-2DB2-46A8-86B4-CF1CFF95DFEB}" sibTransId="{B7560FF5-E153-4A67-86A3-97E1C658F041}"/>
    <dgm:cxn modelId="{56BE7A8E-B724-4A9E-829D-3E1705FCA3D6}" type="presOf" srcId="{4AA91D98-8DF0-46B0-B832-07EB9D29729D}" destId="{6D9D198A-845A-4BEF-8364-9A16A8487C3D}" srcOrd="0" destOrd="0" presId="urn:microsoft.com/office/officeart/2005/8/layout/chevron2"/>
    <dgm:cxn modelId="{27C64D90-6AF6-4F4B-A262-D1F981525C19}" type="presOf" srcId="{956D6C7A-56AA-4FC8-AEA8-3FFC9C7238A9}" destId="{B3300FEE-4545-473A-B3E8-ECADDB761B20}" srcOrd="0" destOrd="0" presId="urn:microsoft.com/office/officeart/2005/8/layout/chevron2"/>
    <dgm:cxn modelId="{D5EE9C95-E12D-4E7D-AA22-DC1E0AC89BF4}" type="presOf" srcId="{79055353-84F9-441F-8ABE-864A1C4BF18D}" destId="{7BBE5BF4-2E75-427D-8A5A-F35A81020E75}" srcOrd="0" destOrd="0" presId="urn:microsoft.com/office/officeart/2005/8/layout/chevron2"/>
    <dgm:cxn modelId="{42DB649F-37AC-4EF5-84B5-35F5BCFD822F}" srcId="{E585E3EE-A496-42DC-8DA5-BFA4548E8252}" destId="{D97AAB9C-A314-423C-836E-26198D47BD49}" srcOrd="10" destOrd="0" parTransId="{83AF8041-5B0A-4FF4-9BC9-DE7C73EA5111}" sibTransId="{1B677A61-C5CC-430D-A2F8-480E6765D1D9}"/>
    <dgm:cxn modelId="{02B5CBA0-97E8-4994-BFA8-039304263725}" srcId="{6F03CA57-4D25-4140-A39F-8C91143E6C5A}" destId="{139CF0BE-CA7B-4C81-809B-76E012CF02C7}" srcOrd="0" destOrd="0" parTransId="{4C9C039C-6949-4623-AA8C-70BB22A2FE77}" sibTransId="{4E4B283B-562B-48A3-85D5-9DA925527C77}"/>
    <dgm:cxn modelId="{DA9B69A1-B08B-49D8-B217-F1015014C109}" type="presOf" srcId="{3C457A11-16C1-4B5B-813C-8349F1E02B37}" destId="{53D6BB5D-3881-45E4-A249-34F92D312EBD}" srcOrd="0" destOrd="0" presId="urn:microsoft.com/office/officeart/2005/8/layout/chevron2"/>
    <dgm:cxn modelId="{F0CE06A2-521D-4033-9EC2-F71FD9952109}" srcId="{412D6931-E247-4059-907F-F2C09F864A9C}" destId="{9678A077-CD90-41A3-AA4E-3846C7F2649C}" srcOrd="0" destOrd="0" parTransId="{84D30F3B-7E2D-4AD8-B584-21D26E588505}" sibTransId="{28D70B2F-D048-43CB-8C24-6D3EF8ED66C9}"/>
    <dgm:cxn modelId="{2FF3B0A3-04F5-4618-9340-23819C4DF37F}" type="presOf" srcId="{F753F323-CA49-4DFF-8200-B66E42B964DF}" destId="{83ABCF36-0339-4659-B652-2607B5608B02}" srcOrd="0" destOrd="0" presId="urn:microsoft.com/office/officeart/2005/8/layout/chevron2"/>
    <dgm:cxn modelId="{07221DA9-F8F1-4E8F-9215-AA4236C14959}" srcId="{4AA91D98-8DF0-46B0-B832-07EB9D29729D}" destId="{E33E5A3E-A85E-43B4-BFEE-AE619614AD68}" srcOrd="0" destOrd="0" parTransId="{D14B0CCE-9C41-4BB6-A105-0728359E51EC}" sibTransId="{12712392-E009-4D59-86AA-7A582767C6FC}"/>
    <dgm:cxn modelId="{DF8878AD-28A7-4428-9159-05F0ACEE76F9}" type="presOf" srcId="{9678A077-CD90-41A3-AA4E-3846C7F2649C}" destId="{B8677258-DD49-47C9-BB7C-09EBD69567C4}" srcOrd="0" destOrd="0" presId="urn:microsoft.com/office/officeart/2005/8/layout/chevron2"/>
    <dgm:cxn modelId="{1AAD93B0-C91A-44DC-9D07-3B7AF8FC71E3}" srcId="{E585E3EE-A496-42DC-8DA5-BFA4548E8252}" destId="{4AA91D98-8DF0-46B0-B832-07EB9D29729D}" srcOrd="13" destOrd="0" parTransId="{22804931-5B02-4E6F-9615-03466B1C458D}" sibTransId="{46B9D519-7328-4B26-A6DC-A875048C8A9E}"/>
    <dgm:cxn modelId="{F0114DB1-376D-4122-A4FB-18377E9DD4A1}" srcId="{42372EF5-6C4B-4838-A3F7-E90D1B6028B7}" destId="{F88B23DB-9562-4615-857C-0C11C5E3A4F6}" srcOrd="0" destOrd="0" parTransId="{52A3F7BB-C394-45E6-B8F3-7F17BAC8C427}" sibTransId="{3505B745-776E-4B11-8E51-DCD1E641A26D}"/>
    <dgm:cxn modelId="{E46CB9C4-385F-4855-B6A3-BDD91F6FD2A2}" type="presOf" srcId="{ED00AD13-3A5E-4090-800D-C70F2FFF006B}" destId="{55AEA3CD-DA58-4DC6-A093-6EE505315E2B}" srcOrd="0" destOrd="0" presId="urn:microsoft.com/office/officeart/2005/8/layout/chevron2"/>
    <dgm:cxn modelId="{BAA39ACA-ACD6-4EA3-B6B6-F0F5DEC07B0A}" srcId="{72A9AFFE-FD54-4591-B573-A83D0E8299B5}" destId="{5D734E40-1D92-4FE1-8241-64D36BB4F47E}" srcOrd="0" destOrd="0" parTransId="{978E2AC6-BAF7-413E-97D3-3B50F307C06D}" sibTransId="{D3AC9395-61D0-48B7-9D64-E30366406779}"/>
    <dgm:cxn modelId="{0EEC52CB-D34D-4CF7-865D-5A6247CD07CE}" srcId="{BDFC0B67-1E11-4FCF-BA1E-A96F6BB286D2}" destId="{69F118DD-A6F1-4C57-AC5C-B1F8A6B2BD72}" srcOrd="0" destOrd="0" parTransId="{B6492918-ECE4-4FE1-95A3-C52D94B930FB}" sibTransId="{FCA7951D-E7C1-458D-B8FE-1F8B952B60B9}"/>
    <dgm:cxn modelId="{87442CCD-E7A6-4D57-9EA5-FDA574DB0DBE}" type="presOf" srcId="{1B7027ED-1804-40A6-8A37-5861C52CFF72}" destId="{55937F85-71F0-43F6-8A11-A503B7B753D4}" srcOrd="0" destOrd="0" presId="urn:microsoft.com/office/officeart/2005/8/layout/chevron2"/>
    <dgm:cxn modelId="{6CFAE7CD-CA22-42B0-A72A-6605A2AEC352}" type="presOf" srcId="{D97AAB9C-A314-423C-836E-26198D47BD49}" destId="{CF706C7B-DF41-45AB-830D-7E155B09A2EB}" srcOrd="0" destOrd="0" presId="urn:microsoft.com/office/officeart/2005/8/layout/chevron2"/>
    <dgm:cxn modelId="{4650DBCE-2D9B-472F-A287-7351FA5DFE35}" srcId="{3C457A11-16C1-4B5B-813C-8349F1E02B37}" destId="{94C07639-3B42-4453-8A4A-187745E44234}" srcOrd="0" destOrd="0" parTransId="{E68B4573-BCC2-444F-94CD-ADC63C0B2950}" sibTransId="{F7CF3243-6FD4-4D5D-9283-9DF5ECC306D8}"/>
    <dgm:cxn modelId="{845A80D2-B6C6-49CB-8322-70EF8BDEAAA4}" srcId="{ED00AD13-3A5E-4090-800D-C70F2FFF006B}" destId="{F3506ED1-80E0-4290-96AF-70451119BC9A}" srcOrd="0" destOrd="0" parTransId="{76F5B8BD-03FA-430B-B254-D1F56A04327C}" sibTransId="{E4A3D521-4302-40D4-9FE2-E4D1844C801E}"/>
    <dgm:cxn modelId="{5E8527D3-8605-420B-9B20-D090550B9160}" srcId="{E585E3EE-A496-42DC-8DA5-BFA4548E8252}" destId="{412D6931-E247-4059-907F-F2C09F864A9C}" srcOrd="9" destOrd="0" parTransId="{E509C3D8-5772-4F24-AA74-9103EF6A8FB0}" sibTransId="{532CCDC6-9C1B-4E9B-A1C3-F4BDBA48605B}"/>
    <dgm:cxn modelId="{86E471D3-F4E6-45D3-B470-FC364B6A42D6}" srcId="{E585E3EE-A496-42DC-8DA5-BFA4548E8252}" destId="{48058774-106F-41E9-B176-35747546FDC1}" srcOrd="12" destOrd="0" parTransId="{4449EB6B-44CE-4FCB-86D3-31DBD15C22DA}" sibTransId="{B48E33C6-4CF6-4753-8DD3-07125F032B08}"/>
    <dgm:cxn modelId="{2CE86CD4-4B12-4FD5-B13E-8DFA21E51A16}" type="presOf" srcId="{412D6931-E247-4059-907F-F2C09F864A9C}" destId="{2221A4A6-478C-43A9-B698-32C985C11960}" srcOrd="0" destOrd="0" presId="urn:microsoft.com/office/officeart/2005/8/layout/chevron2"/>
    <dgm:cxn modelId="{350D99E7-6232-473B-B418-FA83E123192E}" srcId="{E585E3EE-A496-42DC-8DA5-BFA4548E8252}" destId="{3C457A11-16C1-4B5B-813C-8349F1E02B37}" srcOrd="8" destOrd="0" parTransId="{76F06EC5-55AD-495F-A563-32F73BF3BAF4}" sibTransId="{50392497-C101-4F45-80B8-8129890D9930}"/>
    <dgm:cxn modelId="{226824EC-412D-402B-BB05-FD4343FC415A}" srcId="{E585E3EE-A496-42DC-8DA5-BFA4548E8252}" destId="{BDFC0B67-1E11-4FCF-BA1E-A96F6BB286D2}" srcOrd="15" destOrd="0" parTransId="{E9CFB611-A660-4F86-84CD-88CD9F6125C9}" sibTransId="{EB0DB24B-B0C4-4C42-9670-F12810AD3A67}"/>
    <dgm:cxn modelId="{FEB3BBF0-8B00-4378-B594-3B56A9D513D1}" srcId="{E585E3EE-A496-42DC-8DA5-BFA4548E8252}" destId="{E57D144B-AB52-4B5D-AF3C-82876E455FAA}" srcOrd="11" destOrd="0" parTransId="{3C783655-525F-442B-9C05-58570234693B}" sibTransId="{EF515A23-7A52-49A8-B0EE-E0DCE9811D26}"/>
    <dgm:cxn modelId="{241A2EF3-B003-4094-9D70-4F2CD9C38988}" type="presOf" srcId="{E33E5A3E-A85E-43B4-BFEE-AE619614AD68}" destId="{D5D493B1-326F-4A12-AD8E-7F4EB264C141}" srcOrd="0" destOrd="0" presId="urn:microsoft.com/office/officeart/2005/8/layout/chevron2"/>
    <dgm:cxn modelId="{C66D9EF3-70C1-4E3C-876E-DD67E8A0ECBC}" type="presOf" srcId="{14B2898A-24B7-4D0F-B90D-F0E287FD1497}" destId="{EC371EED-5A21-4AF3-96A8-57B500A34A1B}" srcOrd="0" destOrd="0" presId="urn:microsoft.com/office/officeart/2005/8/layout/chevron2"/>
    <dgm:cxn modelId="{8AA311F6-A318-49EB-AB44-3384C18C82D1}" type="presOf" srcId="{BDFC0B67-1E11-4FCF-BA1E-A96F6BB286D2}" destId="{45253695-61C9-41A4-93AB-C7908EF1BE69}" srcOrd="0" destOrd="0" presId="urn:microsoft.com/office/officeart/2005/8/layout/chevron2"/>
    <dgm:cxn modelId="{4A4932F5-A6D5-4E35-9A9C-18D996B4F2B4}" type="presParOf" srcId="{C8DBD322-42DF-44D3-B8B3-AAF0F4B42AD2}" destId="{DB680A57-E3DE-4790-9A8F-3AB427EE91E3}" srcOrd="0" destOrd="0" presId="urn:microsoft.com/office/officeart/2005/8/layout/chevron2"/>
    <dgm:cxn modelId="{4D84C5C4-B133-4E12-ACD0-18BBEE51E7BE}" type="presParOf" srcId="{DB680A57-E3DE-4790-9A8F-3AB427EE91E3}" destId="{6BFAA407-9532-4D8A-AA1A-4B5BB2FC5D41}" srcOrd="0" destOrd="0" presId="urn:microsoft.com/office/officeart/2005/8/layout/chevron2"/>
    <dgm:cxn modelId="{B5A8A6F8-2699-463F-A0E3-DEBA5354E491}" type="presParOf" srcId="{DB680A57-E3DE-4790-9A8F-3AB427EE91E3}" destId="{518386A9-C8D2-4C67-A653-EEC9998A8987}" srcOrd="1" destOrd="0" presId="urn:microsoft.com/office/officeart/2005/8/layout/chevron2"/>
    <dgm:cxn modelId="{48F01A55-B17B-4424-B20E-38B019296731}" type="presParOf" srcId="{C8DBD322-42DF-44D3-B8B3-AAF0F4B42AD2}" destId="{C4F1EEA5-F651-418F-8A27-FEE6AC6B3394}" srcOrd="1" destOrd="0" presId="urn:microsoft.com/office/officeart/2005/8/layout/chevron2"/>
    <dgm:cxn modelId="{47C64E47-BBAB-4826-B0EB-34277B67A35D}" type="presParOf" srcId="{C8DBD322-42DF-44D3-B8B3-AAF0F4B42AD2}" destId="{92A27E74-6BA9-4A92-B714-F51C81618042}" srcOrd="2" destOrd="0" presId="urn:microsoft.com/office/officeart/2005/8/layout/chevron2"/>
    <dgm:cxn modelId="{1022E3DF-467C-4BDF-B9FD-7C0277920F80}" type="presParOf" srcId="{92A27E74-6BA9-4A92-B714-F51C81618042}" destId="{9A024AE2-72EF-441E-BF27-D94C76EB3AC3}" srcOrd="0" destOrd="0" presId="urn:microsoft.com/office/officeart/2005/8/layout/chevron2"/>
    <dgm:cxn modelId="{2E7611DB-E1BA-457D-9B74-4EC1CEDEE2B2}" type="presParOf" srcId="{92A27E74-6BA9-4A92-B714-F51C81618042}" destId="{4EE8E69E-64AF-49FF-9303-C8E5F4EF069F}" srcOrd="1" destOrd="0" presId="urn:microsoft.com/office/officeart/2005/8/layout/chevron2"/>
    <dgm:cxn modelId="{2BB1EB95-4E87-4D3D-A273-4E108B426278}" type="presParOf" srcId="{C8DBD322-42DF-44D3-B8B3-AAF0F4B42AD2}" destId="{861A41FF-E902-4A99-A6EB-E7E835D9E39B}" srcOrd="3" destOrd="0" presId="urn:microsoft.com/office/officeart/2005/8/layout/chevron2"/>
    <dgm:cxn modelId="{CC1205A1-ABAB-405B-BF19-5111896BA90D}" type="presParOf" srcId="{C8DBD322-42DF-44D3-B8B3-AAF0F4B42AD2}" destId="{AC7A11A9-6129-4018-8CBE-7F8007F8D25F}" srcOrd="4" destOrd="0" presId="urn:microsoft.com/office/officeart/2005/8/layout/chevron2"/>
    <dgm:cxn modelId="{D076F63B-AEDD-4E6A-824E-146197BB2EF2}" type="presParOf" srcId="{AC7A11A9-6129-4018-8CBE-7F8007F8D25F}" destId="{9329B7FD-34AC-4F7B-B95C-6DF70DD4B35C}" srcOrd="0" destOrd="0" presId="urn:microsoft.com/office/officeart/2005/8/layout/chevron2"/>
    <dgm:cxn modelId="{4D21E3B6-4497-4AAD-85AB-9C83ACABB856}" type="presParOf" srcId="{AC7A11A9-6129-4018-8CBE-7F8007F8D25F}" destId="{83ABCF36-0339-4659-B652-2607B5608B02}" srcOrd="1" destOrd="0" presId="urn:microsoft.com/office/officeart/2005/8/layout/chevron2"/>
    <dgm:cxn modelId="{1118C7B2-2C83-4B88-BA50-CF970B15A7CC}" type="presParOf" srcId="{C8DBD322-42DF-44D3-B8B3-AAF0F4B42AD2}" destId="{DA9F6816-DF21-4237-96BF-7E916A94A1C9}" srcOrd="5" destOrd="0" presId="urn:microsoft.com/office/officeart/2005/8/layout/chevron2"/>
    <dgm:cxn modelId="{B9E9B4BB-2D22-4CC6-9A41-35B3DEB1F306}" type="presParOf" srcId="{C8DBD322-42DF-44D3-B8B3-AAF0F4B42AD2}" destId="{51DC9B0E-B4EF-4EE1-AED6-CFBEB34460D2}" srcOrd="6" destOrd="0" presId="urn:microsoft.com/office/officeart/2005/8/layout/chevron2"/>
    <dgm:cxn modelId="{ECD8F31F-EC4C-43FC-A10F-07859F57DD4B}" type="presParOf" srcId="{51DC9B0E-B4EF-4EE1-AED6-CFBEB34460D2}" destId="{B3300FEE-4545-473A-B3E8-ECADDB761B20}" srcOrd="0" destOrd="0" presId="urn:microsoft.com/office/officeart/2005/8/layout/chevron2"/>
    <dgm:cxn modelId="{1406D5C7-6C4C-41D5-8EB4-538A66972193}" type="presParOf" srcId="{51DC9B0E-B4EF-4EE1-AED6-CFBEB34460D2}" destId="{A12C059D-6DE3-4FD9-A677-9F7C54E768C1}" srcOrd="1" destOrd="0" presId="urn:microsoft.com/office/officeart/2005/8/layout/chevron2"/>
    <dgm:cxn modelId="{577C33A6-6039-4BFA-A3DB-08E09719269F}" type="presParOf" srcId="{C8DBD322-42DF-44D3-B8B3-AAF0F4B42AD2}" destId="{66FEBC33-D922-4883-9E4B-77B38DC9CE6C}" srcOrd="7" destOrd="0" presId="urn:microsoft.com/office/officeart/2005/8/layout/chevron2"/>
    <dgm:cxn modelId="{F33849C2-8A7A-40C1-BF60-97EA98EE1354}" type="presParOf" srcId="{C8DBD322-42DF-44D3-B8B3-AAF0F4B42AD2}" destId="{298CF205-072E-49E9-BF98-10E2EE7230F0}" srcOrd="8" destOrd="0" presId="urn:microsoft.com/office/officeart/2005/8/layout/chevron2"/>
    <dgm:cxn modelId="{4BED2424-A1FC-4595-A069-33D4C9A29CF2}" type="presParOf" srcId="{298CF205-072E-49E9-BF98-10E2EE7230F0}" destId="{55AEA3CD-DA58-4DC6-A093-6EE505315E2B}" srcOrd="0" destOrd="0" presId="urn:microsoft.com/office/officeart/2005/8/layout/chevron2"/>
    <dgm:cxn modelId="{D3AD4128-327F-4219-99EE-CC34F26319CE}" type="presParOf" srcId="{298CF205-072E-49E9-BF98-10E2EE7230F0}" destId="{72657E14-5BD1-4E0B-B1C4-89D5BBD29C51}" srcOrd="1" destOrd="0" presId="urn:microsoft.com/office/officeart/2005/8/layout/chevron2"/>
    <dgm:cxn modelId="{09E68042-87A6-408D-BC5F-568EC00A8FD6}" type="presParOf" srcId="{C8DBD322-42DF-44D3-B8B3-AAF0F4B42AD2}" destId="{54D0EC7B-8EDB-4D96-BE2B-899EB071DB2B}" srcOrd="9" destOrd="0" presId="urn:microsoft.com/office/officeart/2005/8/layout/chevron2"/>
    <dgm:cxn modelId="{593254FD-D4D3-4995-8EB7-6782E458600D}" type="presParOf" srcId="{C8DBD322-42DF-44D3-B8B3-AAF0F4B42AD2}" destId="{E27ED492-1DCA-4449-B3E4-7960EEA359E1}" srcOrd="10" destOrd="0" presId="urn:microsoft.com/office/officeart/2005/8/layout/chevron2"/>
    <dgm:cxn modelId="{F9448BCF-AE0C-46F4-BB76-DB3B4476F415}" type="presParOf" srcId="{E27ED492-1DCA-4449-B3E4-7960EEA359E1}" destId="{AF9D8635-D4A3-43FB-B9E8-48D00E7613D2}" srcOrd="0" destOrd="0" presId="urn:microsoft.com/office/officeart/2005/8/layout/chevron2"/>
    <dgm:cxn modelId="{F98555A3-A35A-4A6A-A854-573EDCFC45F0}" type="presParOf" srcId="{E27ED492-1DCA-4449-B3E4-7960EEA359E1}" destId="{EC371EED-5A21-4AF3-96A8-57B500A34A1B}" srcOrd="1" destOrd="0" presId="urn:microsoft.com/office/officeart/2005/8/layout/chevron2"/>
    <dgm:cxn modelId="{BBD1B88A-90CF-4175-869A-28B984922827}" type="presParOf" srcId="{C8DBD322-42DF-44D3-B8B3-AAF0F4B42AD2}" destId="{A1CEFC7E-D174-405A-A3A8-9998317CAD5F}" srcOrd="11" destOrd="0" presId="urn:microsoft.com/office/officeart/2005/8/layout/chevron2"/>
    <dgm:cxn modelId="{3B8B1E7C-15CD-402C-A308-1F3B86C1BC74}" type="presParOf" srcId="{C8DBD322-42DF-44D3-B8B3-AAF0F4B42AD2}" destId="{07F869D0-60E2-42D6-818A-82CF89FCAB0C}" srcOrd="12" destOrd="0" presId="urn:microsoft.com/office/officeart/2005/8/layout/chevron2"/>
    <dgm:cxn modelId="{166A5BD4-2E4B-441C-8582-72AD7430AD49}" type="presParOf" srcId="{07F869D0-60E2-42D6-818A-82CF89FCAB0C}" destId="{5F5E6D4F-6F45-41F4-AD9E-A66E7DDF31FD}" srcOrd="0" destOrd="0" presId="urn:microsoft.com/office/officeart/2005/8/layout/chevron2"/>
    <dgm:cxn modelId="{1703EF0E-B3CC-44E5-9E61-2F42312EF549}" type="presParOf" srcId="{07F869D0-60E2-42D6-818A-82CF89FCAB0C}" destId="{DD538580-A63E-4E18-8407-DB40F2B404F4}" srcOrd="1" destOrd="0" presId="urn:microsoft.com/office/officeart/2005/8/layout/chevron2"/>
    <dgm:cxn modelId="{41F1F14F-6F3C-4191-8FB6-ACA1DE7CBF8E}" type="presParOf" srcId="{C8DBD322-42DF-44D3-B8B3-AAF0F4B42AD2}" destId="{9ABEDE00-5D6F-4BD7-8F53-105E083608C0}" srcOrd="13" destOrd="0" presId="urn:microsoft.com/office/officeart/2005/8/layout/chevron2"/>
    <dgm:cxn modelId="{EBA08A2E-F221-4474-93B7-D165D041E6D3}" type="presParOf" srcId="{C8DBD322-42DF-44D3-B8B3-AAF0F4B42AD2}" destId="{D5B67424-12DD-4136-9780-B32A6F1BD402}" srcOrd="14" destOrd="0" presId="urn:microsoft.com/office/officeart/2005/8/layout/chevron2"/>
    <dgm:cxn modelId="{AB747950-2EF1-4223-A559-876311028FE1}" type="presParOf" srcId="{D5B67424-12DD-4136-9780-B32A6F1BD402}" destId="{55937F85-71F0-43F6-8A11-A503B7B753D4}" srcOrd="0" destOrd="0" presId="urn:microsoft.com/office/officeart/2005/8/layout/chevron2"/>
    <dgm:cxn modelId="{BB4DE6AF-C883-4ACE-BB79-3C82D5CAB88F}" type="presParOf" srcId="{D5B67424-12DD-4136-9780-B32A6F1BD402}" destId="{DE58378A-CC65-4AEB-8F6D-EE4A7184A03C}" srcOrd="1" destOrd="0" presId="urn:microsoft.com/office/officeart/2005/8/layout/chevron2"/>
    <dgm:cxn modelId="{C4E3E269-531A-4193-ADF9-E580653924F8}" type="presParOf" srcId="{C8DBD322-42DF-44D3-B8B3-AAF0F4B42AD2}" destId="{66963717-AC91-4757-9673-C91461A68339}" srcOrd="15" destOrd="0" presId="urn:microsoft.com/office/officeart/2005/8/layout/chevron2"/>
    <dgm:cxn modelId="{2E17A5D7-B1C4-4952-B39E-91DC220F5423}" type="presParOf" srcId="{C8DBD322-42DF-44D3-B8B3-AAF0F4B42AD2}" destId="{D0CE0041-5BFE-4576-A511-D25C11FFAC7C}" srcOrd="16" destOrd="0" presId="urn:microsoft.com/office/officeart/2005/8/layout/chevron2"/>
    <dgm:cxn modelId="{CE6BB8F6-BC96-4611-A54D-C63190ACCC86}" type="presParOf" srcId="{D0CE0041-5BFE-4576-A511-D25C11FFAC7C}" destId="{53D6BB5D-3881-45E4-A249-34F92D312EBD}" srcOrd="0" destOrd="0" presId="urn:microsoft.com/office/officeart/2005/8/layout/chevron2"/>
    <dgm:cxn modelId="{7AB70766-ABB8-4C58-AE8D-DAD5C23C26AA}" type="presParOf" srcId="{D0CE0041-5BFE-4576-A511-D25C11FFAC7C}" destId="{CF67756B-19D0-4286-8764-E7A4E7805AEA}" srcOrd="1" destOrd="0" presId="urn:microsoft.com/office/officeart/2005/8/layout/chevron2"/>
    <dgm:cxn modelId="{9B915DC2-B101-4638-8B9B-8BDF5C76D27E}" type="presParOf" srcId="{C8DBD322-42DF-44D3-B8B3-AAF0F4B42AD2}" destId="{0F9F8ACF-9C73-4998-840F-1F77E75F3B82}" srcOrd="17" destOrd="0" presId="urn:microsoft.com/office/officeart/2005/8/layout/chevron2"/>
    <dgm:cxn modelId="{02CF4A58-11F3-452B-9D56-C31BE13E1104}" type="presParOf" srcId="{C8DBD322-42DF-44D3-B8B3-AAF0F4B42AD2}" destId="{6A2A8EA0-1553-4212-8329-8C7104D57685}" srcOrd="18" destOrd="0" presId="urn:microsoft.com/office/officeart/2005/8/layout/chevron2"/>
    <dgm:cxn modelId="{D8FF471E-67E9-43FC-92D7-AEB59E61E90F}" type="presParOf" srcId="{6A2A8EA0-1553-4212-8329-8C7104D57685}" destId="{2221A4A6-478C-43A9-B698-32C985C11960}" srcOrd="0" destOrd="0" presId="urn:microsoft.com/office/officeart/2005/8/layout/chevron2"/>
    <dgm:cxn modelId="{2307F5FB-61A3-4C78-BAAF-B77CBE16B815}" type="presParOf" srcId="{6A2A8EA0-1553-4212-8329-8C7104D57685}" destId="{B8677258-DD49-47C9-BB7C-09EBD69567C4}" srcOrd="1" destOrd="0" presId="urn:microsoft.com/office/officeart/2005/8/layout/chevron2"/>
    <dgm:cxn modelId="{8A730E6A-B36A-4C56-858C-4DFDBEF4AEA4}" type="presParOf" srcId="{C8DBD322-42DF-44D3-B8B3-AAF0F4B42AD2}" destId="{DB0BB59E-6B70-408A-B945-752AFF63AC2D}" srcOrd="19" destOrd="0" presId="urn:microsoft.com/office/officeart/2005/8/layout/chevron2"/>
    <dgm:cxn modelId="{07A7D161-72C0-4D4F-B0E0-91E0328A1065}" type="presParOf" srcId="{C8DBD322-42DF-44D3-B8B3-AAF0F4B42AD2}" destId="{D6DFFD62-D944-47D2-A58E-117C6CBBF2D4}" srcOrd="20" destOrd="0" presId="urn:microsoft.com/office/officeart/2005/8/layout/chevron2"/>
    <dgm:cxn modelId="{7D055C56-BBE8-43B3-9A73-078726F5FD2F}" type="presParOf" srcId="{D6DFFD62-D944-47D2-A58E-117C6CBBF2D4}" destId="{CF706C7B-DF41-45AB-830D-7E155B09A2EB}" srcOrd="0" destOrd="0" presId="urn:microsoft.com/office/officeart/2005/8/layout/chevron2"/>
    <dgm:cxn modelId="{3FAB9C64-BD8D-47D5-99C3-59D745C3C768}" type="presParOf" srcId="{D6DFFD62-D944-47D2-A58E-117C6CBBF2D4}" destId="{EA85FCFE-8F70-4129-A219-16F692288947}" srcOrd="1" destOrd="0" presId="urn:microsoft.com/office/officeart/2005/8/layout/chevron2"/>
    <dgm:cxn modelId="{6574B42E-F18D-49CF-95F6-EFD4AA49F922}" type="presParOf" srcId="{C8DBD322-42DF-44D3-B8B3-AAF0F4B42AD2}" destId="{7E51FE13-35CD-4242-869B-6EAE239F79F8}" srcOrd="21" destOrd="0" presId="urn:microsoft.com/office/officeart/2005/8/layout/chevron2"/>
    <dgm:cxn modelId="{825E686C-EE8D-4942-BFE6-3A16FBB774F1}" type="presParOf" srcId="{C8DBD322-42DF-44D3-B8B3-AAF0F4B42AD2}" destId="{90056FD6-0D19-4523-A3A4-D9AC61AC899B}" srcOrd="22" destOrd="0" presId="urn:microsoft.com/office/officeart/2005/8/layout/chevron2"/>
    <dgm:cxn modelId="{FE9BFAB4-2BC4-42A8-934A-688D893D74CD}" type="presParOf" srcId="{90056FD6-0D19-4523-A3A4-D9AC61AC899B}" destId="{3FF6DF96-4933-490C-B271-D8F2C91D7836}" srcOrd="0" destOrd="0" presId="urn:microsoft.com/office/officeart/2005/8/layout/chevron2"/>
    <dgm:cxn modelId="{A318AAE6-73A2-4475-975B-CB80D0145179}" type="presParOf" srcId="{90056FD6-0D19-4523-A3A4-D9AC61AC899B}" destId="{D591D709-3FFD-4FC4-A22C-5523AD27140F}" srcOrd="1" destOrd="0" presId="urn:microsoft.com/office/officeart/2005/8/layout/chevron2"/>
    <dgm:cxn modelId="{46F51034-3135-46ED-BAF6-5E3FE218FD0A}" type="presParOf" srcId="{C8DBD322-42DF-44D3-B8B3-AAF0F4B42AD2}" destId="{8C0626F5-42DE-4585-9495-074ECEF8B26F}" srcOrd="23" destOrd="0" presId="urn:microsoft.com/office/officeart/2005/8/layout/chevron2"/>
    <dgm:cxn modelId="{736A19C4-6C79-4FCC-9969-63E36771A92A}" type="presParOf" srcId="{C8DBD322-42DF-44D3-B8B3-AAF0F4B42AD2}" destId="{CC63B375-C6E1-4245-B0BB-116929BE835C}" srcOrd="24" destOrd="0" presId="urn:microsoft.com/office/officeart/2005/8/layout/chevron2"/>
    <dgm:cxn modelId="{43915739-A792-44C3-B153-E4CBA6A83F7B}" type="presParOf" srcId="{CC63B375-C6E1-4245-B0BB-116929BE835C}" destId="{CE3E6829-04EA-4E36-BC1B-969FC110BAF9}" srcOrd="0" destOrd="0" presId="urn:microsoft.com/office/officeart/2005/8/layout/chevron2"/>
    <dgm:cxn modelId="{DFD2FD58-4E9B-419F-9A7C-A77D7B78B934}" type="presParOf" srcId="{CC63B375-C6E1-4245-B0BB-116929BE835C}" destId="{D8D3BB3A-81EC-483B-A3F6-AA63BEA52EFE}" srcOrd="1" destOrd="0" presId="urn:microsoft.com/office/officeart/2005/8/layout/chevron2"/>
    <dgm:cxn modelId="{F6D54C57-0F5E-4A1A-83C7-1E6A168D277A}" type="presParOf" srcId="{C8DBD322-42DF-44D3-B8B3-AAF0F4B42AD2}" destId="{D126EF70-4D69-4D46-B00F-633062751560}" srcOrd="25" destOrd="0" presId="urn:microsoft.com/office/officeart/2005/8/layout/chevron2"/>
    <dgm:cxn modelId="{2C6271F6-62D5-4FA5-9FE3-5B646FC7FA31}" type="presParOf" srcId="{C8DBD322-42DF-44D3-B8B3-AAF0F4B42AD2}" destId="{B279A230-033E-47AD-80DE-005358906FC3}" srcOrd="26" destOrd="0" presId="urn:microsoft.com/office/officeart/2005/8/layout/chevron2"/>
    <dgm:cxn modelId="{E4B3DBAA-4E80-4E17-9772-2A75DBDBA950}" type="presParOf" srcId="{B279A230-033E-47AD-80DE-005358906FC3}" destId="{6D9D198A-845A-4BEF-8364-9A16A8487C3D}" srcOrd="0" destOrd="0" presId="urn:microsoft.com/office/officeart/2005/8/layout/chevron2"/>
    <dgm:cxn modelId="{4928B9D0-E9BD-4BA3-A873-8C03D9E4C176}" type="presParOf" srcId="{B279A230-033E-47AD-80DE-005358906FC3}" destId="{D5D493B1-326F-4A12-AD8E-7F4EB264C141}" srcOrd="1" destOrd="0" presId="urn:microsoft.com/office/officeart/2005/8/layout/chevron2"/>
    <dgm:cxn modelId="{A3BF6A29-1BE7-43DA-9037-BC66C91AFCD3}" type="presParOf" srcId="{C8DBD322-42DF-44D3-B8B3-AAF0F4B42AD2}" destId="{716B6F43-7469-4CC6-BFB2-3D256CF1F4B9}" srcOrd="27" destOrd="0" presId="urn:microsoft.com/office/officeart/2005/8/layout/chevron2"/>
    <dgm:cxn modelId="{4FE29C15-5F82-45DC-94F2-E587B807B1BF}" type="presParOf" srcId="{C8DBD322-42DF-44D3-B8B3-AAF0F4B42AD2}" destId="{FD220480-3540-4E20-B006-D8D3F100FAEE}" srcOrd="28" destOrd="0" presId="urn:microsoft.com/office/officeart/2005/8/layout/chevron2"/>
    <dgm:cxn modelId="{8E124CD9-B270-4C08-A8F9-99853AFDF154}" type="presParOf" srcId="{FD220480-3540-4E20-B006-D8D3F100FAEE}" destId="{7BBE5BF4-2E75-427D-8A5A-F35A81020E75}" srcOrd="0" destOrd="0" presId="urn:microsoft.com/office/officeart/2005/8/layout/chevron2"/>
    <dgm:cxn modelId="{A37F95B3-BB45-4F9E-8922-82C6A9AC91E9}" type="presParOf" srcId="{FD220480-3540-4E20-B006-D8D3F100FAEE}" destId="{2AC1380C-80C5-482A-B8A0-043C99299581}" srcOrd="1" destOrd="0" presId="urn:microsoft.com/office/officeart/2005/8/layout/chevron2"/>
    <dgm:cxn modelId="{983731F1-7FBE-47AB-A2E5-BCBF865EBFEA}" type="presParOf" srcId="{C8DBD322-42DF-44D3-B8B3-AAF0F4B42AD2}" destId="{66AE5C30-46CE-4650-9BA4-851AC4CAAA2C}" srcOrd="29" destOrd="0" presId="urn:microsoft.com/office/officeart/2005/8/layout/chevron2"/>
    <dgm:cxn modelId="{0A2D1530-11AB-4929-83D3-CAD98327F1AB}" type="presParOf" srcId="{C8DBD322-42DF-44D3-B8B3-AAF0F4B42AD2}" destId="{223DB637-1A15-4CB1-A4A1-3618610D1B71}" srcOrd="30" destOrd="0" presId="urn:microsoft.com/office/officeart/2005/8/layout/chevron2"/>
    <dgm:cxn modelId="{A376B527-4EDC-473E-B38E-F3C219A1C667}" type="presParOf" srcId="{223DB637-1A15-4CB1-A4A1-3618610D1B71}" destId="{45253695-61C9-41A4-93AB-C7908EF1BE69}" srcOrd="0" destOrd="0" presId="urn:microsoft.com/office/officeart/2005/8/layout/chevron2"/>
    <dgm:cxn modelId="{3A051720-BEBE-4BA2-98D3-EAE917DAA474}" type="presParOf" srcId="{223DB637-1A15-4CB1-A4A1-3618610D1B71}" destId="{A95FEA5D-6BD5-4123-AA97-FAD7850FE3E9}" srcOrd="1" destOrd="0" presId="urn:microsoft.com/office/officeart/2005/8/layout/chevron2"/>
    <dgm:cxn modelId="{42FBC6C7-308F-48A6-BA64-DAD5D2AA008A}" type="presParOf" srcId="{C8DBD322-42DF-44D3-B8B3-AAF0F4B42AD2}" destId="{4C7502FF-9DBE-4A63-A315-67F6F54E4BA7}" srcOrd="31" destOrd="0" presId="urn:microsoft.com/office/officeart/2005/8/layout/chevron2"/>
    <dgm:cxn modelId="{933A8C32-1BD8-48F5-9BDA-A7BCED7CBF66}" type="presParOf" srcId="{C8DBD322-42DF-44D3-B8B3-AAF0F4B42AD2}" destId="{1A945FDE-B64F-4BC4-A039-5DC25AA54071}" srcOrd="32" destOrd="0" presId="urn:microsoft.com/office/officeart/2005/8/layout/chevron2"/>
    <dgm:cxn modelId="{39E36962-E3BE-43C1-B71F-D43926998F91}" type="presParOf" srcId="{1A945FDE-B64F-4BC4-A039-5DC25AA54071}" destId="{1857F19A-B939-4F4E-9506-F9C59C4982CE}" srcOrd="0" destOrd="0" presId="urn:microsoft.com/office/officeart/2005/8/layout/chevron2"/>
    <dgm:cxn modelId="{F47D3068-A2B0-47AB-9871-E6A4EB186C84}" type="presParOf" srcId="{1A945FDE-B64F-4BC4-A039-5DC25AA54071}" destId="{7BD3374A-0F6B-4F2E-B6C7-98650B57F829}"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D7354C-4CC8-4287-B925-8315C3F5E68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2C6AD61-02E1-4DCE-8D26-4B6918872B81}">
      <dgm:prSet/>
      <dgm:spPr/>
      <dgm:t>
        <a:bodyPr/>
        <a:lstStyle/>
        <a:p>
          <a:r>
            <a:rPr lang="en-GB"/>
            <a:t>Workforce issues</a:t>
          </a:r>
          <a:endParaRPr lang="en-US"/>
        </a:p>
      </dgm:t>
    </dgm:pt>
    <dgm:pt modelId="{B5209745-CADA-48AC-9BDC-2514F3E1B94C}" type="parTrans" cxnId="{15522EBE-3235-4940-A16F-F10955ACD367}">
      <dgm:prSet/>
      <dgm:spPr/>
      <dgm:t>
        <a:bodyPr/>
        <a:lstStyle/>
        <a:p>
          <a:endParaRPr lang="en-US"/>
        </a:p>
      </dgm:t>
    </dgm:pt>
    <dgm:pt modelId="{D1411681-41E5-4070-824E-2128AAF784A3}" type="sibTrans" cxnId="{15522EBE-3235-4940-A16F-F10955ACD367}">
      <dgm:prSet/>
      <dgm:spPr/>
      <dgm:t>
        <a:bodyPr/>
        <a:lstStyle/>
        <a:p>
          <a:endParaRPr lang="en-US"/>
        </a:p>
      </dgm:t>
    </dgm:pt>
    <dgm:pt modelId="{89EDEC4F-0DC0-427B-B66E-52F575512D4D}">
      <dgm:prSet/>
      <dgm:spPr/>
      <dgm:t>
        <a:bodyPr/>
        <a:lstStyle/>
        <a:p>
          <a:r>
            <a:rPr lang="en-GB" dirty="0"/>
            <a:t>Exhausted staff: Its not just about appointments. Hidden work</a:t>
          </a:r>
          <a:endParaRPr lang="en-US" dirty="0"/>
        </a:p>
      </dgm:t>
    </dgm:pt>
    <dgm:pt modelId="{547977DA-8926-4B52-A28A-8D3E3A44CBDA}" type="parTrans" cxnId="{93BF0ABE-4887-4220-84A0-2C2FBE0482A9}">
      <dgm:prSet/>
      <dgm:spPr/>
      <dgm:t>
        <a:bodyPr/>
        <a:lstStyle/>
        <a:p>
          <a:endParaRPr lang="en-US"/>
        </a:p>
      </dgm:t>
    </dgm:pt>
    <dgm:pt modelId="{1601F442-477C-42A1-902D-2DC45ADE8990}" type="sibTrans" cxnId="{93BF0ABE-4887-4220-84A0-2C2FBE0482A9}">
      <dgm:prSet/>
      <dgm:spPr/>
      <dgm:t>
        <a:bodyPr/>
        <a:lstStyle/>
        <a:p>
          <a:endParaRPr lang="en-US"/>
        </a:p>
      </dgm:t>
    </dgm:pt>
    <dgm:pt modelId="{52A7DC69-CC52-476D-88A3-E18C0D8F9552}">
      <dgm:prSet/>
      <dgm:spPr/>
      <dgm:t>
        <a:bodyPr/>
        <a:lstStyle/>
        <a:p>
          <a:r>
            <a:rPr lang="en-GB"/>
            <a:t>Are we being kind to each other</a:t>
          </a:r>
          <a:endParaRPr lang="en-US"/>
        </a:p>
      </dgm:t>
    </dgm:pt>
    <dgm:pt modelId="{0F600C56-4D84-41F7-BAC0-9EA687066803}" type="parTrans" cxnId="{BE37FCFA-A106-4184-831C-2666615CBB28}">
      <dgm:prSet/>
      <dgm:spPr/>
      <dgm:t>
        <a:bodyPr/>
        <a:lstStyle/>
        <a:p>
          <a:endParaRPr lang="en-US"/>
        </a:p>
      </dgm:t>
    </dgm:pt>
    <dgm:pt modelId="{621C568D-0744-4301-AFC2-BAFD51296231}" type="sibTrans" cxnId="{BE37FCFA-A106-4184-831C-2666615CBB28}">
      <dgm:prSet/>
      <dgm:spPr/>
      <dgm:t>
        <a:bodyPr/>
        <a:lstStyle/>
        <a:p>
          <a:endParaRPr lang="en-US"/>
        </a:p>
      </dgm:t>
    </dgm:pt>
    <dgm:pt modelId="{90511C0F-27A8-42BE-A75B-9DA919219010}">
      <dgm:prSet/>
      <dgm:spPr/>
      <dgm:t>
        <a:bodyPr/>
        <a:lstStyle/>
        <a:p>
          <a:r>
            <a:rPr lang="en-GB"/>
            <a:t>Constant request to go “back to normal”… what is normal </a:t>
          </a:r>
          <a:endParaRPr lang="en-US"/>
        </a:p>
      </dgm:t>
    </dgm:pt>
    <dgm:pt modelId="{EC1C37B6-30C2-41EC-92A7-EF1424A17D98}" type="parTrans" cxnId="{665334CB-BB1E-4C90-9A52-DE99B37AB027}">
      <dgm:prSet/>
      <dgm:spPr/>
      <dgm:t>
        <a:bodyPr/>
        <a:lstStyle/>
        <a:p>
          <a:endParaRPr lang="en-US"/>
        </a:p>
      </dgm:t>
    </dgm:pt>
    <dgm:pt modelId="{24969B64-C277-4330-974F-FF6EE10340FF}" type="sibTrans" cxnId="{665334CB-BB1E-4C90-9A52-DE99B37AB027}">
      <dgm:prSet/>
      <dgm:spPr/>
      <dgm:t>
        <a:bodyPr/>
        <a:lstStyle/>
        <a:p>
          <a:endParaRPr lang="en-US"/>
        </a:p>
      </dgm:t>
    </dgm:pt>
    <dgm:pt modelId="{38BDC52E-040B-422A-9ACF-F662884E4C68}">
      <dgm:prSet/>
      <dgm:spPr/>
      <dgm:t>
        <a:bodyPr/>
        <a:lstStyle/>
        <a:p>
          <a:r>
            <a:rPr lang="en-GB" dirty="0"/>
            <a:t>New normal: harnessing innovation, MDT approach</a:t>
          </a:r>
          <a:endParaRPr lang="en-US" dirty="0"/>
        </a:p>
      </dgm:t>
    </dgm:pt>
    <dgm:pt modelId="{0B9D9D20-D79D-4896-A6E7-0730428517DE}" type="parTrans" cxnId="{CE788D7D-05A1-4B8C-8804-286740B5F981}">
      <dgm:prSet/>
      <dgm:spPr/>
      <dgm:t>
        <a:bodyPr/>
        <a:lstStyle/>
        <a:p>
          <a:endParaRPr lang="en-US"/>
        </a:p>
      </dgm:t>
    </dgm:pt>
    <dgm:pt modelId="{34CB1D8E-46F3-4390-8126-8B2A370BBBE5}" type="sibTrans" cxnId="{CE788D7D-05A1-4B8C-8804-286740B5F981}">
      <dgm:prSet/>
      <dgm:spPr/>
      <dgm:t>
        <a:bodyPr/>
        <a:lstStyle/>
        <a:p>
          <a:endParaRPr lang="en-US"/>
        </a:p>
      </dgm:t>
    </dgm:pt>
    <dgm:pt modelId="{03D3A384-35FC-4D4C-9E04-478618A769A0}">
      <dgm:prSet/>
      <dgm:spPr/>
      <dgm:t>
        <a:bodyPr/>
        <a:lstStyle/>
        <a:p>
          <a:r>
            <a:rPr lang="en-GB" dirty="0"/>
            <a:t>True care navigation , with more closed episodes of care</a:t>
          </a:r>
          <a:endParaRPr lang="en-US" dirty="0"/>
        </a:p>
      </dgm:t>
    </dgm:pt>
    <dgm:pt modelId="{147AF661-2533-4091-919F-C583F3791BF3}" type="parTrans" cxnId="{10122B95-66FC-49A0-AD76-D1B55CD09F90}">
      <dgm:prSet/>
      <dgm:spPr/>
      <dgm:t>
        <a:bodyPr/>
        <a:lstStyle/>
        <a:p>
          <a:endParaRPr lang="en-US"/>
        </a:p>
      </dgm:t>
    </dgm:pt>
    <dgm:pt modelId="{C66AA2A1-4DCF-415F-8DAD-7983554A0A03}" type="sibTrans" cxnId="{10122B95-66FC-49A0-AD76-D1B55CD09F90}">
      <dgm:prSet/>
      <dgm:spPr/>
      <dgm:t>
        <a:bodyPr/>
        <a:lstStyle/>
        <a:p>
          <a:endParaRPr lang="en-US"/>
        </a:p>
      </dgm:t>
    </dgm:pt>
    <dgm:pt modelId="{47DFD8A0-D763-4362-AC6E-23899C2C1BD1}">
      <dgm:prSet/>
      <dgm:spPr/>
      <dgm:t>
        <a:bodyPr/>
        <a:lstStyle/>
        <a:p>
          <a:r>
            <a:rPr lang="en-GB" dirty="0"/>
            <a:t>Right care, right place, right clinician</a:t>
          </a:r>
          <a:endParaRPr lang="en-US" dirty="0"/>
        </a:p>
      </dgm:t>
    </dgm:pt>
    <dgm:pt modelId="{196A1139-7558-42BD-90A0-E7C0FC14DC42}" type="parTrans" cxnId="{68AA858C-2D51-4879-88B9-8D7045C61A41}">
      <dgm:prSet/>
      <dgm:spPr/>
      <dgm:t>
        <a:bodyPr/>
        <a:lstStyle/>
        <a:p>
          <a:endParaRPr lang="en-US"/>
        </a:p>
      </dgm:t>
    </dgm:pt>
    <dgm:pt modelId="{B26316D9-7EDC-48BF-BF42-0A710B4E8C24}" type="sibTrans" cxnId="{68AA858C-2D51-4879-88B9-8D7045C61A41}">
      <dgm:prSet/>
      <dgm:spPr/>
      <dgm:t>
        <a:bodyPr/>
        <a:lstStyle/>
        <a:p>
          <a:endParaRPr lang="en-US"/>
        </a:p>
      </dgm:t>
    </dgm:pt>
    <dgm:pt modelId="{38B3C09C-E6CB-4BE4-B2E0-12F627E54423}">
      <dgm:prSet/>
      <dgm:spPr/>
      <dgm:t>
        <a:bodyPr/>
        <a:lstStyle/>
        <a:p>
          <a:r>
            <a:rPr lang="en-US" dirty="0"/>
            <a:t>Digital Technologies and Platforms</a:t>
          </a:r>
        </a:p>
      </dgm:t>
    </dgm:pt>
    <dgm:pt modelId="{BAE2DF87-73DE-4261-BFBB-8402C5C98D00}" type="parTrans" cxnId="{63C78505-44AA-4CBC-811F-EA4C63744D56}">
      <dgm:prSet/>
      <dgm:spPr/>
      <dgm:t>
        <a:bodyPr/>
        <a:lstStyle/>
        <a:p>
          <a:endParaRPr lang="en-GB"/>
        </a:p>
      </dgm:t>
    </dgm:pt>
    <dgm:pt modelId="{CA7A68E6-987B-4CDD-B3D5-17D249CAA39A}" type="sibTrans" cxnId="{63C78505-44AA-4CBC-811F-EA4C63744D56}">
      <dgm:prSet/>
      <dgm:spPr/>
      <dgm:t>
        <a:bodyPr/>
        <a:lstStyle/>
        <a:p>
          <a:endParaRPr lang="en-GB"/>
        </a:p>
      </dgm:t>
    </dgm:pt>
    <dgm:pt modelId="{B4EFB844-92FD-4E04-B3E4-C0FCD36742E8}">
      <dgm:prSet/>
      <dgm:spPr/>
      <dgm:t>
        <a:bodyPr/>
        <a:lstStyle/>
        <a:p>
          <a:r>
            <a:rPr lang="en-US" dirty="0"/>
            <a:t>Patient ownership, PAM</a:t>
          </a:r>
        </a:p>
      </dgm:t>
    </dgm:pt>
    <dgm:pt modelId="{EA665853-6CCA-4E47-87F2-7153B91C3198}" type="parTrans" cxnId="{6C8BCF00-9086-4FBD-9E51-35513ABC1210}">
      <dgm:prSet/>
      <dgm:spPr/>
      <dgm:t>
        <a:bodyPr/>
        <a:lstStyle/>
        <a:p>
          <a:endParaRPr lang="en-GB"/>
        </a:p>
      </dgm:t>
    </dgm:pt>
    <dgm:pt modelId="{9BA066AB-833A-4B29-A778-07C4841CA735}" type="sibTrans" cxnId="{6C8BCF00-9086-4FBD-9E51-35513ABC1210}">
      <dgm:prSet/>
      <dgm:spPr/>
      <dgm:t>
        <a:bodyPr/>
        <a:lstStyle/>
        <a:p>
          <a:endParaRPr lang="en-GB"/>
        </a:p>
      </dgm:t>
    </dgm:pt>
    <dgm:pt modelId="{83156650-24B8-453C-BF45-63535FB7FC93}">
      <dgm:prSet/>
      <dgm:spPr/>
      <dgm:t>
        <a:bodyPr/>
        <a:lstStyle/>
        <a:p>
          <a:r>
            <a:rPr lang="en-US"/>
            <a:t>Why must General Practice always the Gatekeeper?</a:t>
          </a:r>
        </a:p>
      </dgm:t>
    </dgm:pt>
    <dgm:pt modelId="{F5DA3634-36B5-4E58-B817-6ABC9E12F805}" type="parTrans" cxnId="{C5B89A56-DE2E-4484-8FE0-4C014C2C9E8A}">
      <dgm:prSet/>
      <dgm:spPr/>
      <dgm:t>
        <a:bodyPr/>
        <a:lstStyle/>
        <a:p>
          <a:endParaRPr lang="en-GB"/>
        </a:p>
      </dgm:t>
    </dgm:pt>
    <dgm:pt modelId="{A6738455-3846-47ED-8FEF-0ABCF823FEEB}" type="sibTrans" cxnId="{C5B89A56-DE2E-4484-8FE0-4C014C2C9E8A}">
      <dgm:prSet/>
      <dgm:spPr/>
      <dgm:t>
        <a:bodyPr/>
        <a:lstStyle/>
        <a:p>
          <a:endParaRPr lang="en-GB"/>
        </a:p>
      </dgm:t>
    </dgm:pt>
    <dgm:pt modelId="{73519E4C-A220-4D17-8830-608671FE30CB}">
      <dgm:prSet/>
      <dgm:spPr/>
      <dgm:t>
        <a:bodyPr/>
        <a:lstStyle/>
        <a:p>
          <a:r>
            <a:rPr lang="en-US" dirty="0"/>
            <a:t>Support Leadership Development</a:t>
          </a:r>
        </a:p>
      </dgm:t>
    </dgm:pt>
    <dgm:pt modelId="{5898E1AF-A89E-4106-A9EC-86F03A59368C}" type="parTrans" cxnId="{93D8791B-AD98-4C25-9C96-91AB1FE1E257}">
      <dgm:prSet/>
      <dgm:spPr/>
      <dgm:t>
        <a:bodyPr/>
        <a:lstStyle/>
        <a:p>
          <a:endParaRPr lang="en-GB"/>
        </a:p>
      </dgm:t>
    </dgm:pt>
    <dgm:pt modelId="{341C48E2-DED8-4CA1-ABA3-14B62810FB6D}" type="sibTrans" cxnId="{93D8791B-AD98-4C25-9C96-91AB1FE1E257}">
      <dgm:prSet/>
      <dgm:spPr/>
      <dgm:t>
        <a:bodyPr/>
        <a:lstStyle/>
        <a:p>
          <a:endParaRPr lang="en-GB"/>
        </a:p>
      </dgm:t>
    </dgm:pt>
    <dgm:pt modelId="{4CF53656-5554-439B-A3DC-86AD0A808A96}" type="pres">
      <dgm:prSet presAssocID="{1CD7354C-4CC8-4287-B925-8315C3F5E682}" presName="diagram" presStyleCnt="0">
        <dgm:presLayoutVars>
          <dgm:dir/>
          <dgm:resizeHandles val="exact"/>
        </dgm:presLayoutVars>
      </dgm:prSet>
      <dgm:spPr/>
    </dgm:pt>
    <dgm:pt modelId="{0934CD97-B44C-4DE2-8EA9-88149BD230A5}" type="pres">
      <dgm:prSet presAssocID="{D2C6AD61-02E1-4DCE-8D26-4B6918872B81}" presName="node" presStyleLbl="node1" presStyleIdx="0" presStyleCnt="11">
        <dgm:presLayoutVars>
          <dgm:bulletEnabled val="1"/>
        </dgm:presLayoutVars>
      </dgm:prSet>
      <dgm:spPr/>
    </dgm:pt>
    <dgm:pt modelId="{E0E6C555-89D3-407A-AA85-827E27316B4B}" type="pres">
      <dgm:prSet presAssocID="{D1411681-41E5-4070-824E-2128AAF784A3}" presName="sibTrans" presStyleCnt="0"/>
      <dgm:spPr/>
    </dgm:pt>
    <dgm:pt modelId="{F81C5DF5-8589-4DB2-B716-01A25D24C685}" type="pres">
      <dgm:prSet presAssocID="{89EDEC4F-0DC0-427B-B66E-52F575512D4D}" presName="node" presStyleLbl="node1" presStyleIdx="1" presStyleCnt="11">
        <dgm:presLayoutVars>
          <dgm:bulletEnabled val="1"/>
        </dgm:presLayoutVars>
      </dgm:prSet>
      <dgm:spPr/>
    </dgm:pt>
    <dgm:pt modelId="{7DDD2706-B5FC-4391-986B-6311410C070A}" type="pres">
      <dgm:prSet presAssocID="{1601F442-477C-42A1-902D-2DC45ADE8990}" presName="sibTrans" presStyleCnt="0"/>
      <dgm:spPr/>
    </dgm:pt>
    <dgm:pt modelId="{176716C6-2211-4C6C-BC93-55FD8C6E0138}" type="pres">
      <dgm:prSet presAssocID="{52A7DC69-CC52-476D-88A3-E18C0D8F9552}" presName="node" presStyleLbl="node1" presStyleIdx="2" presStyleCnt="11">
        <dgm:presLayoutVars>
          <dgm:bulletEnabled val="1"/>
        </dgm:presLayoutVars>
      </dgm:prSet>
      <dgm:spPr/>
    </dgm:pt>
    <dgm:pt modelId="{0FF00359-A323-49FC-B7C9-D9893955F9E4}" type="pres">
      <dgm:prSet presAssocID="{621C568D-0744-4301-AFC2-BAFD51296231}" presName="sibTrans" presStyleCnt="0"/>
      <dgm:spPr/>
    </dgm:pt>
    <dgm:pt modelId="{4F37D68D-864C-4180-A92D-8A6DEF3CB946}" type="pres">
      <dgm:prSet presAssocID="{90511C0F-27A8-42BE-A75B-9DA919219010}" presName="node" presStyleLbl="node1" presStyleIdx="3" presStyleCnt="11">
        <dgm:presLayoutVars>
          <dgm:bulletEnabled val="1"/>
        </dgm:presLayoutVars>
      </dgm:prSet>
      <dgm:spPr/>
    </dgm:pt>
    <dgm:pt modelId="{7A10F911-277D-4BE9-8C2E-672FF8D82A0C}" type="pres">
      <dgm:prSet presAssocID="{24969B64-C277-4330-974F-FF6EE10340FF}" presName="sibTrans" presStyleCnt="0"/>
      <dgm:spPr/>
    </dgm:pt>
    <dgm:pt modelId="{C65FB4D0-AD10-42EB-87E1-499D930E21A5}" type="pres">
      <dgm:prSet presAssocID="{38BDC52E-040B-422A-9ACF-F662884E4C68}" presName="node" presStyleLbl="node1" presStyleIdx="4" presStyleCnt="11">
        <dgm:presLayoutVars>
          <dgm:bulletEnabled val="1"/>
        </dgm:presLayoutVars>
      </dgm:prSet>
      <dgm:spPr/>
    </dgm:pt>
    <dgm:pt modelId="{8AD6B6D7-E20C-485D-90DB-F3A6D9708016}" type="pres">
      <dgm:prSet presAssocID="{34CB1D8E-46F3-4390-8126-8B2A370BBBE5}" presName="sibTrans" presStyleCnt="0"/>
      <dgm:spPr/>
    </dgm:pt>
    <dgm:pt modelId="{C98BD1AE-3DBC-4985-B44C-DCA32CEE55A1}" type="pres">
      <dgm:prSet presAssocID="{03D3A384-35FC-4D4C-9E04-478618A769A0}" presName="node" presStyleLbl="node1" presStyleIdx="5" presStyleCnt="11">
        <dgm:presLayoutVars>
          <dgm:bulletEnabled val="1"/>
        </dgm:presLayoutVars>
      </dgm:prSet>
      <dgm:spPr/>
    </dgm:pt>
    <dgm:pt modelId="{0617E807-CD99-44CE-9613-5249AF482B7A}" type="pres">
      <dgm:prSet presAssocID="{C66AA2A1-4DCF-415F-8DAD-7983554A0A03}" presName="sibTrans" presStyleCnt="0"/>
      <dgm:spPr/>
    </dgm:pt>
    <dgm:pt modelId="{0F89340B-3614-493D-A05A-D7614365EA8E}" type="pres">
      <dgm:prSet presAssocID="{73519E4C-A220-4D17-8830-608671FE30CB}" presName="node" presStyleLbl="node1" presStyleIdx="6" presStyleCnt="11">
        <dgm:presLayoutVars>
          <dgm:bulletEnabled val="1"/>
        </dgm:presLayoutVars>
      </dgm:prSet>
      <dgm:spPr/>
    </dgm:pt>
    <dgm:pt modelId="{3F7A03FC-DD69-4836-B342-3AC6716ADC5F}" type="pres">
      <dgm:prSet presAssocID="{341C48E2-DED8-4CA1-ABA3-14B62810FB6D}" presName="sibTrans" presStyleCnt="0"/>
      <dgm:spPr/>
    </dgm:pt>
    <dgm:pt modelId="{B25F2E81-1AB5-41F5-907B-E2B20DBBEDB8}" type="pres">
      <dgm:prSet presAssocID="{38B3C09C-E6CB-4BE4-B2E0-12F627E54423}" presName="node" presStyleLbl="node1" presStyleIdx="7" presStyleCnt="11">
        <dgm:presLayoutVars>
          <dgm:bulletEnabled val="1"/>
        </dgm:presLayoutVars>
      </dgm:prSet>
      <dgm:spPr/>
    </dgm:pt>
    <dgm:pt modelId="{8E4AE87F-89BC-4D01-BECB-13FF2502CC3C}" type="pres">
      <dgm:prSet presAssocID="{CA7A68E6-987B-4CDD-B3D5-17D249CAA39A}" presName="sibTrans" presStyleCnt="0"/>
      <dgm:spPr/>
    </dgm:pt>
    <dgm:pt modelId="{8197C600-5B22-4D5A-9D6B-D1476655B643}" type="pres">
      <dgm:prSet presAssocID="{B4EFB844-92FD-4E04-B3E4-C0FCD36742E8}" presName="node" presStyleLbl="node1" presStyleIdx="8" presStyleCnt="11">
        <dgm:presLayoutVars>
          <dgm:bulletEnabled val="1"/>
        </dgm:presLayoutVars>
      </dgm:prSet>
      <dgm:spPr/>
    </dgm:pt>
    <dgm:pt modelId="{24512378-6675-48DC-A4C2-24C99D753AE3}" type="pres">
      <dgm:prSet presAssocID="{9BA066AB-833A-4B29-A778-07C4841CA735}" presName="sibTrans" presStyleCnt="0"/>
      <dgm:spPr/>
    </dgm:pt>
    <dgm:pt modelId="{870BC56C-6F5B-4669-B0EC-79265AAE0888}" type="pres">
      <dgm:prSet presAssocID="{47DFD8A0-D763-4362-AC6E-23899C2C1BD1}" presName="node" presStyleLbl="node1" presStyleIdx="9" presStyleCnt="11">
        <dgm:presLayoutVars>
          <dgm:bulletEnabled val="1"/>
        </dgm:presLayoutVars>
      </dgm:prSet>
      <dgm:spPr/>
    </dgm:pt>
    <dgm:pt modelId="{15731C5F-FE2D-471F-BB23-D473E51FCF7D}" type="pres">
      <dgm:prSet presAssocID="{B26316D9-7EDC-48BF-BF42-0A710B4E8C24}" presName="sibTrans" presStyleCnt="0"/>
      <dgm:spPr/>
    </dgm:pt>
    <dgm:pt modelId="{95703D4D-F5B5-42AB-A17D-0685CB79F73A}" type="pres">
      <dgm:prSet presAssocID="{83156650-24B8-453C-BF45-63535FB7FC93}" presName="node" presStyleLbl="node1" presStyleIdx="10" presStyleCnt="11">
        <dgm:presLayoutVars>
          <dgm:bulletEnabled val="1"/>
        </dgm:presLayoutVars>
      </dgm:prSet>
      <dgm:spPr/>
    </dgm:pt>
  </dgm:ptLst>
  <dgm:cxnLst>
    <dgm:cxn modelId="{6C8BCF00-9086-4FBD-9E51-35513ABC1210}" srcId="{1CD7354C-4CC8-4287-B925-8315C3F5E682}" destId="{B4EFB844-92FD-4E04-B3E4-C0FCD36742E8}" srcOrd="8" destOrd="0" parTransId="{EA665853-6CCA-4E47-87F2-7153B91C3198}" sibTransId="{9BA066AB-833A-4B29-A778-07C4841CA735}"/>
    <dgm:cxn modelId="{63C78505-44AA-4CBC-811F-EA4C63744D56}" srcId="{1CD7354C-4CC8-4287-B925-8315C3F5E682}" destId="{38B3C09C-E6CB-4BE4-B2E0-12F627E54423}" srcOrd="7" destOrd="0" parTransId="{BAE2DF87-73DE-4261-BFBB-8402C5C98D00}" sibTransId="{CA7A68E6-987B-4CDD-B3D5-17D249CAA39A}"/>
    <dgm:cxn modelId="{D627FD13-6E77-43CC-8C1A-7803135EB57C}" type="presOf" srcId="{38BDC52E-040B-422A-9ACF-F662884E4C68}" destId="{C65FB4D0-AD10-42EB-87E1-499D930E21A5}" srcOrd="0" destOrd="0" presId="urn:microsoft.com/office/officeart/2005/8/layout/default"/>
    <dgm:cxn modelId="{93D8791B-AD98-4C25-9C96-91AB1FE1E257}" srcId="{1CD7354C-4CC8-4287-B925-8315C3F5E682}" destId="{73519E4C-A220-4D17-8830-608671FE30CB}" srcOrd="6" destOrd="0" parTransId="{5898E1AF-A89E-4106-A9EC-86F03A59368C}" sibTransId="{341C48E2-DED8-4CA1-ABA3-14B62810FB6D}"/>
    <dgm:cxn modelId="{F56D206A-E4DD-4025-BBCC-5DD10B9FCFD0}" type="presOf" srcId="{B4EFB844-92FD-4E04-B3E4-C0FCD36742E8}" destId="{8197C600-5B22-4D5A-9D6B-D1476655B643}" srcOrd="0" destOrd="0" presId="urn:microsoft.com/office/officeart/2005/8/layout/default"/>
    <dgm:cxn modelId="{145F3451-A27E-4010-B58D-0B439E8AAC0D}" type="presOf" srcId="{83156650-24B8-453C-BF45-63535FB7FC93}" destId="{95703D4D-F5B5-42AB-A17D-0685CB79F73A}" srcOrd="0" destOrd="0" presId="urn:microsoft.com/office/officeart/2005/8/layout/default"/>
    <dgm:cxn modelId="{C5B89A56-DE2E-4484-8FE0-4C014C2C9E8A}" srcId="{1CD7354C-4CC8-4287-B925-8315C3F5E682}" destId="{83156650-24B8-453C-BF45-63535FB7FC93}" srcOrd="10" destOrd="0" parTransId="{F5DA3634-36B5-4E58-B817-6ABC9E12F805}" sibTransId="{A6738455-3846-47ED-8FEF-0ABCF823FEEB}"/>
    <dgm:cxn modelId="{CE788D7D-05A1-4B8C-8804-286740B5F981}" srcId="{1CD7354C-4CC8-4287-B925-8315C3F5E682}" destId="{38BDC52E-040B-422A-9ACF-F662884E4C68}" srcOrd="4" destOrd="0" parTransId="{0B9D9D20-D79D-4896-A6E7-0730428517DE}" sibTransId="{34CB1D8E-46F3-4390-8126-8B2A370BBBE5}"/>
    <dgm:cxn modelId="{94575D83-5624-479F-98B5-A3664E49A61F}" type="presOf" srcId="{89EDEC4F-0DC0-427B-B66E-52F575512D4D}" destId="{F81C5DF5-8589-4DB2-B716-01A25D24C685}" srcOrd="0" destOrd="0" presId="urn:microsoft.com/office/officeart/2005/8/layout/default"/>
    <dgm:cxn modelId="{68AA858C-2D51-4879-88B9-8D7045C61A41}" srcId="{1CD7354C-4CC8-4287-B925-8315C3F5E682}" destId="{47DFD8A0-D763-4362-AC6E-23899C2C1BD1}" srcOrd="9" destOrd="0" parTransId="{196A1139-7558-42BD-90A0-E7C0FC14DC42}" sibTransId="{B26316D9-7EDC-48BF-BF42-0A710B4E8C24}"/>
    <dgm:cxn modelId="{10122B95-66FC-49A0-AD76-D1B55CD09F90}" srcId="{1CD7354C-4CC8-4287-B925-8315C3F5E682}" destId="{03D3A384-35FC-4D4C-9E04-478618A769A0}" srcOrd="5" destOrd="0" parTransId="{147AF661-2533-4091-919F-C583F3791BF3}" sibTransId="{C66AA2A1-4DCF-415F-8DAD-7983554A0A03}"/>
    <dgm:cxn modelId="{5981F09C-F42A-42F5-8FAC-2F05809E7E65}" type="presOf" srcId="{52A7DC69-CC52-476D-88A3-E18C0D8F9552}" destId="{176716C6-2211-4C6C-BC93-55FD8C6E0138}" srcOrd="0" destOrd="0" presId="urn:microsoft.com/office/officeart/2005/8/layout/default"/>
    <dgm:cxn modelId="{3DB0859F-0220-4D12-B528-3B9C27BF0B11}" type="presOf" srcId="{38B3C09C-E6CB-4BE4-B2E0-12F627E54423}" destId="{B25F2E81-1AB5-41F5-907B-E2B20DBBEDB8}" srcOrd="0" destOrd="0" presId="urn:microsoft.com/office/officeart/2005/8/layout/default"/>
    <dgm:cxn modelId="{FF5ED4A2-ED93-4950-964E-5B33FC8B1C89}" type="presOf" srcId="{73519E4C-A220-4D17-8830-608671FE30CB}" destId="{0F89340B-3614-493D-A05A-D7614365EA8E}" srcOrd="0" destOrd="0" presId="urn:microsoft.com/office/officeart/2005/8/layout/default"/>
    <dgm:cxn modelId="{93BF0ABE-4887-4220-84A0-2C2FBE0482A9}" srcId="{1CD7354C-4CC8-4287-B925-8315C3F5E682}" destId="{89EDEC4F-0DC0-427B-B66E-52F575512D4D}" srcOrd="1" destOrd="0" parTransId="{547977DA-8926-4B52-A28A-8D3E3A44CBDA}" sibTransId="{1601F442-477C-42A1-902D-2DC45ADE8990}"/>
    <dgm:cxn modelId="{15522EBE-3235-4940-A16F-F10955ACD367}" srcId="{1CD7354C-4CC8-4287-B925-8315C3F5E682}" destId="{D2C6AD61-02E1-4DCE-8D26-4B6918872B81}" srcOrd="0" destOrd="0" parTransId="{B5209745-CADA-48AC-9BDC-2514F3E1B94C}" sibTransId="{D1411681-41E5-4070-824E-2128AAF784A3}"/>
    <dgm:cxn modelId="{1DB66FC0-0004-4B33-AFE2-4E7E7696395B}" type="presOf" srcId="{1CD7354C-4CC8-4287-B925-8315C3F5E682}" destId="{4CF53656-5554-439B-A3DC-86AD0A808A96}" srcOrd="0" destOrd="0" presId="urn:microsoft.com/office/officeart/2005/8/layout/default"/>
    <dgm:cxn modelId="{C0B430C3-DD8B-4912-AE8F-EC179D7F0925}" type="presOf" srcId="{47DFD8A0-D763-4362-AC6E-23899C2C1BD1}" destId="{870BC56C-6F5B-4669-B0EC-79265AAE0888}" srcOrd="0" destOrd="0" presId="urn:microsoft.com/office/officeart/2005/8/layout/default"/>
    <dgm:cxn modelId="{A1030CC6-5EA2-47B1-A8C7-28866B9131E0}" type="presOf" srcId="{D2C6AD61-02E1-4DCE-8D26-4B6918872B81}" destId="{0934CD97-B44C-4DE2-8EA9-88149BD230A5}" srcOrd="0" destOrd="0" presId="urn:microsoft.com/office/officeart/2005/8/layout/default"/>
    <dgm:cxn modelId="{665334CB-BB1E-4C90-9A52-DE99B37AB027}" srcId="{1CD7354C-4CC8-4287-B925-8315C3F5E682}" destId="{90511C0F-27A8-42BE-A75B-9DA919219010}" srcOrd="3" destOrd="0" parTransId="{EC1C37B6-30C2-41EC-92A7-EF1424A17D98}" sibTransId="{24969B64-C277-4330-974F-FF6EE10340FF}"/>
    <dgm:cxn modelId="{F2B099D7-DC81-41FA-A35A-A59313776A05}" type="presOf" srcId="{90511C0F-27A8-42BE-A75B-9DA919219010}" destId="{4F37D68D-864C-4180-A92D-8A6DEF3CB946}" srcOrd="0" destOrd="0" presId="urn:microsoft.com/office/officeart/2005/8/layout/default"/>
    <dgm:cxn modelId="{07527BF4-D3FF-44DC-9795-8F727AEAAE08}" type="presOf" srcId="{03D3A384-35FC-4D4C-9E04-478618A769A0}" destId="{C98BD1AE-3DBC-4985-B44C-DCA32CEE55A1}" srcOrd="0" destOrd="0" presId="urn:microsoft.com/office/officeart/2005/8/layout/default"/>
    <dgm:cxn modelId="{BE37FCFA-A106-4184-831C-2666615CBB28}" srcId="{1CD7354C-4CC8-4287-B925-8315C3F5E682}" destId="{52A7DC69-CC52-476D-88A3-E18C0D8F9552}" srcOrd="2" destOrd="0" parTransId="{0F600C56-4D84-41F7-BAC0-9EA687066803}" sibTransId="{621C568D-0744-4301-AFC2-BAFD51296231}"/>
    <dgm:cxn modelId="{A55AEE88-3F0B-41B2-BBD2-E56FAA261610}" type="presParOf" srcId="{4CF53656-5554-439B-A3DC-86AD0A808A96}" destId="{0934CD97-B44C-4DE2-8EA9-88149BD230A5}" srcOrd="0" destOrd="0" presId="urn:microsoft.com/office/officeart/2005/8/layout/default"/>
    <dgm:cxn modelId="{CE5C8470-1A39-4F9E-9532-84072679F2D7}" type="presParOf" srcId="{4CF53656-5554-439B-A3DC-86AD0A808A96}" destId="{E0E6C555-89D3-407A-AA85-827E27316B4B}" srcOrd="1" destOrd="0" presId="urn:microsoft.com/office/officeart/2005/8/layout/default"/>
    <dgm:cxn modelId="{F4E80C25-F075-4698-A758-4A69C39C710E}" type="presParOf" srcId="{4CF53656-5554-439B-A3DC-86AD0A808A96}" destId="{F81C5DF5-8589-4DB2-B716-01A25D24C685}" srcOrd="2" destOrd="0" presId="urn:microsoft.com/office/officeart/2005/8/layout/default"/>
    <dgm:cxn modelId="{4A669082-5596-4EEA-8785-A5C3B66D1592}" type="presParOf" srcId="{4CF53656-5554-439B-A3DC-86AD0A808A96}" destId="{7DDD2706-B5FC-4391-986B-6311410C070A}" srcOrd="3" destOrd="0" presId="urn:microsoft.com/office/officeart/2005/8/layout/default"/>
    <dgm:cxn modelId="{CFE882AE-637C-4BDB-AD0B-1B00E35B3C61}" type="presParOf" srcId="{4CF53656-5554-439B-A3DC-86AD0A808A96}" destId="{176716C6-2211-4C6C-BC93-55FD8C6E0138}" srcOrd="4" destOrd="0" presId="urn:microsoft.com/office/officeart/2005/8/layout/default"/>
    <dgm:cxn modelId="{E9B457B2-6560-4343-B348-CDED6B875413}" type="presParOf" srcId="{4CF53656-5554-439B-A3DC-86AD0A808A96}" destId="{0FF00359-A323-49FC-B7C9-D9893955F9E4}" srcOrd="5" destOrd="0" presId="urn:microsoft.com/office/officeart/2005/8/layout/default"/>
    <dgm:cxn modelId="{D79BE829-317B-4143-BD6C-83681C580F5E}" type="presParOf" srcId="{4CF53656-5554-439B-A3DC-86AD0A808A96}" destId="{4F37D68D-864C-4180-A92D-8A6DEF3CB946}" srcOrd="6" destOrd="0" presId="urn:microsoft.com/office/officeart/2005/8/layout/default"/>
    <dgm:cxn modelId="{9BBC3681-DF95-4248-B826-2765E351D488}" type="presParOf" srcId="{4CF53656-5554-439B-A3DC-86AD0A808A96}" destId="{7A10F911-277D-4BE9-8C2E-672FF8D82A0C}" srcOrd="7" destOrd="0" presId="urn:microsoft.com/office/officeart/2005/8/layout/default"/>
    <dgm:cxn modelId="{0F456117-0EB2-4622-83A1-9F405DE85675}" type="presParOf" srcId="{4CF53656-5554-439B-A3DC-86AD0A808A96}" destId="{C65FB4D0-AD10-42EB-87E1-499D930E21A5}" srcOrd="8" destOrd="0" presId="urn:microsoft.com/office/officeart/2005/8/layout/default"/>
    <dgm:cxn modelId="{DDC2C984-ADD8-44F5-B674-A94DEE03DA4D}" type="presParOf" srcId="{4CF53656-5554-439B-A3DC-86AD0A808A96}" destId="{8AD6B6D7-E20C-485D-90DB-F3A6D9708016}" srcOrd="9" destOrd="0" presId="urn:microsoft.com/office/officeart/2005/8/layout/default"/>
    <dgm:cxn modelId="{72639AF4-AC47-4545-B0A2-616BD99A548C}" type="presParOf" srcId="{4CF53656-5554-439B-A3DC-86AD0A808A96}" destId="{C98BD1AE-3DBC-4985-B44C-DCA32CEE55A1}" srcOrd="10" destOrd="0" presId="urn:microsoft.com/office/officeart/2005/8/layout/default"/>
    <dgm:cxn modelId="{565A5D5D-080F-4CEE-AFD8-C64AE125F4E1}" type="presParOf" srcId="{4CF53656-5554-439B-A3DC-86AD0A808A96}" destId="{0617E807-CD99-44CE-9613-5249AF482B7A}" srcOrd="11" destOrd="0" presId="urn:microsoft.com/office/officeart/2005/8/layout/default"/>
    <dgm:cxn modelId="{98CADE59-1233-442A-8F02-B0DA711F895A}" type="presParOf" srcId="{4CF53656-5554-439B-A3DC-86AD0A808A96}" destId="{0F89340B-3614-493D-A05A-D7614365EA8E}" srcOrd="12" destOrd="0" presId="urn:microsoft.com/office/officeart/2005/8/layout/default"/>
    <dgm:cxn modelId="{08EEC26C-43F0-42A7-9204-F21F4A038875}" type="presParOf" srcId="{4CF53656-5554-439B-A3DC-86AD0A808A96}" destId="{3F7A03FC-DD69-4836-B342-3AC6716ADC5F}" srcOrd="13" destOrd="0" presId="urn:microsoft.com/office/officeart/2005/8/layout/default"/>
    <dgm:cxn modelId="{9EF01F3B-F5FB-4914-A909-9FCAC54F510A}" type="presParOf" srcId="{4CF53656-5554-439B-A3DC-86AD0A808A96}" destId="{B25F2E81-1AB5-41F5-907B-E2B20DBBEDB8}" srcOrd="14" destOrd="0" presId="urn:microsoft.com/office/officeart/2005/8/layout/default"/>
    <dgm:cxn modelId="{CFBCF9F9-D61D-4150-AA9A-9DD220273AD2}" type="presParOf" srcId="{4CF53656-5554-439B-A3DC-86AD0A808A96}" destId="{8E4AE87F-89BC-4D01-BECB-13FF2502CC3C}" srcOrd="15" destOrd="0" presId="urn:microsoft.com/office/officeart/2005/8/layout/default"/>
    <dgm:cxn modelId="{1D0BC9AD-9DFB-4DA9-B3F9-BCB83D4A7C4F}" type="presParOf" srcId="{4CF53656-5554-439B-A3DC-86AD0A808A96}" destId="{8197C600-5B22-4D5A-9D6B-D1476655B643}" srcOrd="16" destOrd="0" presId="urn:microsoft.com/office/officeart/2005/8/layout/default"/>
    <dgm:cxn modelId="{910CAFFC-118C-41F5-969C-4983DD518029}" type="presParOf" srcId="{4CF53656-5554-439B-A3DC-86AD0A808A96}" destId="{24512378-6675-48DC-A4C2-24C99D753AE3}" srcOrd="17" destOrd="0" presId="urn:microsoft.com/office/officeart/2005/8/layout/default"/>
    <dgm:cxn modelId="{0D29142B-F54D-4827-BBEE-43DDFEE4EC5E}" type="presParOf" srcId="{4CF53656-5554-439B-A3DC-86AD0A808A96}" destId="{870BC56C-6F5B-4669-B0EC-79265AAE0888}" srcOrd="18" destOrd="0" presId="urn:microsoft.com/office/officeart/2005/8/layout/default"/>
    <dgm:cxn modelId="{45339944-445D-4E0A-8228-D2BA316D32DB}" type="presParOf" srcId="{4CF53656-5554-439B-A3DC-86AD0A808A96}" destId="{15731C5F-FE2D-471F-BB23-D473E51FCF7D}" srcOrd="19" destOrd="0" presId="urn:microsoft.com/office/officeart/2005/8/layout/default"/>
    <dgm:cxn modelId="{70FF880F-6BEA-4ECD-A4DD-198589A54919}" type="presParOf" srcId="{4CF53656-5554-439B-A3DC-86AD0A808A96}" destId="{95703D4D-F5B5-42AB-A17D-0685CB79F73A}"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24AE2-72EF-441E-BF27-D94C76EB3AC3}">
      <dsp:nvSpPr>
        <dsp:cNvPr id="0" name=""/>
        <dsp:cNvSpPr/>
      </dsp:nvSpPr>
      <dsp:spPr>
        <a:xfrm rot="5400000">
          <a:off x="-110215" y="110293"/>
          <a:ext cx="734770" cy="5143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1</a:t>
          </a:r>
          <a:r>
            <a:rPr lang="en-GB" sz="600" kern="1200" baseline="30000" dirty="0"/>
            <a:t>st</a:t>
          </a:r>
          <a:r>
            <a:rPr lang="en-GB" sz="600" kern="1200" dirty="0"/>
            <a:t> July</a:t>
          </a:r>
        </a:p>
      </dsp:txBody>
      <dsp:txXfrm rot="-5400000">
        <a:off x="1" y="257248"/>
        <a:ext cx="514339" cy="220431"/>
      </dsp:txXfrm>
    </dsp:sp>
    <dsp:sp modelId="{4EE8E69E-64AF-49FF-9303-C8E5F4EF069F}">
      <dsp:nvSpPr>
        <dsp:cNvPr id="0" name=""/>
        <dsp:cNvSpPr/>
      </dsp:nvSpPr>
      <dsp:spPr>
        <a:xfrm rot="5400000">
          <a:off x="5564601" y="-5050184"/>
          <a:ext cx="477601" cy="105781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Final date for Financial and procurement </a:t>
          </a:r>
          <a:r>
            <a:rPr lang="en-GB" sz="1000" kern="1200" dirty="0"/>
            <a:t>support to any practice that indicates to its ICB that it wants to </a:t>
          </a:r>
          <a:r>
            <a:rPr lang="en-GB" sz="1000" b="1" kern="1200" dirty="0"/>
            <a:t>move from analogue to digital telephony</a:t>
          </a:r>
        </a:p>
      </dsp:txBody>
      <dsp:txXfrm rot="-5400000">
        <a:off x="514340" y="23392"/>
        <a:ext cx="10554809" cy="430971"/>
      </dsp:txXfrm>
    </dsp:sp>
    <dsp:sp modelId="{9329B7FD-34AC-4F7B-B95C-6DF70DD4B35C}">
      <dsp:nvSpPr>
        <dsp:cNvPr id="0" name=""/>
        <dsp:cNvSpPr/>
      </dsp:nvSpPr>
      <dsp:spPr>
        <a:xfrm rot="5400000">
          <a:off x="-110215" y="771695"/>
          <a:ext cx="734770" cy="5143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a:t>
          </a:r>
          <a:r>
            <a:rPr lang="en-GB" sz="600" kern="1200" baseline="30000" dirty="0"/>
            <a:t>st</a:t>
          </a:r>
          <a:r>
            <a:rPr lang="en-GB" sz="600" kern="1200" dirty="0"/>
            <a:t> August</a:t>
          </a:r>
        </a:p>
      </dsp:txBody>
      <dsp:txXfrm rot="-5400000">
        <a:off x="1" y="918650"/>
        <a:ext cx="514339" cy="220431"/>
      </dsp:txXfrm>
    </dsp:sp>
    <dsp:sp modelId="{83ABCF36-0339-4659-B652-2607B5608B02}">
      <dsp:nvSpPr>
        <dsp:cNvPr id="0" name=""/>
        <dsp:cNvSpPr/>
      </dsp:nvSpPr>
      <dsp:spPr>
        <a:xfrm rot="5400000">
          <a:off x="5564601" y="-4388781"/>
          <a:ext cx="477601" cy="105781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Final date for Funding of high-quality tools</a:t>
          </a:r>
          <a:r>
            <a:rPr lang="en-GB" sz="1000" kern="1200" dirty="0"/>
            <a:t> for online consultation, messaging, self-monitoring and appointment booking tools</a:t>
          </a:r>
        </a:p>
      </dsp:txBody>
      <dsp:txXfrm rot="-5400000">
        <a:off x="514340" y="684795"/>
        <a:ext cx="10554809" cy="430971"/>
      </dsp:txXfrm>
    </dsp:sp>
    <dsp:sp modelId="{B3300FEE-4545-473A-B3E8-ECADDB761B20}">
      <dsp:nvSpPr>
        <dsp:cNvPr id="0" name=""/>
        <dsp:cNvSpPr/>
      </dsp:nvSpPr>
      <dsp:spPr>
        <a:xfrm rot="5400000">
          <a:off x="-110215" y="1433098"/>
          <a:ext cx="734770" cy="5143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23/24 and 24/25</a:t>
          </a:r>
        </a:p>
      </dsp:txBody>
      <dsp:txXfrm rot="-5400000">
        <a:off x="1" y="1580053"/>
        <a:ext cx="514339" cy="220431"/>
      </dsp:txXfrm>
    </dsp:sp>
    <dsp:sp modelId="{A12C059D-6DE3-4FD9-A677-9F7C54E768C1}">
      <dsp:nvSpPr>
        <dsp:cNvPr id="0" name=""/>
        <dsp:cNvSpPr/>
      </dsp:nvSpPr>
      <dsp:spPr>
        <a:xfrm rot="5400000">
          <a:off x="5564601" y="-3727378"/>
          <a:ext cx="477601" cy="105781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A range of</a:t>
          </a:r>
          <a:r>
            <a:rPr lang="en-GB" sz="1000" b="1" kern="1200" dirty="0"/>
            <a:t> transformation support from the National General Practice Improvement Programme </a:t>
          </a:r>
          <a:r>
            <a:rPr lang="en-GB" sz="1000" kern="1200" dirty="0"/>
            <a:t>(NGPIP) ranging from universal, intermediate and Intensive.</a:t>
          </a:r>
        </a:p>
        <a:p>
          <a:pPr marL="57150" lvl="1" indent="-57150" algn="l" defTabSz="444500">
            <a:lnSpc>
              <a:spcPct val="90000"/>
            </a:lnSpc>
            <a:spcBef>
              <a:spcPct val="0"/>
            </a:spcBef>
            <a:spcAft>
              <a:spcPct val="15000"/>
            </a:spcAft>
            <a:buChar char="•"/>
          </a:pPr>
          <a:r>
            <a:rPr lang="en-GB" sz="1000" kern="1200" dirty="0"/>
            <a:t>ICBs nominate practices and PCNS for Support throughout 23/24 and 24/25</a:t>
          </a:r>
        </a:p>
      </dsp:txBody>
      <dsp:txXfrm rot="-5400000">
        <a:off x="514340" y="1346198"/>
        <a:ext cx="10554809" cy="430971"/>
      </dsp:txXfrm>
    </dsp:sp>
    <dsp:sp modelId="{55AEA3CD-DA58-4DC6-A093-6EE505315E2B}">
      <dsp:nvSpPr>
        <dsp:cNvPr id="0" name=""/>
        <dsp:cNvSpPr/>
      </dsp:nvSpPr>
      <dsp:spPr>
        <a:xfrm rot="5400000">
          <a:off x="-110215" y="2094501"/>
          <a:ext cx="734770" cy="514339"/>
        </a:xfrm>
        <a:prstGeom prst="chevron">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23/24 and 24/25</a:t>
          </a:r>
        </a:p>
      </dsp:txBody>
      <dsp:txXfrm rot="-5400000">
        <a:off x="1" y="2241456"/>
        <a:ext cx="514339" cy="220431"/>
      </dsp:txXfrm>
    </dsp:sp>
    <dsp:sp modelId="{72657E14-5BD1-4E0B-B1C4-89D5BBD29C51}">
      <dsp:nvSpPr>
        <dsp:cNvPr id="0" name=""/>
        <dsp:cNvSpPr/>
      </dsp:nvSpPr>
      <dsp:spPr>
        <a:xfrm rot="5400000">
          <a:off x="5564601" y="-3065975"/>
          <a:ext cx="477601" cy="10578124"/>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Transition cover and transformation support funding </a:t>
          </a:r>
          <a:r>
            <a:rPr lang="en-GB" sz="1000" kern="1200" dirty="0"/>
            <a:t>where practices/PCNs are transitioning to Modern General Practice Access Model and require additional support (</a:t>
          </a:r>
          <a:r>
            <a:rPr lang="en-GB" sz="1000" kern="1200" dirty="0" err="1"/>
            <a:t>eg</a:t>
          </a:r>
          <a:r>
            <a:rPr lang="en-GB" sz="1000" kern="1200" dirty="0"/>
            <a:t> extra practice shifts, locums, or peer support) </a:t>
          </a:r>
          <a:r>
            <a:rPr lang="en-GB" sz="1000" b="1" kern="1200" dirty="0"/>
            <a:t>£13.5k/practice of flexible funding</a:t>
          </a:r>
        </a:p>
      </dsp:txBody>
      <dsp:txXfrm rot="-5400000">
        <a:off x="514340" y="2007601"/>
        <a:ext cx="10554809" cy="430971"/>
      </dsp:txXfrm>
    </dsp:sp>
    <dsp:sp modelId="{AF9D8635-D4A3-43FB-B9E8-48D00E7613D2}">
      <dsp:nvSpPr>
        <dsp:cNvPr id="0" name=""/>
        <dsp:cNvSpPr/>
      </dsp:nvSpPr>
      <dsp:spPr>
        <a:xfrm rot="5400000">
          <a:off x="-110215" y="2755904"/>
          <a:ext cx="734770" cy="514339"/>
        </a:xfrm>
        <a:prstGeom prst="chevron">
          <a:avLst/>
        </a:prstGeom>
        <a:solidFill>
          <a:schemeClr val="accent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23/24 and 24/25</a:t>
          </a:r>
        </a:p>
      </dsp:txBody>
      <dsp:txXfrm rot="-5400000">
        <a:off x="1" y="2902859"/>
        <a:ext cx="514339" cy="220431"/>
      </dsp:txXfrm>
    </dsp:sp>
    <dsp:sp modelId="{EC371EED-5A21-4AF3-96A8-57B500A34A1B}">
      <dsp:nvSpPr>
        <dsp:cNvPr id="0" name=""/>
        <dsp:cNvSpPr/>
      </dsp:nvSpPr>
      <dsp:spPr>
        <a:xfrm rot="5400000">
          <a:off x="5564601" y="-2404573"/>
          <a:ext cx="477601" cy="10578124"/>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Care navigation training</a:t>
          </a:r>
          <a:r>
            <a:rPr lang="en-GB" sz="1000" kern="1200" dirty="0"/>
            <a:t>: every practice can nominate to their ICB one member of staff to undertake training</a:t>
          </a:r>
        </a:p>
        <a:p>
          <a:pPr marL="57150" lvl="1" indent="-57150" algn="l" defTabSz="444500">
            <a:lnSpc>
              <a:spcPct val="90000"/>
            </a:lnSpc>
            <a:spcBef>
              <a:spcPct val="0"/>
            </a:spcBef>
            <a:spcAft>
              <a:spcPct val="15000"/>
            </a:spcAft>
            <a:buChar char="•"/>
          </a:pPr>
          <a:r>
            <a:rPr lang="en-GB" sz="1000" b="1" kern="1200" dirty="0"/>
            <a:t>Digital and transformation lead training</a:t>
          </a:r>
          <a:r>
            <a:rPr lang="en-GB" sz="1000" kern="1200" dirty="0"/>
            <a:t>: every PCN can nominate to their ICB one member of staff to undertake training</a:t>
          </a:r>
        </a:p>
      </dsp:txBody>
      <dsp:txXfrm rot="-5400000">
        <a:off x="514340" y="2669003"/>
        <a:ext cx="10554809" cy="430971"/>
      </dsp:txXfrm>
    </dsp:sp>
    <dsp:sp modelId="{CF706C7B-DF41-45AB-830D-7E155B09A2EB}">
      <dsp:nvSpPr>
        <dsp:cNvPr id="0" name=""/>
        <dsp:cNvSpPr/>
      </dsp:nvSpPr>
      <dsp:spPr>
        <a:xfrm rot="5400000">
          <a:off x="-110215" y="3417306"/>
          <a:ext cx="734770" cy="5143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 23/24</a:t>
          </a:r>
        </a:p>
      </dsp:txBody>
      <dsp:txXfrm rot="-5400000">
        <a:off x="1" y="3564261"/>
        <a:ext cx="514339" cy="220431"/>
      </dsp:txXfrm>
    </dsp:sp>
    <dsp:sp modelId="{EA85FCFE-8F70-4129-A219-16F692288947}">
      <dsp:nvSpPr>
        <dsp:cNvPr id="0" name=""/>
        <dsp:cNvSpPr/>
      </dsp:nvSpPr>
      <dsp:spPr>
        <a:xfrm rot="5400000">
          <a:off x="5564601" y="-1743170"/>
          <a:ext cx="477601" cy="105781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Repurposed £246 million of IIF to support improving access </a:t>
          </a:r>
          <a:r>
            <a:rPr lang="en-GB" sz="1000" kern="1200" dirty="0"/>
            <a:t>and provide capacity for transformation</a:t>
          </a:r>
        </a:p>
      </dsp:txBody>
      <dsp:txXfrm rot="-5400000">
        <a:off x="514340" y="3330406"/>
        <a:ext cx="10554809" cy="430971"/>
      </dsp:txXfrm>
    </dsp:sp>
    <dsp:sp modelId="{5F5E6D4F-6F45-41F4-AD9E-A66E7DDF31FD}">
      <dsp:nvSpPr>
        <dsp:cNvPr id="0" name=""/>
        <dsp:cNvSpPr/>
      </dsp:nvSpPr>
      <dsp:spPr>
        <a:xfrm rot="5400000">
          <a:off x="-110215" y="4078709"/>
          <a:ext cx="734770" cy="5143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 23/24</a:t>
          </a:r>
        </a:p>
      </dsp:txBody>
      <dsp:txXfrm rot="-5400000">
        <a:off x="1" y="4225664"/>
        <a:ext cx="514339" cy="220431"/>
      </dsp:txXfrm>
    </dsp:sp>
    <dsp:sp modelId="{DD538580-A63E-4E18-8407-DB40F2B404F4}">
      <dsp:nvSpPr>
        <dsp:cNvPr id="0" name=""/>
        <dsp:cNvSpPr/>
      </dsp:nvSpPr>
      <dsp:spPr>
        <a:xfrm rot="5400000">
          <a:off x="5564601" y="-1081767"/>
          <a:ext cx="477601" cy="105781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Increase in ARRS flexibility and ARRS numbers</a:t>
          </a:r>
        </a:p>
      </dsp:txBody>
      <dsp:txXfrm rot="-5400000">
        <a:off x="514340" y="3991809"/>
        <a:ext cx="10554809" cy="430971"/>
      </dsp:txXfrm>
    </dsp:sp>
    <dsp:sp modelId="{75D92BAE-C071-42E2-96A4-A26CCCE3F6C4}">
      <dsp:nvSpPr>
        <dsp:cNvPr id="0" name=""/>
        <dsp:cNvSpPr/>
      </dsp:nvSpPr>
      <dsp:spPr>
        <a:xfrm rot="5400000">
          <a:off x="-110215" y="4740112"/>
          <a:ext cx="734770" cy="5143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 23/24</a:t>
          </a:r>
        </a:p>
      </dsp:txBody>
      <dsp:txXfrm rot="-5400000">
        <a:off x="1" y="4887067"/>
        <a:ext cx="514339" cy="220431"/>
      </dsp:txXfrm>
    </dsp:sp>
    <dsp:sp modelId="{8F81386B-4A83-43A2-84B0-895CC71921CD}">
      <dsp:nvSpPr>
        <dsp:cNvPr id="0" name=""/>
        <dsp:cNvSpPr/>
      </dsp:nvSpPr>
      <dsp:spPr>
        <a:xfrm rot="5400000">
          <a:off x="5564601" y="-420365"/>
          <a:ext cx="477601" cy="105781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Communication materials </a:t>
          </a:r>
          <a:r>
            <a:rPr lang="en-GB" sz="1000" kern="1200" dirty="0"/>
            <a:t>available for all practices to support patients to understand digital access to practice, NHS App for repeat prescriptions, multidisciplinary general practice teams and wider care available (Pharmacy &amp; 111)</a:t>
          </a:r>
        </a:p>
      </dsp:txBody>
      <dsp:txXfrm rot="-5400000">
        <a:off x="514340" y="4653211"/>
        <a:ext cx="10554809" cy="430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24AE2-72EF-441E-BF27-D94C76EB3AC3}">
      <dsp:nvSpPr>
        <dsp:cNvPr id="0" name=""/>
        <dsp:cNvSpPr/>
      </dsp:nvSpPr>
      <dsp:spPr>
        <a:xfrm rot="5400000">
          <a:off x="-50810" y="54965"/>
          <a:ext cx="338736" cy="237115"/>
        </a:xfrm>
        <a:prstGeom prst="chevron">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30</a:t>
          </a:r>
          <a:r>
            <a:rPr lang="en-GB" sz="600" kern="1200" baseline="30000" dirty="0"/>
            <a:t>th</a:t>
          </a:r>
          <a:r>
            <a:rPr lang="en-GB" sz="600" kern="1200" dirty="0"/>
            <a:t> June </a:t>
          </a:r>
        </a:p>
      </dsp:txBody>
      <dsp:txXfrm rot="-5400000">
        <a:off x="1" y="122713"/>
        <a:ext cx="237115" cy="101621"/>
      </dsp:txXfrm>
    </dsp:sp>
    <dsp:sp modelId="{4EE8E69E-64AF-49FF-9303-C8E5F4EF069F}">
      <dsp:nvSpPr>
        <dsp:cNvPr id="0" name=""/>
        <dsp:cNvSpPr/>
      </dsp:nvSpPr>
      <dsp:spPr>
        <a:xfrm rot="5400000">
          <a:off x="4804413" y="-4563142"/>
          <a:ext cx="220294" cy="9354889"/>
        </a:xfrm>
        <a:prstGeom prst="round2Same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solidFill>
                <a:schemeClr val="tx1"/>
              </a:solidFill>
            </a:rPr>
            <a:t>Complete </a:t>
          </a:r>
          <a:r>
            <a:rPr lang="en-GB" sz="1000" b="1" kern="1200">
              <a:solidFill>
                <a:schemeClr val="tx1"/>
              </a:solidFill>
            </a:rPr>
            <a:t>prework for IIF </a:t>
          </a:r>
          <a:r>
            <a:rPr lang="en-GB" sz="1000" b="1" kern="1200" dirty="0">
              <a:solidFill>
                <a:schemeClr val="tx1"/>
              </a:solidFill>
            </a:rPr>
            <a:t>CAIP baselining and recovery planning – </a:t>
          </a:r>
          <a:r>
            <a:rPr lang="en-GB" sz="1000" b="0" kern="1200" dirty="0">
              <a:solidFill>
                <a:schemeClr val="tx1"/>
              </a:solidFill>
            </a:rPr>
            <a:t>Submit agreed completed paperwork to ICB for sign off</a:t>
          </a:r>
          <a:r>
            <a:rPr lang="en-GB" sz="1000" b="1" kern="1200" dirty="0">
              <a:solidFill>
                <a:schemeClr val="tx1"/>
              </a:solidFill>
            </a:rPr>
            <a:t> </a:t>
          </a:r>
        </a:p>
      </dsp:txBody>
      <dsp:txXfrm rot="-5400000">
        <a:off x="237116" y="14909"/>
        <a:ext cx="9344135" cy="198786"/>
      </dsp:txXfrm>
    </dsp:sp>
    <dsp:sp modelId="{9329B7FD-34AC-4F7B-B95C-6DF70DD4B35C}">
      <dsp:nvSpPr>
        <dsp:cNvPr id="0" name=""/>
        <dsp:cNvSpPr/>
      </dsp:nvSpPr>
      <dsp:spPr>
        <a:xfrm rot="5400000">
          <a:off x="-50810" y="361005"/>
          <a:ext cx="338736" cy="23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1</a:t>
          </a:r>
          <a:r>
            <a:rPr lang="en-GB" sz="600" kern="1200" baseline="30000" dirty="0"/>
            <a:t>st</a:t>
          </a:r>
          <a:r>
            <a:rPr lang="en-GB" sz="600" kern="1200" dirty="0"/>
            <a:t> July</a:t>
          </a:r>
        </a:p>
      </dsp:txBody>
      <dsp:txXfrm rot="-5400000">
        <a:off x="1" y="428753"/>
        <a:ext cx="237115" cy="101621"/>
      </dsp:txXfrm>
    </dsp:sp>
    <dsp:sp modelId="{83ABCF36-0339-4659-B652-2607B5608B02}">
      <dsp:nvSpPr>
        <dsp:cNvPr id="0" name=""/>
        <dsp:cNvSpPr/>
      </dsp:nvSpPr>
      <dsp:spPr>
        <a:xfrm rot="5400000">
          <a:off x="4804470" y="-4257160"/>
          <a:ext cx="220178" cy="93548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Confirm to ICB request to </a:t>
          </a:r>
          <a:r>
            <a:rPr lang="en-GB" sz="1000" b="1" kern="1200" dirty="0"/>
            <a:t>move from analogue to digital telephony</a:t>
          </a:r>
        </a:p>
      </dsp:txBody>
      <dsp:txXfrm rot="-5400000">
        <a:off x="237115" y="320943"/>
        <a:ext cx="9344141" cy="198682"/>
      </dsp:txXfrm>
    </dsp:sp>
    <dsp:sp modelId="{B3300FEE-4545-473A-B3E8-ECADDB761B20}">
      <dsp:nvSpPr>
        <dsp:cNvPr id="0" name=""/>
        <dsp:cNvSpPr/>
      </dsp:nvSpPr>
      <dsp:spPr>
        <a:xfrm rot="5400000">
          <a:off x="-50810" y="667046"/>
          <a:ext cx="338736" cy="23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15</a:t>
          </a:r>
          <a:r>
            <a:rPr lang="en-GB" sz="600" kern="1200" baseline="30000" dirty="0"/>
            <a:t>th</a:t>
          </a:r>
          <a:r>
            <a:rPr lang="en-GB" sz="600" kern="1200" dirty="0"/>
            <a:t> July</a:t>
          </a:r>
        </a:p>
      </dsp:txBody>
      <dsp:txXfrm rot="-5400000">
        <a:off x="1" y="734794"/>
        <a:ext cx="237115" cy="101621"/>
      </dsp:txXfrm>
    </dsp:sp>
    <dsp:sp modelId="{A12C059D-6DE3-4FD9-A677-9F7C54E768C1}">
      <dsp:nvSpPr>
        <dsp:cNvPr id="0" name=""/>
        <dsp:cNvSpPr/>
      </dsp:nvSpPr>
      <dsp:spPr>
        <a:xfrm rot="5400000">
          <a:off x="4804470" y="-3951119"/>
          <a:ext cx="220178" cy="93548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22275">
            <a:lnSpc>
              <a:spcPct val="90000"/>
            </a:lnSpc>
            <a:spcBef>
              <a:spcPct val="0"/>
            </a:spcBef>
            <a:spcAft>
              <a:spcPct val="15000"/>
            </a:spcAft>
            <a:buChar char="•"/>
          </a:pPr>
          <a:r>
            <a:rPr lang="en-GB" sz="950" kern="1200" dirty="0"/>
            <a:t>Confirm requested support offers to ICB (including care navigator / digital and transf. lead training, transformation support, capacity backfill support, online consultation tools etc</a:t>
          </a:r>
        </a:p>
      </dsp:txBody>
      <dsp:txXfrm rot="-5400000">
        <a:off x="237115" y="626984"/>
        <a:ext cx="9344141" cy="198682"/>
      </dsp:txXfrm>
    </dsp:sp>
    <dsp:sp modelId="{55AEA3CD-DA58-4DC6-A093-6EE505315E2B}">
      <dsp:nvSpPr>
        <dsp:cNvPr id="0" name=""/>
        <dsp:cNvSpPr/>
      </dsp:nvSpPr>
      <dsp:spPr>
        <a:xfrm rot="5400000">
          <a:off x="-50810" y="973086"/>
          <a:ext cx="338736" cy="237115"/>
        </a:xfrm>
        <a:prstGeom prst="chevron">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a:t>
          </a:r>
          <a:r>
            <a:rPr lang="en-GB" sz="600" kern="1200" baseline="30000" dirty="0"/>
            <a:t>st</a:t>
          </a:r>
          <a:r>
            <a:rPr lang="en-GB" sz="600" kern="1200" dirty="0"/>
            <a:t> July </a:t>
          </a:r>
        </a:p>
      </dsp:txBody>
      <dsp:txXfrm rot="-5400000">
        <a:off x="1" y="1040834"/>
        <a:ext cx="237115" cy="101621"/>
      </dsp:txXfrm>
    </dsp:sp>
    <dsp:sp modelId="{72657E14-5BD1-4E0B-B1C4-89D5BBD29C51}">
      <dsp:nvSpPr>
        <dsp:cNvPr id="0" name=""/>
        <dsp:cNvSpPr/>
      </dsp:nvSpPr>
      <dsp:spPr>
        <a:xfrm rot="5400000">
          <a:off x="4804470" y="-3645079"/>
          <a:ext cx="220178" cy="9354889"/>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Complete PCN/practice access improvement plan </a:t>
          </a:r>
          <a:r>
            <a:rPr lang="en-GB" sz="1000" b="0" kern="1200" dirty="0"/>
            <a:t>with committed offers practice of flexible funding</a:t>
          </a:r>
        </a:p>
      </dsp:txBody>
      <dsp:txXfrm rot="-5400000">
        <a:off x="237115" y="933024"/>
        <a:ext cx="9344141" cy="198682"/>
      </dsp:txXfrm>
    </dsp:sp>
    <dsp:sp modelId="{AF9D8635-D4A3-43FB-B9E8-48D00E7613D2}">
      <dsp:nvSpPr>
        <dsp:cNvPr id="0" name=""/>
        <dsp:cNvSpPr/>
      </dsp:nvSpPr>
      <dsp:spPr>
        <a:xfrm rot="5400000">
          <a:off x="-50810" y="1279126"/>
          <a:ext cx="338736" cy="237115"/>
        </a:xfrm>
        <a:prstGeom prst="chevron">
          <a:avLst/>
        </a:prstGeom>
        <a:solidFill>
          <a:srgbClr val="92D05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a:t>
          </a:r>
          <a:r>
            <a:rPr lang="en-GB" sz="600" kern="1200" baseline="30000" dirty="0"/>
            <a:t>st</a:t>
          </a:r>
          <a:r>
            <a:rPr lang="en-GB" sz="600" kern="1200" dirty="0"/>
            <a:t> July</a:t>
          </a:r>
        </a:p>
      </dsp:txBody>
      <dsp:txXfrm rot="-5400000">
        <a:off x="1" y="1346874"/>
        <a:ext cx="237115" cy="101621"/>
      </dsp:txXfrm>
    </dsp:sp>
    <dsp:sp modelId="{EC371EED-5A21-4AF3-96A8-57B500A34A1B}">
      <dsp:nvSpPr>
        <dsp:cNvPr id="0" name=""/>
        <dsp:cNvSpPr/>
      </dsp:nvSpPr>
      <dsp:spPr>
        <a:xfrm rot="5400000">
          <a:off x="4804470" y="-3339039"/>
          <a:ext cx="220178" cy="9354889"/>
        </a:xfrm>
        <a:prstGeom prst="round2SameRect">
          <a:avLst/>
        </a:prstGeom>
        <a:no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Ensure directly bookable appointments are available online </a:t>
          </a:r>
          <a:r>
            <a:rPr lang="en-GB" sz="1000" kern="1200" dirty="0"/>
            <a:t>following bookable online appointment guidance</a:t>
          </a:r>
        </a:p>
      </dsp:txBody>
      <dsp:txXfrm rot="-5400000">
        <a:off x="237115" y="1239064"/>
        <a:ext cx="9344141" cy="198682"/>
      </dsp:txXfrm>
    </dsp:sp>
    <dsp:sp modelId="{CF706C7B-DF41-45AB-830D-7E155B09A2EB}">
      <dsp:nvSpPr>
        <dsp:cNvPr id="0" name=""/>
        <dsp:cNvSpPr/>
      </dsp:nvSpPr>
      <dsp:spPr>
        <a:xfrm rot="5400000">
          <a:off x="-50810" y="1585167"/>
          <a:ext cx="338736" cy="23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 July </a:t>
          </a:r>
        </a:p>
      </dsp:txBody>
      <dsp:txXfrm rot="-5400000">
        <a:off x="1" y="1652915"/>
        <a:ext cx="237115" cy="101621"/>
      </dsp:txXfrm>
    </dsp:sp>
    <dsp:sp modelId="{EA85FCFE-8F70-4129-A219-16F692288947}">
      <dsp:nvSpPr>
        <dsp:cNvPr id="0" name=""/>
        <dsp:cNvSpPr/>
      </dsp:nvSpPr>
      <dsp:spPr>
        <a:xfrm rot="5400000">
          <a:off x="4804470" y="-3032998"/>
          <a:ext cx="220178" cy="93548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If</a:t>
          </a:r>
          <a:r>
            <a:rPr lang="en-GB" sz="1000" kern="1200" baseline="0" dirty="0"/>
            <a:t> already on digital telephony, </a:t>
          </a:r>
          <a:r>
            <a:rPr lang="en-GB" sz="1000" b="1" kern="1200" baseline="0" dirty="0"/>
            <a:t>ensure call-back functionality and queuing is enabled</a:t>
          </a:r>
          <a:endParaRPr lang="en-GB" sz="1000" b="1" kern="1200" dirty="0"/>
        </a:p>
      </dsp:txBody>
      <dsp:txXfrm rot="-5400000">
        <a:off x="237115" y="1545105"/>
        <a:ext cx="9344141" cy="198682"/>
      </dsp:txXfrm>
    </dsp:sp>
    <dsp:sp modelId="{5F5E6D4F-6F45-41F4-AD9E-A66E7DDF31FD}">
      <dsp:nvSpPr>
        <dsp:cNvPr id="0" name=""/>
        <dsp:cNvSpPr/>
      </dsp:nvSpPr>
      <dsp:spPr>
        <a:xfrm rot="5400000">
          <a:off x="-50810" y="1891207"/>
          <a:ext cx="338736" cy="237115"/>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 August</a:t>
          </a:r>
        </a:p>
      </dsp:txBody>
      <dsp:txXfrm rot="-5400000">
        <a:off x="1" y="1958955"/>
        <a:ext cx="237115" cy="101621"/>
      </dsp:txXfrm>
    </dsp:sp>
    <dsp:sp modelId="{DD538580-A63E-4E18-8407-DB40F2B404F4}">
      <dsp:nvSpPr>
        <dsp:cNvPr id="0" name=""/>
        <dsp:cNvSpPr/>
      </dsp:nvSpPr>
      <dsp:spPr>
        <a:xfrm rot="5400000">
          <a:off x="4804470" y="-2726958"/>
          <a:ext cx="220178" cy="9354889"/>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Submit ARRS and workforce plan to ICB </a:t>
          </a:r>
          <a:r>
            <a:rPr lang="en-GB" sz="1000" b="0" kern="1200" dirty="0"/>
            <a:t>(data automatically collected via NWRS)</a:t>
          </a:r>
          <a:endParaRPr lang="en-GB" sz="1000" b="1" kern="1200" dirty="0"/>
        </a:p>
      </dsp:txBody>
      <dsp:txXfrm rot="-5400000">
        <a:off x="237115" y="1851145"/>
        <a:ext cx="9344141" cy="198682"/>
      </dsp:txXfrm>
    </dsp:sp>
    <dsp:sp modelId="{75D92BAE-C071-42E2-96A4-A26CCCE3F6C4}">
      <dsp:nvSpPr>
        <dsp:cNvPr id="0" name=""/>
        <dsp:cNvSpPr/>
      </dsp:nvSpPr>
      <dsp:spPr>
        <a:xfrm rot="5400000">
          <a:off x="-50810" y="2197247"/>
          <a:ext cx="338736" cy="23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30 Sept</a:t>
          </a:r>
        </a:p>
      </dsp:txBody>
      <dsp:txXfrm rot="-5400000">
        <a:off x="1" y="2264995"/>
        <a:ext cx="237115" cy="101621"/>
      </dsp:txXfrm>
    </dsp:sp>
    <dsp:sp modelId="{8F81386B-4A83-43A2-84B0-895CC71921CD}">
      <dsp:nvSpPr>
        <dsp:cNvPr id="0" name=""/>
        <dsp:cNvSpPr/>
      </dsp:nvSpPr>
      <dsp:spPr>
        <a:xfrm rot="5400000">
          <a:off x="4804470" y="-2420918"/>
          <a:ext cx="220178" cy="93548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b" anchorCtr="0">
          <a:noAutofit/>
        </a:bodyPr>
        <a:lstStyle/>
        <a:p>
          <a:pPr marL="57150" lvl="1" indent="-57150" algn="l" defTabSz="400050">
            <a:lnSpc>
              <a:spcPct val="90000"/>
            </a:lnSpc>
            <a:spcBef>
              <a:spcPct val="0"/>
            </a:spcBef>
            <a:spcAft>
              <a:spcPct val="15000"/>
            </a:spcAft>
            <a:buChar char="•"/>
          </a:pPr>
          <a:r>
            <a:rPr lang="en-GB" sz="900" kern="1200" dirty="0"/>
            <a:t>Work with ICB to select tools to </a:t>
          </a:r>
          <a:r>
            <a:rPr lang="en-GB" sz="900" b="1" kern="1200" dirty="0"/>
            <a:t>procure by reviewing user experience guidance and online consultation</a:t>
          </a:r>
          <a:r>
            <a:rPr lang="en-GB" sz="900" kern="1200" dirty="0"/>
            <a:t>, messaging and booking. Implement tools once acquired</a:t>
          </a:r>
        </a:p>
      </dsp:txBody>
      <dsp:txXfrm rot="-5400000">
        <a:off x="237115" y="2157185"/>
        <a:ext cx="9344141" cy="198682"/>
      </dsp:txXfrm>
    </dsp:sp>
    <dsp:sp modelId="{55937F85-71F0-43F6-8A11-A503B7B753D4}">
      <dsp:nvSpPr>
        <dsp:cNvPr id="0" name=""/>
        <dsp:cNvSpPr/>
      </dsp:nvSpPr>
      <dsp:spPr>
        <a:xfrm rot="5400000">
          <a:off x="-50810" y="2503288"/>
          <a:ext cx="338736" cy="23711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a:t>
          </a:r>
          <a:r>
            <a:rPr lang="en-GB" sz="600" kern="1200" baseline="30000" dirty="0"/>
            <a:t>st</a:t>
          </a:r>
          <a:r>
            <a:rPr lang="en-GB" sz="600" kern="1200" dirty="0"/>
            <a:t> Oct</a:t>
          </a:r>
        </a:p>
      </dsp:txBody>
      <dsp:txXfrm rot="-5400000">
        <a:off x="1" y="2571036"/>
        <a:ext cx="237115" cy="101621"/>
      </dsp:txXfrm>
    </dsp:sp>
    <dsp:sp modelId="{DE58378A-CC65-4AEB-8F6D-EE4A7184A03C}">
      <dsp:nvSpPr>
        <dsp:cNvPr id="0" name=""/>
        <dsp:cNvSpPr/>
      </dsp:nvSpPr>
      <dsp:spPr>
        <a:xfrm rot="5400000">
          <a:off x="4804470" y="-2114877"/>
          <a:ext cx="220178" cy="9354889"/>
        </a:xfrm>
        <a:prstGeom prst="round2SameRect">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Apply system changes or manually update patient settings to provide prospective record access to </a:t>
          </a:r>
          <a:r>
            <a:rPr lang="en-GB" sz="1000" kern="1200"/>
            <a:t>all patients</a:t>
          </a:r>
          <a:endParaRPr lang="en-GB" sz="1000" kern="1200" dirty="0"/>
        </a:p>
      </dsp:txBody>
      <dsp:txXfrm rot="-5400000">
        <a:off x="237115" y="2463226"/>
        <a:ext cx="9344141" cy="198682"/>
      </dsp:txXfrm>
    </dsp:sp>
    <dsp:sp modelId="{53D6BB5D-3881-45E4-A249-34F92D312EBD}">
      <dsp:nvSpPr>
        <dsp:cNvPr id="0" name=""/>
        <dsp:cNvSpPr/>
      </dsp:nvSpPr>
      <dsp:spPr>
        <a:xfrm rot="5400000">
          <a:off x="-50810" y="2809328"/>
          <a:ext cx="338736" cy="23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 Mar 24</a:t>
          </a:r>
        </a:p>
      </dsp:txBody>
      <dsp:txXfrm rot="-5400000">
        <a:off x="1" y="2877076"/>
        <a:ext cx="237115" cy="101621"/>
      </dsp:txXfrm>
    </dsp:sp>
    <dsp:sp modelId="{CF67756B-19D0-4286-8764-E7A4E7805AEA}">
      <dsp:nvSpPr>
        <dsp:cNvPr id="0" name=""/>
        <dsp:cNvSpPr/>
      </dsp:nvSpPr>
      <dsp:spPr>
        <a:xfrm rot="5400000">
          <a:off x="4804470" y="-1808837"/>
          <a:ext cx="220178" cy="93548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Training all practices in the PCN to understand and use local DoS including self-referral, community pharmacy and other services</a:t>
          </a:r>
        </a:p>
      </dsp:txBody>
      <dsp:txXfrm rot="-5400000">
        <a:off x="237115" y="2769266"/>
        <a:ext cx="9344141" cy="198682"/>
      </dsp:txXfrm>
    </dsp:sp>
    <dsp:sp modelId="{2221A4A6-478C-43A9-B698-32C985C11960}">
      <dsp:nvSpPr>
        <dsp:cNvPr id="0" name=""/>
        <dsp:cNvSpPr/>
      </dsp:nvSpPr>
      <dsp:spPr>
        <a:xfrm rot="5400000">
          <a:off x="-50810" y="3115368"/>
          <a:ext cx="338736" cy="23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 Mar 24 </a:t>
          </a:r>
        </a:p>
      </dsp:txBody>
      <dsp:txXfrm rot="-5400000">
        <a:off x="1" y="3183116"/>
        <a:ext cx="237115" cy="101621"/>
      </dsp:txXfrm>
    </dsp:sp>
    <dsp:sp modelId="{B8677258-DD49-47C9-BB7C-09EBD69567C4}">
      <dsp:nvSpPr>
        <dsp:cNvPr id="0" name=""/>
        <dsp:cNvSpPr/>
      </dsp:nvSpPr>
      <dsp:spPr>
        <a:xfrm rot="5400000">
          <a:off x="4804470" y="-1502797"/>
          <a:ext cx="220178" cy="93548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Make improvements identified in practice/PCN access improvement plan (related to actions 6,7, 8, and 9) and report </a:t>
          </a:r>
          <a:r>
            <a:rPr lang="en-GB" sz="1000" kern="1200"/>
            <a:t>to ICBs</a:t>
          </a:r>
          <a:endParaRPr lang="en-GB" sz="1000" kern="1200" dirty="0"/>
        </a:p>
      </dsp:txBody>
      <dsp:txXfrm rot="-5400000">
        <a:off x="237115" y="3075306"/>
        <a:ext cx="9344141" cy="198682"/>
      </dsp:txXfrm>
    </dsp:sp>
    <dsp:sp modelId="{3FF6DF96-4933-490C-B271-D8F2C91D7836}">
      <dsp:nvSpPr>
        <dsp:cNvPr id="0" name=""/>
        <dsp:cNvSpPr/>
      </dsp:nvSpPr>
      <dsp:spPr>
        <a:xfrm rot="5400000">
          <a:off x="-50810" y="3421409"/>
          <a:ext cx="338736" cy="23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 31 Mar 24</a:t>
          </a:r>
        </a:p>
      </dsp:txBody>
      <dsp:txXfrm rot="-5400000">
        <a:off x="1" y="3489157"/>
        <a:ext cx="237115" cy="101621"/>
      </dsp:txXfrm>
    </dsp:sp>
    <dsp:sp modelId="{D591D709-3FFD-4FC4-A22C-5523AD27140F}">
      <dsp:nvSpPr>
        <dsp:cNvPr id="0" name=""/>
        <dsp:cNvSpPr/>
      </dsp:nvSpPr>
      <dsp:spPr>
        <a:xfrm rot="5400000">
          <a:off x="4804470" y="-1196756"/>
          <a:ext cx="220178" cy="93548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Sign self-certification of accurate recording of all appointments and compliance with GPAD guidance</a:t>
          </a:r>
        </a:p>
      </dsp:txBody>
      <dsp:txXfrm rot="-5400000">
        <a:off x="237115" y="3381347"/>
        <a:ext cx="9344141" cy="198682"/>
      </dsp:txXfrm>
    </dsp:sp>
    <dsp:sp modelId="{6D9D198A-845A-4BEF-8364-9A16A8487C3D}">
      <dsp:nvSpPr>
        <dsp:cNvPr id="0" name=""/>
        <dsp:cNvSpPr/>
      </dsp:nvSpPr>
      <dsp:spPr>
        <a:xfrm rot="5400000">
          <a:off x="-50810" y="3727449"/>
          <a:ext cx="338736" cy="23711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a:t>
          </a:r>
        </a:p>
      </dsp:txBody>
      <dsp:txXfrm rot="-5400000">
        <a:off x="1" y="3795197"/>
        <a:ext cx="237115" cy="101621"/>
      </dsp:txXfrm>
    </dsp:sp>
    <dsp:sp modelId="{D5D493B1-326F-4A12-AD8E-7F4EB264C141}">
      <dsp:nvSpPr>
        <dsp:cNvPr id="0" name=""/>
        <dsp:cNvSpPr/>
      </dsp:nvSpPr>
      <dsp:spPr>
        <a:xfrm rot="5400000">
          <a:off x="4804470" y="-890716"/>
          <a:ext cx="220178" cy="9354889"/>
        </a:xfrm>
        <a:prstGeom prst="round2SameRect">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Offer secure NHS App Messaging to patients where practices have the tech to do so</a:t>
          </a:r>
        </a:p>
      </dsp:txBody>
      <dsp:txXfrm rot="-5400000">
        <a:off x="237115" y="3687387"/>
        <a:ext cx="9344141" cy="198682"/>
      </dsp:txXfrm>
    </dsp:sp>
    <dsp:sp modelId="{7BBE5BF4-2E75-427D-8A5A-F35A81020E75}">
      <dsp:nvSpPr>
        <dsp:cNvPr id="0" name=""/>
        <dsp:cNvSpPr/>
      </dsp:nvSpPr>
      <dsp:spPr>
        <a:xfrm rot="5400000">
          <a:off x="-50810" y="4033489"/>
          <a:ext cx="338736" cy="23711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a:t>
          </a:r>
        </a:p>
      </dsp:txBody>
      <dsp:txXfrm rot="-5400000">
        <a:off x="1" y="4101237"/>
        <a:ext cx="237115" cy="101621"/>
      </dsp:txXfrm>
    </dsp:sp>
    <dsp:sp modelId="{2AC1380C-80C5-482A-B8A0-043C99299581}">
      <dsp:nvSpPr>
        <dsp:cNvPr id="0" name=""/>
        <dsp:cNvSpPr/>
      </dsp:nvSpPr>
      <dsp:spPr>
        <a:xfrm rot="5400000">
          <a:off x="4804470" y="-584676"/>
          <a:ext cx="220178" cy="9354889"/>
        </a:xfrm>
        <a:prstGeom prst="round2SameRect">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Encourage patients to order repeat medications via app supported by comms toolkit</a:t>
          </a:r>
        </a:p>
      </dsp:txBody>
      <dsp:txXfrm rot="-5400000">
        <a:off x="237115" y="3993427"/>
        <a:ext cx="9344141" cy="198682"/>
      </dsp:txXfrm>
    </dsp:sp>
    <dsp:sp modelId="{45253695-61C9-41A4-93AB-C7908EF1BE69}">
      <dsp:nvSpPr>
        <dsp:cNvPr id="0" name=""/>
        <dsp:cNvSpPr/>
      </dsp:nvSpPr>
      <dsp:spPr>
        <a:xfrm rot="5400000">
          <a:off x="-50810" y="4339530"/>
          <a:ext cx="338736" cy="23711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a:t>
          </a:r>
        </a:p>
      </dsp:txBody>
      <dsp:txXfrm rot="-5400000">
        <a:off x="1" y="4407278"/>
        <a:ext cx="237115" cy="101621"/>
      </dsp:txXfrm>
    </dsp:sp>
    <dsp:sp modelId="{A95FEA5D-6BD5-4123-AA97-FAD7850FE3E9}">
      <dsp:nvSpPr>
        <dsp:cNvPr id="0" name=""/>
        <dsp:cNvSpPr/>
      </dsp:nvSpPr>
      <dsp:spPr>
        <a:xfrm rot="5400000">
          <a:off x="4804470" y="-278635"/>
          <a:ext cx="220178" cy="9354889"/>
        </a:xfrm>
        <a:prstGeom prst="round2SameRect">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Use messaging software to support patients to communicate with practice including for self monitoring</a:t>
          </a:r>
        </a:p>
      </dsp:txBody>
      <dsp:txXfrm rot="-5400000">
        <a:off x="237115" y="4299468"/>
        <a:ext cx="9344141" cy="198682"/>
      </dsp:txXfrm>
    </dsp:sp>
    <dsp:sp modelId="{1857F19A-B939-4F4E-9506-F9C59C4982CE}">
      <dsp:nvSpPr>
        <dsp:cNvPr id="0" name=""/>
        <dsp:cNvSpPr/>
      </dsp:nvSpPr>
      <dsp:spPr>
        <a:xfrm rot="5400000">
          <a:off x="-50810" y="4645570"/>
          <a:ext cx="338736" cy="23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a:t>
          </a:r>
        </a:p>
      </dsp:txBody>
      <dsp:txXfrm rot="-5400000">
        <a:off x="1" y="4713318"/>
        <a:ext cx="237115" cy="101621"/>
      </dsp:txXfrm>
    </dsp:sp>
    <dsp:sp modelId="{7BD3374A-0F6B-4F2E-B6C7-98650B57F829}">
      <dsp:nvSpPr>
        <dsp:cNvPr id="0" name=""/>
        <dsp:cNvSpPr/>
      </dsp:nvSpPr>
      <dsp:spPr>
        <a:xfrm rot="5400000">
          <a:off x="4804470" y="27404"/>
          <a:ext cx="220178" cy="93548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Use website guidance to update and ensure improved user experience with online tools correctly displayed</a:t>
          </a:r>
        </a:p>
      </dsp:txBody>
      <dsp:txXfrm rot="-5400000">
        <a:off x="237115" y="4605507"/>
        <a:ext cx="9344141" cy="198682"/>
      </dsp:txXfrm>
    </dsp:sp>
    <dsp:sp modelId="{CE3E6829-04EA-4E36-BC1B-969FC110BAF9}">
      <dsp:nvSpPr>
        <dsp:cNvPr id="0" name=""/>
        <dsp:cNvSpPr/>
      </dsp:nvSpPr>
      <dsp:spPr>
        <a:xfrm rot="5400000">
          <a:off x="-50810" y="4951610"/>
          <a:ext cx="338736" cy="237115"/>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a:t>
          </a:r>
        </a:p>
      </dsp:txBody>
      <dsp:txXfrm rot="-5400000">
        <a:off x="1" y="5019358"/>
        <a:ext cx="237115" cy="101621"/>
      </dsp:txXfrm>
    </dsp:sp>
    <dsp:sp modelId="{D8D3BB3A-81EC-483B-A3F6-AA63BEA52EFE}">
      <dsp:nvSpPr>
        <dsp:cNvPr id="0" name=""/>
        <dsp:cNvSpPr/>
      </dsp:nvSpPr>
      <dsp:spPr>
        <a:xfrm rot="5400000">
          <a:off x="4804470" y="333444"/>
          <a:ext cx="220178" cy="9354889"/>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Review and take up local offers for retention, see SDF guidance being published soon </a:t>
          </a:r>
        </a:p>
      </dsp:txBody>
      <dsp:txXfrm rot="-5400000">
        <a:off x="237115" y="4911547"/>
        <a:ext cx="9344141" cy="198682"/>
      </dsp:txXfrm>
    </dsp:sp>
    <dsp:sp modelId="{FED3A18F-239F-4305-B93B-DA430510A18D}">
      <dsp:nvSpPr>
        <dsp:cNvPr id="0" name=""/>
        <dsp:cNvSpPr/>
      </dsp:nvSpPr>
      <dsp:spPr>
        <a:xfrm rot="5400000">
          <a:off x="-50810" y="5257651"/>
          <a:ext cx="338736" cy="237115"/>
        </a:xfrm>
        <a:prstGeom prst="chevron">
          <a:avLst/>
        </a:prstGeom>
        <a:solidFill>
          <a:srgbClr val="FFFF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solidFill>
                <a:schemeClr val="tx1"/>
              </a:solidFill>
            </a:rPr>
            <a:t>Ongoing</a:t>
          </a:r>
        </a:p>
      </dsp:txBody>
      <dsp:txXfrm rot="-5400000">
        <a:off x="1" y="5325399"/>
        <a:ext cx="237115" cy="101621"/>
      </dsp:txXfrm>
    </dsp:sp>
    <dsp:sp modelId="{97371802-8D1F-4D83-8078-47EF7B43F747}">
      <dsp:nvSpPr>
        <dsp:cNvPr id="0" name=""/>
        <dsp:cNvSpPr/>
      </dsp:nvSpPr>
      <dsp:spPr>
        <a:xfrm rot="5400000">
          <a:off x="4804470" y="639485"/>
          <a:ext cx="220178" cy="9354889"/>
        </a:xfrm>
        <a:prstGeom prst="round2SameRect">
          <a:avLst/>
        </a:prstGeom>
        <a:solidFill>
          <a:schemeClr val="lt1">
            <a:alpha val="90000"/>
            <a:hueOff val="0"/>
            <a:satOff val="0"/>
            <a:lumOff val="0"/>
            <a:alphaOff val="0"/>
          </a:scheme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Opportunity to feed back to ICB on progress against primary and secondary care interface difficulties </a:t>
          </a:r>
        </a:p>
      </dsp:txBody>
      <dsp:txXfrm rot="-5400000">
        <a:off x="237115" y="5217588"/>
        <a:ext cx="9344141" cy="1986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AA407-9532-4D8A-AA1A-4B5BB2FC5D41}">
      <dsp:nvSpPr>
        <dsp:cNvPr id="0" name=""/>
        <dsp:cNvSpPr/>
      </dsp:nvSpPr>
      <dsp:spPr>
        <a:xfrm rot="5400000">
          <a:off x="-53805" y="56691"/>
          <a:ext cx="358701" cy="251091"/>
        </a:xfrm>
        <a:prstGeom prst="chevron">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30 May</a:t>
          </a:r>
        </a:p>
      </dsp:txBody>
      <dsp:txXfrm rot="-5400000">
        <a:off x="1" y="128432"/>
        <a:ext cx="251091" cy="107610"/>
      </dsp:txXfrm>
    </dsp:sp>
    <dsp:sp modelId="{518386A9-C8D2-4C67-A653-EEC9998A8987}">
      <dsp:nvSpPr>
        <dsp:cNvPr id="0" name=""/>
        <dsp:cNvSpPr/>
      </dsp:nvSpPr>
      <dsp:spPr>
        <a:xfrm rot="5400000">
          <a:off x="4804970" y="-4550992"/>
          <a:ext cx="233156" cy="9340913"/>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Nominate practices and PCNs for national intensive and intermediate transformation support  using the Support Level Framework.  Phase A by 30 May and ongoing</a:t>
          </a:r>
        </a:p>
      </dsp:txBody>
      <dsp:txXfrm rot="-5400000">
        <a:off x="251092" y="14268"/>
        <a:ext cx="9329531" cy="210392"/>
      </dsp:txXfrm>
    </dsp:sp>
    <dsp:sp modelId="{9A024AE2-72EF-441E-BF27-D94C76EB3AC3}">
      <dsp:nvSpPr>
        <dsp:cNvPr id="0" name=""/>
        <dsp:cNvSpPr/>
      </dsp:nvSpPr>
      <dsp:spPr>
        <a:xfrm rot="5400000">
          <a:off x="-53805" y="380769"/>
          <a:ext cx="358701" cy="251091"/>
        </a:xfrm>
        <a:prstGeom prst="chevron">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30</a:t>
          </a:r>
          <a:r>
            <a:rPr lang="en-GB" sz="600" kern="1200" baseline="30000" dirty="0"/>
            <a:t>th</a:t>
          </a:r>
          <a:r>
            <a:rPr lang="en-GB" sz="600" kern="1200" dirty="0"/>
            <a:t> June </a:t>
          </a:r>
        </a:p>
      </dsp:txBody>
      <dsp:txXfrm rot="-5400000">
        <a:off x="1" y="452510"/>
        <a:ext cx="251091" cy="107610"/>
      </dsp:txXfrm>
    </dsp:sp>
    <dsp:sp modelId="{4EE8E69E-64AF-49FF-9303-C8E5F4EF069F}">
      <dsp:nvSpPr>
        <dsp:cNvPr id="0" name=""/>
        <dsp:cNvSpPr/>
      </dsp:nvSpPr>
      <dsp:spPr>
        <a:xfrm rot="5400000">
          <a:off x="4804908" y="-4226853"/>
          <a:ext cx="233278" cy="9340913"/>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Understand and sign off PCN/practice capacity and access IIF CAIP baseline using guidance and Annex B template</a:t>
          </a:r>
        </a:p>
      </dsp:txBody>
      <dsp:txXfrm rot="-5400000">
        <a:off x="251091" y="338352"/>
        <a:ext cx="9329525" cy="210502"/>
      </dsp:txXfrm>
    </dsp:sp>
    <dsp:sp modelId="{9329B7FD-34AC-4F7B-B95C-6DF70DD4B35C}">
      <dsp:nvSpPr>
        <dsp:cNvPr id="0" name=""/>
        <dsp:cNvSpPr/>
      </dsp:nvSpPr>
      <dsp:spPr>
        <a:xfrm rot="5400000">
          <a:off x="-53805" y="704848"/>
          <a:ext cx="358701" cy="2510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1</a:t>
          </a:r>
          <a:r>
            <a:rPr lang="en-GB" sz="600" kern="1200" baseline="30000" dirty="0"/>
            <a:t>st</a:t>
          </a:r>
          <a:r>
            <a:rPr lang="en-GB" sz="600" kern="1200" dirty="0"/>
            <a:t> July</a:t>
          </a:r>
        </a:p>
      </dsp:txBody>
      <dsp:txXfrm rot="-5400000">
        <a:off x="1" y="776589"/>
        <a:ext cx="251091" cy="107610"/>
      </dsp:txXfrm>
    </dsp:sp>
    <dsp:sp modelId="{83ABCF36-0339-4659-B652-2607B5608B02}">
      <dsp:nvSpPr>
        <dsp:cNvPr id="0" name=""/>
        <dsp:cNvSpPr/>
      </dsp:nvSpPr>
      <dsp:spPr>
        <a:xfrm rot="5400000">
          <a:off x="4804970" y="-3902835"/>
          <a:ext cx="233156" cy="93409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Char char="•"/>
          </a:pPr>
          <a:r>
            <a:rPr lang="en-GB" sz="700" kern="1200" dirty="0"/>
            <a:t>Sign up practices ready to move from analogue to digital telephony, and co-ordinate access to specialist procurement support through NHS England’s commercial hub.  Determine whether ICB wants to follow scale approach to telephony</a:t>
          </a:r>
        </a:p>
      </dsp:txBody>
      <dsp:txXfrm rot="-5400000">
        <a:off x="251092" y="662425"/>
        <a:ext cx="9329531" cy="210392"/>
      </dsp:txXfrm>
    </dsp:sp>
    <dsp:sp modelId="{B3300FEE-4545-473A-B3E8-ECADDB761B20}">
      <dsp:nvSpPr>
        <dsp:cNvPr id="0" name=""/>
        <dsp:cNvSpPr/>
      </dsp:nvSpPr>
      <dsp:spPr>
        <a:xfrm rot="5400000">
          <a:off x="-53805" y="1028927"/>
          <a:ext cx="358701" cy="2510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15</a:t>
          </a:r>
          <a:r>
            <a:rPr lang="en-GB" sz="600" kern="1200" baseline="30000" dirty="0"/>
            <a:t>th</a:t>
          </a:r>
          <a:r>
            <a:rPr lang="en-GB" sz="600" kern="1200" dirty="0"/>
            <a:t> July</a:t>
          </a:r>
        </a:p>
      </dsp:txBody>
      <dsp:txXfrm rot="-5400000">
        <a:off x="1" y="1100668"/>
        <a:ext cx="251091" cy="107610"/>
      </dsp:txXfrm>
    </dsp:sp>
    <dsp:sp modelId="{A12C059D-6DE3-4FD9-A677-9F7C54E768C1}">
      <dsp:nvSpPr>
        <dsp:cNvPr id="0" name=""/>
        <dsp:cNvSpPr/>
      </dsp:nvSpPr>
      <dsp:spPr>
        <a:xfrm rot="5400000">
          <a:off x="4804970" y="-3578756"/>
          <a:ext cx="233156" cy="93409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Agree with practice/PCN support needs (digital telephony, online tools training, capacity backfill, intensive support etc</a:t>
          </a:r>
        </a:p>
      </dsp:txBody>
      <dsp:txXfrm rot="-5400000">
        <a:off x="251092" y="986504"/>
        <a:ext cx="9329531" cy="210392"/>
      </dsp:txXfrm>
    </dsp:sp>
    <dsp:sp modelId="{55AEA3CD-DA58-4DC6-A093-6EE505315E2B}">
      <dsp:nvSpPr>
        <dsp:cNvPr id="0" name=""/>
        <dsp:cNvSpPr/>
      </dsp:nvSpPr>
      <dsp:spPr>
        <a:xfrm rot="5400000">
          <a:off x="-53805" y="1353005"/>
          <a:ext cx="358701" cy="251091"/>
        </a:xfrm>
        <a:prstGeom prst="chevron">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a:t>
          </a:r>
          <a:r>
            <a:rPr lang="en-GB" sz="600" kern="1200" baseline="30000" dirty="0"/>
            <a:t>st</a:t>
          </a:r>
          <a:r>
            <a:rPr lang="en-GB" sz="600" kern="1200" dirty="0"/>
            <a:t> July </a:t>
          </a:r>
        </a:p>
      </dsp:txBody>
      <dsp:txXfrm rot="-5400000">
        <a:off x="1" y="1424746"/>
        <a:ext cx="251091" cy="107610"/>
      </dsp:txXfrm>
    </dsp:sp>
    <dsp:sp modelId="{72657E14-5BD1-4E0B-B1C4-89D5BBD29C51}">
      <dsp:nvSpPr>
        <dsp:cNvPr id="0" name=""/>
        <dsp:cNvSpPr/>
      </dsp:nvSpPr>
      <dsp:spPr>
        <a:xfrm rot="5400000">
          <a:off x="4804970" y="-3254678"/>
          <a:ext cx="233156" cy="9340913"/>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Co-develop and sign off PCN/practice access improvement plans leveraging example practice access improvement plans published by NHS England by 9 June</a:t>
          </a:r>
        </a:p>
      </dsp:txBody>
      <dsp:txXfrm rot="-5400000">
        <a:off x="251092" y="1310582"/>
        <a:ext cx="9329531" cy="210392"/>
      </dsp:txXfrm>
    </dsp:sp>
    <dsp:sp modelId="{AF9D8635-D4A3-43FB-B9E8-48D00E7613D2}">
      <dsp:nvSpPr>
        <dsp:cNvPr id="0" name=""/>
        <dsp:cNvSpPr/>
      </dsp:nvSpPr>
      <dsp:spPr>
        <a:xfrm rot="5400000">
          <a:off x="-53805" y="1677084"/>
          <a:ext cx="358701" cy="251091"/>
        </a:xfrm>
        <a:prstGeom prst="chevron">
          <a:avLst/>
        </a:prstGeom>
        <a:solidFill>
          <a:schemeClr val="accent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a:t>
          </a:r>
          <a:r>
            <a:rPr lang="en-GB" sz="600" kern="1200" baseline="30000" dirty="0"/>
            <a:t>st</a:t>
          </a:r>
          <a:r>
            <a:rPr lang="en-GB" sz="600" kern="1200" dirty="0"/>
            <a:t> July</a:t>
          </a:r>
        </a:p>
      </dsp:txBody>
      <dsp:txXfrm rot="-5400000">
        <a:off x="1" y="1748825"/>
        <a:ext cx="251091" cy="107610"/>
      </dsp:txXfrm>
    </dsp:sp>
    <dsp:sp modelId="{EC371EED-5A21-4AF3-96A8-57B500A34A1B}">
      <dsp:nvSpPr>
        <dsp:cNvPr id="0" name=""/>
        <dsp:cNvSpPr/>
      </dsp:nvSpPr>
      <dsp:spPr>
        <a:xfrm rot="5400000">
          <a:off x="4804970" y="-2930599"/>
          <a:ext cx="233156" cy="9340913"/>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en-GB" sz="900" kern="1200" dirty="0"/>
            <a:t>Co-ordinate nominations and allocations to care navigator training, and digital and transformation PCN leads training and leadership improvement training (50% nominations for 23/24)</a:t>
          </a:r>
        </a:p>
      </dsp:txBody>
      <dsp:txXfrm rot="-5400000">
        <a:off x="251092" y="1634661"/>
        <a:ext cx="9329531" cy="210392"/>
      </dsp:txXfrm>
    </dsp:sp>
    <dsp:sp modelId="{5F5E6D4F-6F45-41F4-AD9E-A66E7DDF31FD}">
      <dsp:nvSpPr>
        <dsp:cNvPr id="0" name=""/>
        <dsp:cNvSpPr/>
      </dsp:nvSpPr>
      <dsp:spPr>
        <a:xfrm rot="5400000">
          <a:off x="-53805" y="2001163"/>
          <a:ext cx="358701" cy="251091"/>
        </a:xfrm>
        <a:prstGeom prst="chevron">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 August</a:t>
          </a:r>
        </a:p>
      </dsp:txBody>
      <dsp:txXfrm rot="-5400000">
        <a:off x="1" y="2072904"/>
        <a:ext cx="251091" cy="107610"/>
      </dsp:txXfrm>
    </dsp:sp>
    <dsp:sp modelId="{DD538580-A63E-4E18-8407-DB40F2B404F4}">
      <dsp:nvSpPr>
        <dsp:cNvPr id="0" name=""/>
        <dsp:cNvSpPr/>
      </dsp:nvSpPr>
      <dsp:spPr>
        <a:xfrm rot="5400000">
          <a:off x="4804970" y="-2606520"/>
          <a:ext cx="233156" cy="9340913"/>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0" kern="1200" dirty="0"/>
            <a:t>Select digital tools from the Digital Pathway Framework lot on DCS product catalogue</a:t>
          </a:r>
        </a:p>
      </dsp:txBody>
      <dsp:txXfrm rot="-5400000">
        <a:off x="251092" y="1958740"/>
        <a:ext cx="9329531" cy="210392"/>
      </dsp:txXfrm>
    </dsp:sp>
    <dsp:sp modelId="{55937F85-71F0-43F6-8A11-A503B7B753D4}">
      <dsp:nvSpPr>
        <dsp:cNvPr id="0" name=""/>
        <dsp:cNvSpPr/>
      </dsp:nvSpPr>
      <dsp:spPr>
        <a:xfrm rot="5400000">
          <a:off x="-53805" y="2325241"/>
          <a:ext cx="358701" cy="251091"/>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30 Sept</a:t>
          </a:r>
        </a:p>
      </dsp:txBody>
      <dsp:txXfrm rot="-5400000">
        <a:off x="1" y="2396982"/>
        <a:ext cx="251091" cy="107610"/>
      </dsp:txXfrm>
    </dsp:sp>
    <dsp:sp modelId="{DE58378A-CC65-4AEB-8F6D-EE4A7184A03C}">
      <dsp:nvSpPr>
        <dsp:cNvPr id="0" name=""/>
        <dsp:cNvSpPr/>
      </dsp:nvSpPr>
      <dsp:spPr>
        <a:xfrm rot="5400000">
          <a:off x="4804970" y="-2282442"/>
          <a:ext cx="233156" cy="9340913"/>
        </a:xfrm>
        <a:prstGeom prst="round2SameRect">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en-GB" sz="900" kern="1200" dirty="0"/>
            <a:t>Establish all self-referral pathways (including MSK, audiology and podiatry) as set out in 2023/24 guidance, also ensure pathways are in place between community optometrists and ophthalmologists</a:t>
          </a:r>
        </a:p>
      </dsp:txBody>
      <dsp:txXfrm rot="-5400000">
        <a:off x="251092" y="2282818"/>
        <a:ext cx="9329531" cy="210392"/>
      </dsp:txXfrm>
    </dsp:sp>
    <dsp:sp modelId="{53D6BB5D-3881-45E4-A249-34F92D312EBD}">
      <dsp:nvSpPr>
        <dsp:cNvPr id="0" name=""/>
        <dsp:cNvSpPr/>
      </dsp:nvSpPr>
      <dsp:spPr>
        <a:xfrm rot="5400000">
          <a:off x="-53805" y="2649320"/>
          <a:ext cx="358701" cy="2510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Oct/Nov Board</a:t>
          </a:r>
        </a:p>
      </dsp:txBody>
      <dsp:txXfrm rot="-5400000">
        <a:off x="1" y="2721061"/>
        <a:ext cx="251091" cy="107610"/>
      </dsp:txXfrm>
    </dsp:sp>
    <dsp:sp modelId="{CF67756B-19D0-4286-8764-E7A4E7805AEA}">
      <dsp:nvSpPr>
        <dsp:cNvPr id="0" name=""/>
        <dsp:cNvSpPr/>
      </dsp:nvSpPr>
      <dsp:spPr>
        <a:xfrm rot="5400000">
          <a:off x="4804970" y="-1958363"/>
          <a:ext cx="233156" cy="93409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Develop system level access improvement plans which include summary of practice/PCN improvement plans, challenges, wider support needs and barriers and ICB actions </a:t>
          </a:r>
        </a:p>
      </dsp:txBody>
      <dsp:txXfrm rot="-5400000">
        <a:off x="251092" y="2606897"/>
        <a:ext cx="9329531" cy="210392"/>
      </dsp:txXfrm>
    </dsp:sp>
    <dsp:sp modelId="{2221A4A6-478C-43A9-B698-32C985C11960}">
      <dsp:nvSpPr>
        <dsp:cNvPr id="0" name=""/>
        <dsp:cNvSpPr/>
      </dsp:nvSpPr>
      <dsp:spPr>
        <a:xfrm rot="5400000">
          <a:off x="-53805" y="2973399"/>
          <a:ext cx="358701" cy="251091"/>
        </a:xfrm>
        <a:prstGeom prst="chevron">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solidFill>
                <a:schemeClr val="tx1"/>
              </a:solidFill>
            </a:rPr>
            <a:t>Oct/Nov Board </a:t>
          </a:r>
        </a:p>
      </dsp:txBody>
      <dsp:txXfrm rot="-5400000">
        <a:off x="1" y="3045140"/>
        <a:ext cx="251091" cy="107610"/>
      </dsp:txXfrm>
    </dsp:sp>
    <dsp:sp modelId="{B8677258-DD49-47C9-BB7C-09EBD69567C4}">
      <dsp:nvSpPr>
        <dsp:cNvPr id="0" name=""/>
        <dsp:cNvSpPr/>
      </dsp:nvSpPr>
      <dsp:spPr>
        <a:xfrm rot="5400000">
          <a:off x="4804970" y="-1634285"/>
          <a:ext cx="233156" cy="9340913"/>
        </a:xfrm>
        <a:prstGeom prst="round2SameRect">
          <a:avLst/>
        </a:prstGeom>
        <a:solidFill>
          <a:schemeClr val="lt1">
            <a:alpha val="90000"/>
            <a:hueOff val="0"/>
            <a:satOff val="0"/>
            <a:lumOff val="0"/>
            <a:alphaOff val="0"/>
          </a:scheme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Report in public board updates and plans for improving the primary–secondary care interface (four focus areas highlighted in the recovery </a:t>
          </a:r>
          <a:r>
            <a:rPr lang="en-GB" sz="1000" kern="1200"/>
            <a:t>plan)s</a:t>
          </a:r>
          <a:endParaRPr lang="en-GB" sz="1000" kern="1200" dirty="0"/>
        </a:p>
      </dsp:txBody>
      <dsp:txXfrm rot="-5400000">
        <a:off x="251092" y="2930975"/>
        <a:ext cx="9329531" cy="210392"/>
      </dsp:txXfrm>
    </dsp:sp>
    <dsp:sp modelId="{CF706C7B-DF41-45AB-830D-7E155B09A2EB}">
      <dsp:nvSpPr>
        <dsp:cNvPr id="0" name=""/>
        <dsp:cNvSpPr/>
      </dsp:nvSpPr>
      <dsp:spPr>
        <a:xfrm rot="5400000">
          <a:off x="-53805" y="3297477"/>
          <a:ext cx="358701" cy="2510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31 Mar 24 </a:t>
          </a:r>
        </a:p>
      </dsp:txBody>
      <dsp:txXfrm rot="-5400000">
        <a:off x="1" y="3369218"/>
        <a:ext cx="251091" cy="107610"/>
      </dsp:txXfrm>
    </dsp:sp>
    <dsp:sp modelId="{EA85FCFE-8F70-4129-A219-16F692288947}">
      <dsp:nvSpPr>
        <dsp:cNvPr id="0" name=""/>
        <dsp:cNvSpPr/>
      </dsp:nvSpPr>
      <dsp:spPr>
        <a:xfrm rot="5400000">
          <a:off x="4804970" y="-1310206"/>
          <a:ext cx="233156" cy="93409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GB" sz="800" kern="1200" dirty="0"/>
            <a:t>Fund or provide local hands-on support to 850 practices nationally (ICBs should work with regions  to determine population appropriate share of target). We would expect the level of support to be similar to the national intermediate offer, and offered alongside wider or ongoing support for practices and PCNs where required, using the outputs of the SLF</a:t>
          </a:r>
        </a:p>
      </dsp:txBody>
      <dsp:txXfrm rot="-5400000">
        <a:off x="251092" y="3255054"/>
        <a:ext cx="9329531" cy="210392"/>
      </dsp:txXfrm>
    </dsp:sp>
    <dsp:sp modelId="{3FF6DF96-4933-490C-B271-D8F2C91D7836}">
      <dsp:nvSpPr>
        <dsp:cNvPr id="0" name=""/>
        <dsp:cNvSpPr/>
      </dsp:nvSpPr>
      <dsp:spPr>
        <a:xfrm rot="5400000">
          <a:off x="-53805" y="3621556"/>
          <a:ext cx="358701" cy="2510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 6 August 24</a:t>
          </a:r>
        </a:p>
      </dsp:txBody>
      <dsp:txXfrm rot="-5400000">
        <a:off x="1" y="3693297"/>
        <a:ext cx="251091" cy="107610"/>
      </dsp:txXfrm>
    </dsp:sp>
    <dsp:sp modelId="{D591D709-3FFD-4FC4-A22C-5523AD27140F}">
      <dsp:nvSpPr>
        <dsp:cNvPr id="0" name=""/>
        <dsp:cNvSpPr/>
      </dsp:nvSpPr>
      <dsp:spPr>
        <a:xfrm rot="5400000">
          <a:off x="4804970" y="-986127"/>
          <a:ext cx="233156" cy="93409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Assess improvement and pay 30% CAP IIF funding at the end of year using progress against baseline and access improvement plans To be paid by 31 August 2024</a:t>
          </a:r>
        </a:p>
      </dsp:txBody>
      <dsp:txXfrm rot="-5400000">
        <a:off x="251092" y="3579133"/>
        <a:ext cx="9329531" cy="210392"/>
      </dsp:txXfrm>
    </dsp:sp>
    <dsp:sp modelId="{CE3E6829-04EA-4E36-BC1B-969FC110BAF9}">
      <dsp:nvSpPr>
        <dsp:cNvPr id="0" name=""/>
        <dsp:cNvSpPr/>
      </dsp:nvSpPr>
      <dsp:spPr>
        <a:xfrm rot="5400000">
          <a:off x="-53805" y="3945634"/>
          <a:ext cx="358701" cy="251091"/>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a:t>
          </a:r>
        </a:p>
      </dsp:txBody>
      <dsp:txXfrm rot="-5400000">
        <a:off x="1" y="4017375"/>
        <a:ext cx="251091" cy="107610"/>
      </dsp:txXfrm>
    </dsp:sp>
    <dsp:sp modelId="{D8D3BB3A-81EC-483B-A3F6-AA63BEA52EFE}">
      <dsp:nvSpPr>
        <dsp:cNvPr id="0" name=""/>
        <dsp:cNvSpPr/>
      </dsp:nvSpPr>
      <dsp:spPr>
        <a:xfrm rot="5400000">
          <a:off x="4804970" y="-662049"/>
          <a:ext cx="233156" cy="9340913"/>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Support PCNs to use their full ARRS budget and report accurate complement of staff using NWRS porta</a:t>
          </a:r>
        </a:p>
      </dsp:txBody>
      <dsp:txXfrm rot="-5400000">
        <a:off x="251092" y="3903211"/>
        <a:ext cx="9329531" cy="210392"/>
      </dsp:txXfrm>
    </dsp:sp>
    <dsp:sp modelId="{6D9D198A-845A-4BEF-8364-9A16A8487C3D}">
      <dsp:nvSpPr>
        <dsp:cNvPr id="0" name=""/>
        <dsp:cNvSpPr/>
      </dsp:nvSpPr>
      <dsp:spPr>
        <a:xfrm rot="5400000">
          <a:off x="-53805" y="4269713"/>
          <a:ext cx="358701" cy="251091"/>
        </a:xfrm>
        <a:prstGeom prst="chevron">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a:t>
          </a:r>
        </a:p>
      </dsp:txBody>
      <dsp:txXfrm rot="-5400000">
        <a:off x="1" y="4341454"/>
        <a:ext cx="251091" cy="107610"/>
      </dsp:txXfrm>
    </dsp:sp>
    <dsp:sp modelId="{D5D493B1-326F-4A12-AD8E-7F4EB264C141}">
      <dsp:nvSpPr>
        <dsp:cNvPr id="0" name=""/>
        <dsp:cNvSpPr/>
      </dsp:nvSpPr>
      <dsp:spPr>
        <a:xfrm rot="5400000">
          <a:off x="4804970" y="-337970"/>
          <a:ext cx="233156" cy="9340913"/>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Set up process for practices to inform of diversion to 111 and monitor exceptional use when over capacity</a:t>
          </a:r>
        </a:p>
      </dsp:txBody>
      <dsp:txXfrm rot="-5400000">
        <a:off x="251092" y="4227290"/>
        <a:ext cx="9329531" cy="210392"/>
      </dsp:txXfrm>
    </dsp:sp>
    <dsp:sp modelId="{7BBE5BF4-2E75-427D-8A5A-F35A81020E75}">
      <dsp:nvSpPr>
        <dsp:cNvPr id="0" name=""/>
        <dsp:cNvSpPr/>
      </dsp:nvSpPr>
      <dsp:spPr>
        <a:xfrm rot="5400000">
          <a:off x="-53805" y="4593792"/>
          <a:ext cx="358701" cy="251091"/>
        </a:xfrm>
        <a:prstGeom prst="chevron">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a:t>
          </a:r>
        </a:p>
      </dsp:txBody>
      <dsp:txXfrm rot="-5400000">
        <a:off x="1" y="4665533"/>
        <a:ext cx="251091" cy="107610"/>
      </dsp:txXfrm>
    </dsp:sp>
    <dsp:sp modelId="{2AC1380C-80C5-482A-B8A0-043C99299581}">
      <dsp:nvSpPr>
        <dsp:cNvPr id="0" name=""/>
        <dsp:cNvSpPr/>
      </dsp:nvSpPr>
      <dsp:spPr>
        <a:xfrm rot="5400000">
          <a:off x="4804970" y="-13891"/>
          <a:ext cx="233156" cy="9340913"/>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en-GB" sz="900" kern="1200" dirty="0"/>
            <a:t>Agree and distribute transition cover and transformation support funding (£13.5k / qualifying practice) to support practice teams seeking to implement Modern General Practice Access model</a:t>
          </a:r>
        </a:p>
      </dsp:txBody>
      <dsp:txXfrm rot="-5400000">
        <a:off x="251092" y="4551369"/>
        <a:ext cx="9329531" cy="210392"/>
      </dsp:txXfrm>
    </dsp:sp>
    <dsp:sp modelId="{45253695-61C9-41A4-93AB-C7908EF1BE69}">
      <dsp:nvSpPr>
        <dsp:cNvPr id="0" name=""/>
        <dsp:cNvSpPr/>
      </dsp:nvSpPr>
      <dsp:spPr>
        <a:xfrm rot="5400000">
          <a:off x="-53805" y="4917870"/>
          <a:ext cx="358701" cy="251091"/>
        </a:xfrm>
        <a:prstGeom prst="chevron">
          <a:avLst/>
        </a:prstGeom>
        <a:solidFill>
          <a:schemeClr val="bg1">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a:t>
          </a:r>
        </a:p>
      </dsp:txBody>
      <dsp:txXfrm rot="-5400000">
        <a:off x="1" y="4989611"/>
        <a:ext cx="251091" cy="107610"/>
      </dsp:txXfrm>
    </dsp:sp>
    <dsp:sp modelId="{A95FEA5D-6BD5-4123-AA97-FAD7850FE3E9}">
      <dsp:nvSpPr>
        <dsp:cNvPr id="0" name=""/>
        <dsp:cNvSpPr/>
      </dsp:nvSpPr>
      <dsp:spPr>
        <a:xfrm rot="5400000">
          <a:off x="4804970" y="310186"/>
          <a:ext cx="233156" cy="9340913"/>
        </a:xfrm>
        <a:prstGeom prst="round2SameRect">
          <a:avLst/>
        </a:prstGeom>
        <a:solidFill>
          <a:schemeClr val="lt1">
            <a:alpha val="90000"/>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Co-ordinate system comms to support patient understanding of the new ways of working in general practice including digital access, multidisciplinary teams and wider care available. This messaging should include system specific services and DoS</a:t>
          </a:r>
        </a:p>
      </dsp:txBody>
      <dsp:txXfrm rot="-5400000">
        <a:off x="251092" y="4875446"/>
        <a:ext cx="9329531" cy="210392"/>
      </dsp:txXfrm>
    </dsp:sp>
    <dsp:sp modelId="{1857F19A-B939-4F4E-9506-F9C59C4982CE}">
      <dsp:nvSpPr>
        <dsp:cNvPr id="0" name=""/>
        <dsp:cNvSpPr/>
      </dsp:nvSpPr>
      <dsp:spPr>
        <a:xfrm rot="5400000">
          <a:off x="-53805" y="5241949"/>
          <a:ext cx="358701" cy="251091"/>
        </a:xfrm>
        <a:prstGeom prst="chevron">
          <a:avLst/>
        </a:prstGeom>
        <a:solidFill>
          <a:schemeClr val="bg1">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Ongoing</a:t>
          </a:r>
        </a:p>
      </dsp:txBody>
      <dsp:txXfrm rot="-5400000">
        <a:off x="1" y="5313690"/>
        <a:ext cx="251091" cy="107610"/>
      </dsp:txXfrm>
    </dsp:sp>
    <dsp:sp modelId="{7BD3374A-0F6B-4F2E-B6C7-98650B57F829}">
      <dsp:nvSpPr>
        <dsp:cNvPr id="0" name=""/>
        <dsp:cNvSpPr/>
      </dsp:nvSpPr>
      <dsp:spPr>
        <a:xfrm rot="5400000">
          <a:off x="4804970" y="634265"/>
          <a:ext cx="233156" cy="93409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 Maintain an up-to-date DoS and deliver training to all practices/PCNs on DoS.</a:t>
          </a:r>
        </a:p>
      </dsp:txBody>
      <dsp:txXfrm rot="-5400000">
        <a:off x="251092" y="5199525"/>
        <a:ext cx="9329531" cy="2103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4CD97-B44C-4DE2-8EA9-88149BD230A5}">
      <dsp:nvSpPr>
        <dsp:cNvPr id="0" name=""/>
        <dsp:cNvSpPr/>
      </dsp:nvSpPr>
      <dsp:spPr>
        <a:xfrm>
          <a:off x="486363" y="1164"/>
          <a:ext cx="1843537" cy="11061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Workforce issues</a:t>
          </a:r>
          <a:endParaRPr lang="en-US" sz="1700" kern="1200"/>
        </a:p>
      </dsp:txBody>
      <dsp:txXfrm>
        <a:off x="486363" y="1164"/>
        <a:ext cx="1843537" cy="1106122"/>
      </dsp:txXfrm>
    </dsp:sp>
    <dsp:sp modelId="{F81C5DF5-8589-4DB2-B716-01A25D24C685}">
      <dsp:nvSpPr>
        <dsp:cNvPr id="0" name=""/>
        <dsp:cNvSpPr/>
      </dsp:nvSpPr>
      <dsp:spPr>
        <a:xfrm>
          <a:off x="2514254" y="1164"/>
          <a:ext cx="1843537" cy="11061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Exhausted staff: Its not just about appointments. Hidden work</a:t>
          </a:r>
          <a:endParaRPr lang="en-US" sz="1700" kern="1200" dirty="0"/>
        </a:p>
      </dsp:txBody>
      <dsp:txXfrm>
        <a:off x="2514254" y="1164"/>
        <a:ext cx="1843537" cy="1106122"/>
      </dsp:txXfrm>
    </dsp:sp>
    <dsp:sp modelId="{176716C6-2211-4C6C-BC93-55FD8C6E0138}">
      <dsp:nvSpPr>
        <dsp:cNvPr id="0" name=""/>
        <dsp:cNvSpPr/>
      </dsp:nvSpPr>
      <dsp:spPr>
        <a:xfrm>
          <a:off x="4542145" y="1164"/>
          <a:ext cx="1843537" cy="11061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Are we being kind to each other</a:t>
          </a:r>
          <a:endParaRPr lang="en-US" sz="1700" kern="1200"/>
        </a:p>
      </dsp:txBody>
      <dsp:txXfrm>
        <a:off x="4542145" y="1164"/>
        <a:ext cx="1843537" cy="1106122"/>
      </dsp:txXfrm>
    </dsp:sp>
    <dsp:sp modelId="{4F37D68D-864C-4180-A92D-8A6DEF3CB946}">
      <dsp:nvSpPr>
        <dsp:cNvPr id="0" name=""/>
        <dsp:cNvSpPr/>
      </dsp:nvSpPr>
      <dsp:spPr>
        <a:xfrm>
          <a:off x="6570037" y="1164"/>
          <a:ext cx="1843537" cy="11061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Constant request to go “back to normal”… what is normal </a:t>
          </a:r>
          <a:endParaRPr lang="en-US" sz="1700" kern="1200"/>
        </a:p>
      </dsp:txBody>
      <dsp:txXfrm>
        <a:off x="6570037" y="1164"/>
        <a:ext cx="1843537" cy="1106122"/>
      </dsp:txXfrm>
    </dsp:sp>
    <dsp:sp modelId="{C65FB4D0-AD10-42EB-87E1-499D930E21A5}">
      <dsp:nvSpPr>
        <dsp:cNvPr id="0" name=""/>
        <dsp:cNvSpPr/>
      </dsp:nvSpPr>
      <dsp:spPr>
        <a:xfrm>
          <a:off x="8597928" y="1164"/>
          <a:ext cx="1843537" cy="110612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New normal: harnessing innovation, MDT approach</a:t>
          </a:r>
          <a:endParaRPr lang="en-US" sz="1700" kern="1200" dirty="0"/>
        </a:p>
      </dsp:txBody>
      <dsp:txXfrm>
        <a:off x="8597928" y="1164"/>
        <a:ext cx="1843537" cy="1106122"/>
      </dsp:txXfrm>
    </dsp:sp>
    <dsp:sp modelId="{C98BD1AE-3DBC-4985-B44C-DCA32CEE55A1}">
      <dsp:nvSpPr>
        <dsp:cNvPr id="0" name=""/>
        <dsp:cNvSpPr/>
      </dsp:nvSpPr>
      <dsp:spPr>
        <a:xfrm>
          <a:off x="486363" y="1291641"/>
          <a:ext cx="1843537" cy="11061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True care navigation , with more closed episodes of care</a:t>
          </a:r>
          <a:endParaRPr lang="en-US" sz="1700" kern="1200" dirty="0"/>
        </a:p>
      </dsp:txBody>
      <dsp:txXfrm>
        <a:off x="486363" y="1291641"/>
        <a:ext cx="1843537" cy="1106122"/>
      </dsp:txXfrm>
    </dsp:sp>
    <dsp:sp modelId="{0F89340B-3614-493D-A05A-D7614365EA8E}">
      <dsp:nvSpPr>
        <dsp:cNvPr id="0" name=""/>
        <dsp:cNvSpPr/>
      </dsp:nvSpPr>
      <dsp:spPr>
        <a:xfrm>
          <a:off x="2514254" y="1291641"/>
          <a:ext cx="1843537" cy="11061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Support Leadership Development</a:t>
          </a:r>
        </a:p>
      </dsp:txBody>
      <dsp:txXfrm>
        <a:off x="2514254" y="1291641"/>
        <a:ext cx="1843537" cy="1106122"/>
      </dsp:txXfrm>
    </dsp:sp>
    <dsp:sp modelId="{B25F2E81-1AB5-41F5-907B-E2B20DBBEDB8}">
      <dsp:nvSpPr>
        <dsp:cNvPr id="0" name=""/>
        <dsp:cNvSpPr/>
      </dsp:nvSpPr>
      <dsp:spPr>
        <a:xfrm>
          <a:off x="4542145" y="1291641"/>
          <a:ext cx="1843537" cy="11061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Digital Technologies and Platforms</a:t>
          </a:r>
        </a:p>
      </dsp:txBody>
      <dsp:txXfrm>
        <a:off x="4542145" y="1291641"/>
        <a:ext cx="1843537" cy="1106122"/>
      </dsp:txXfrm>
    </dsp:sp>
    <dsp:sp modelId="{8197C600-5B22-4D5A-9D6B-D1476655B643}">
      <dsp:nvSpPr>
        <dsp:cNvPr id="0" name=""/>
        <dsp:cNvSpPr/>
      </dsp:nvSpPr>
      <dsp:spPr>
        <a:xfrm>
          <a:off x="6570037" y="1291641"/>
          <a:ext cx="1843537" cy="11061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Patient ownership, PAM</a:t>
          </a:r>
        </a:p>
      </dsp:txBody>
      <dsp:txXfrm>
        <a:off x="6570037" y="1291641"/>
        <a:ext cx="1843537" cy="1106122"/>
      </dsp:txXfrm>
    </dsp:sp>
    <dsp:sp modelId="{870BC56C-6F5B-4669-B0EC-79265AAE0888}">
      <dsp:nvSpPr>
        <dsp:cNvPr id="0" name=""/>
        <dsp:cNvSpPr/>
      </dsp:nvSpPr>
      <dsp:spPr>
        <a:xfrm>
          <a:off x="8597928" y="1291641"/>
          <a:ext cx="1843537" cy="110612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Right care, right place, right clinician</a:t>
          </a:r>
          <a:endParaRPr lang="en-US" sz="1700" kern="1200" dirty="0"/>
        </a:p>
      </dsp:txBody>
      <dsp:txXfrm>
        <a:off x="8597928" y="1291641"/>
        <a:ext cx="1843537" cy="1106122"/>
      </dsp:txXfrm>
    </dsp:sp>
    <dsp:sp modelId="{95703D4D-F5B5-42AB-A17D-0685CB79F73A}">
      <dsp:nvSpPr>
        <dsp:cNvPr id="0" name=""/>
        <dsp:cNvSpPr/>
      </dsp:nvSpPr>
      <dsp:spPr>
        <a:xfrm>
          <a:off x="4542145" y="2582117"/>
          <a:ext cx="1843537" cy="11061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Why must General Practice always the Gatekeeper?</a:t>
          </a:r>
        </a:p>
      </dsp:txBody>
      <dsp:txXfrm>
        <a:off x="4542145" y="2582117"/>
        <a:ext cx="1843537" cy="110612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0.94863</cdr:y>
    </cdr:from>
    <cdr:to>
      <cdr:x>0.49818</cdr:x>
      <cdr:y>0.9954</cdr:y>
    </cdr:to>
    <cdr:sp macro="" textlink="">
      <cdr:nvSpPr>
        <cdr:cNvPr id="2" name="TextBox 1">
          <a:extLst xmlns:a="http://schemas.openxmlformats.org/drawingml/2006/main">
            <a:ext uri="{FF2B5EF4-FFF2-40B4-BE49-F238E27FC236}">
              <a16:creationId xmlns:a16="http://schemas.microsoft.com/office/drawing/2014/main" id="{54389311-CED5-4475-A36D-C4BD5DC1774E}"/>
            </a:ext>
          </a:extLst>
        </cdr:cNvPr>
        <cdr:cNvSpPr txBox="1"/>
      </cdr:nvSpPr>
      <cdr:spPr>
        <a:xfrm xmlns:a="http://schemas.openxmlformats.org/drawingml/2006/main">
          <a:off x="0" y="3287504"/>
          <a:ext cx="3040069" cy="1620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a:solidFill>
                <a:schemeClr val="bg1">
                  <a:lumMod val="65000"/>
                </a:schemeClr>
              </a:solidFill>
            </a:rPr>
            <a:t>Source: NHS Digital monthly publication - GP Appointments</a:t>
          </a:r>
        </a:p>
      </cdr:txBody>
    </cdr:sp>
  </cdr:relSizeAnchor>
</c:userShapes>
</file>

<file path=ppt/drawings/drawing2.xml><?xml version="1.0" encoding="utf-8"?>
<c:userShapes xmlns:c="http://schemas.openxmlformats.org/drawingml/2006/chart">
  <cdr:relSizeAnchor xmlns:cdr="http://schemas.openxmlformats.org/drawingml/2006/chartDrawing">
    <cdr:from>
      <cdr:x>0.04099</cdr:x>
      <cdr:y>0.88616</cdr:y>
    </cdr:from>
    <cdr:to>
      <cdr:x>0.91646</cdr:x>
      <cdr:y>1</cdr:y>
    </cdr:to>
    <cdr:sp macro="" textlink="">
      <cdr:nvSpPr>
        <cdr:cNvPr id="2" name="TextBox 1">
          <a:extLst xmlns:a="http://schemas.openxmlformats.org/drawingml/2006/main">
            <a:ext uri="{FF2B5EF4-FFF2-40B4-BE49-F238E27FC236}">
              <a16:creationId xmlns:a16="http://schemas.microsoft.com/office/drawing/2014/main" id="{D55F6B36-25FB-8C8E-1C45-CBBB1798D554}"/>
            </a:ext>
          </a:extLst>
        </cdr:cNvPr>
        <cdr:cNvSpPr txBox="1"/>
      </cdr:nvSpPr>
      <cdr:spPr>
        <a:xfrm xmlns:a="http://schemas.openxmlformats.org/drawingml/2006/main">
          <a:off x="187396" y="2496906"/>
          <a:ext cx="4002677" cy="3207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8ADB43-ECFC-462C-ACD6-21B8765866DF}" type="datetimeFigureOut">
              <a:rPr lang="en-GB" smtClean="0"/>
              <a:t>27/06/2023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DD586-D007-4442-9C6E-81C1B5064443}" type="slidenum">
              <a:rPr lang="en-GB" smtClean="0"/>
              <a:t>‹#›</a:t>
            </a:fld>
            <a:endParaRPr lang="en-GB"/>
          </a:p>
        </p:txBody>
      </p:sp>
    </p:spTree>
    <p:extLst>
      <p:ext uri="{BB962C8B-B14F-4D97-AF65-F5344CB8AC3E}">
        <p14:creationId xmlns:p14="http://schemas.microsoft.com/office/powerpoint/2010/main" val="293250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DE0F11-25CE-4036-A454-CB4C838CF74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611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90FC-1994-4CE0-919F-7F113F9D49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07C69C-03FF-494D-82A4-7E30FF19FA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CDF8DB-FAC6-421B-A95A-C19C0B79E67F}"/>
              </a:ext>
            </a:extLst>
          </p:cNvPr>
          <p:cNvSpPr>
            <a:spLocks noGrp="1"/>
          </p:cNvSpPr>
          <p:nvPr>
            <p:ph type="dt" sz="half" idx="10"/>
          </p:nvPr>
        </p:nvSpPr>
        <p:spPr/>
        <p:txBody>
          <a:bodyPr/>
          <a:lstStyle/>
          <a:p>
            <a:fld id="{96330A91-E9D7-4453-AE8C-D68AAD4907B5}" type="datetimeFigureOut">
              <a:rPr lang="en-GB" smtClean="0"/>
              <a:t>27/06/2023</a:t>
            </a:fld>
            <a:endParaRPr lang="en-GB"/>
          </a:p>
        </p:txBody>
      </p:sp>
      <p:sp>
        <p:nvSpPr>
          <p:cNvPr id="5" name="Footer Placeholder 4">
            <a:extLst>
              <a:ext uri="{FF2B5EF4-FFF2-40B4-BE49-F238E27FC236}">
                <a16:creationId xmlns:a16="http://schemas.microsoft.com/office/drawing/2014/main" id="{F187B6F0-BA2C-4F47-8B7B-193762832C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ED4791-2DF8-44BA-BC9E-989AED724EA2}"/>
              </a:ext>
            </a:extLst>
          </p:cNvPr>
          <p:cNvSpPr>
            <a:spLocks noGrp="1"/>
          </p:cNvSpPr>
          <p:nvPr>
            <p:ph type="sldNum" sz="quarter" idx="12"/>
          </p:nvPr>
        </p:nvSpPr>
        <p:spPr/>
        <p:txBody>
          <a:bodyPr/>
          <a:lstStyle/>
          <a:p>
            <a:fld id="{0FDA2517-FB06-488C-8368-C77960FAF251}" type="slidenum">
              <a:rPr lang="en-GB" smtClean="0"/>
              <a:t>‹#›</a:t>
            </a:fld>
            <a:endParaRPr lang="en-GB"/>
          </a:p>
        </p:txBody>
      </p:sp>
    </p:spTree>
    <p:extLst>
      <p:ext uri="{BB962C8B-B14F-4D97-AF65-F5344CB8AC3E}">
        <p14:creationId xmlns:p14="http://schemas.microsoft.com/office/powerpoint/2010/main" val="3286507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B1587-BB7A-4BA9-8257-836676D81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7E6C8-B80C-4FDA-8BE8-FF4E0D7E67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9291A4-BE4C-4276-99B2-961B40FB03A7}"/>
              </a:ext>
            </a:extLst>
          </p:cNvPr>
          <p:cNvSpPr>
            <a:spLocks noGrp="1"/>
          </p:cNvSpPr>
          <p:nvPr>
            <p:ph type="dt" sz="half" idx="10"/>
          </p:nvPr>
        </p:nvSpPr>
        <p:spPr/>
        <p:txBody>
          <a:bodyPr/>
          <a:lstStyle/>
          <a:p>
            <a:fld id="{96330A91-E9D7-4453-AE8C-D68AAD4907B5}" type="datetimeFigureOut">
              <a:rPr lang="en-GB" smtClean="0"/>
              <a:t>27/06/2023</a:t>
            </a:fld>
            <a:endParaRPr lang="en-GB"/>
          </a:p>
        </p:txBody>
      </p:sp>
      <p:sp>
        <p:nvSpPr>
          <p:cNvPr id="5" name="Footer Placeholder 4">
            <a:extLst>
              <a:ext uri="{FF2B5EF4-FFF2-40B4-BE49-F238E27FC236}">
                <a16:creationId xmlns:a16="http://schemas.microsoft.com/office/drawing/2014/main" id="{42C81EC9-1A3E-4FF9-9384-2D7A7D6578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D314E6-54BE-4E0F-8B6C-3105C6D63D8B}"/>
              </a:ext>
            </a:extLst>
          </p:cNvPr>
          <p:cNvSpPr>
            <a:spLocks noGrp="1"/>
          </p:cNvSpPr>
          <p:nvPr>
            <p:ph type="sldNum" sz="quarter" idx="12"/>
          </p:nvPr>
        </p:nvSpPr>
        <p:spPr/>
        <p:txBody>
          <a:bodyPr/>
          <a:lstStyle/>
          <a:p>
            <a:fld id="{0FDA2517-FB06-488C-8368-C77960FAF251}" type="slidenum">
              <a:rPr lang="en-GB" smtClean="0"/>
              <a:t>‹#›</a:t>
            </a:fld>
            <a:endParaRPr lang="en-GB"/>
          </a:p>
        </p:txBody>
      </p:sp>
    </p:spTree>
    <p:extLst>
      <p:ext uri="{BB962C8B-B14F-4D97-AF65-F5344CB8AC3E}">
        <p14:creationId xmlns:p14="http://schemas.microsoft.com/office/powerpoint/2010/main" val="1754442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8B1E6-C2C5-4C5F-99FA-FB0DD34854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042E3E-CF90-4DB7-A486-A1D2586A17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AAB7EB-75EC-4328-928A-431C7D722DCF}"/>
              </a:ext>
            </a:extLst>
          </p:cNvPr>
          <p:cNvSpPr>
            <a:spLocks noGrp="1"/>
          </p:cNvSpPr>
          <p:nvPr>
            <p:ph type="dt" sz="half" idx="10"/>
          </p:nvPr>
        </p:nvSpPr>
        <p:spPr/>
        <p:txBody>
          <a:bodyPr/>
          <a:lstStyle/>
          <a:p>
            <a:fld id="{96330A91-E9D7-4453-AE8C-D68AAD4907B5}" type="datetimeFigureOut">
              <a:rPr lang="en-GB" smtClean="0"/>
              <a:t>27/06/2023</a:t>
            </a:fld>
            <a:endParaRPr lang="en-GB"/>
          </a:p>
        </p:txBody>
      </p:sp>
      <p:sp>
        <p:nvSpPr>
          <p:cNvPr id="5" name="Footer Placeholder 4">
            <a:extLst>
              <a:ext uri="{FF2B5EF4-FFF2-40B4-BE49-F238E27FC236}">
                <a16:creationId xmlns:a16="http://schemas.microsoft.com/office/drawing/2014/main" id="{44368338-74D4-456A-99C2-B5510532E7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492688-0D18-4F71-AD8A-0C5A316CBCC3}"/>
              </a:ext>
            </a:extLst>
          </p:cNvPr>
          <p:cNvSpPr>
            <a:spLocks noGrp="1"/>
          </p:cNvSpPr>
          <p:nvPr>
            <p:ph type="sldNum" sz="quarter" idx="12"/>
          </p:nvPr>
        </p:nvSpPr>
        <p:spPr/>
        <p:txBody>
          <a:bodyPr/>
          <a:lstStyle/>
          <a:p>
            <a:fld id="{0FDA2517-FB06-488C-8368-C77960FAF251}" type="slidenum">
              <a:rPr lang="en-GB" smtClean="0"/>
              <a:t>‹#›</a:t>
            </a:fld>
            <a:endParaRPr lang="en-GB"/>
          </a:p>
        </p:txBody>
      </p:sp>
    </p:spTree>
    <p:extLst>
      <p:ext uri="{BB962C8B-B14F-4D97-AF65-F5344CB8AC3E}">
        <p14:creationId xmlns:p14="http://schemas.microsoft.com/office/powerpoint/2010/main" val="4126692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1892362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4197407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348728" y="414175"/>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348728" y="1415955"/>
            <a:ext cx="11494544" cy="2244128"/>
          </a:xfrm>
          <a:prstGeom prst="rect">
            <a:avLst/>
          </a:prstGeom>
        </p:spPr>
        <p:txBody>
          <a:bodyPr>
            <a:no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140842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5292187"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20240" y="277257"/>
            <a:ext cx="8756073" cy="611649"/>
          </a:xfrm>
          <a:prstGeom prst="rect">
            <a:avLst/>
          </a:prstGeom>
        </p:spPr>
        <p:txBody>
          <a:bodyPr/>
          <a:lstStyle>
            <a:lvl1pPr>
              <a:defRPr sz="2400" b="1">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9305963A-E1E6-4633-80E5-7B89CA6A9B6B}"/>
              </a:ext>
            </a:extLst>
          </p:cNvPr>
          <p:cNvPicPr>
            <a:picLocks noChangeAspect="1"/>
          </p:cNvPicPr>
          <p:nvPr userDrawn="1"/>
        </p:nvPicPr>
        <p:blipFill>
          <a:blip r:embed="rId2"/>
          <a:stretch>
            <a:fillRect/>
          </a:stretch>
        </p:blipFill>
        <p:spPr>
          <a:xfrm>
            <a:off x="10773295" y="293023"/>
            <a:ext cx="927661" cy="446809"/>
          </a:xfrm>
          <a:prstGeom prst="rect">
            <a:avLst/>
          </a:prstGeom>
        </p:spPr>
      </p:pic>
      <p:sp>
        <p:nvSpPr>
          <p:cNvPr id="9" name="object 3">
            <a:extLst>
              <a:ext uri="{FF2B5EF4-FFF2-40B4-BE49-F238E27FC236}">
                <a16:creationId xmlns:a16="http://schemas.microsoft.com/office/drawing/2014/main" id="{A5DA561C-FA47-46F1-9EE0-F7E615042933}"/>
              </a:ext>
            </a:extLst>
          </p:cNvPr>
          <p:cNvSpPr txBox="1"/>
          <p:nvPr userDrawn="1"/>
        </p:nvSpPr>
        <p:spPr>
          <a:xfrm>
            <a:off x="5601653" y="36548"/>
            <a:ext cx="988694" cy="172085"/>
          </a:xfrm>
          <a:prstGeom prst="rect">
            <a:avLst/>
          </a:prstGeom>
        </p:spPr>
        <p:txBody>
          <a:bodyPr vert="horz" wrap="square" lIns="0" tIns="13970" rIns="0" bIns="0" rtlCol="0">
            <a:spAutoFit/>
          </a:bodyPr>
          <a:lstStyle/>
          <a:p>
            <a:pPr marL="12700">
              <a:lnSpc>
                <a:spcPct val="100000"/>
              </a:lnSpc>
              <a:spcBef>
                <a:spcPts val="110"/>
              </a:spcBef>
            </a:pPr>
            <a:r>
              <a:rPr sz="950" spc="10" dirty="0">
                <a:solidFill>
                  <a:srgbClr val="FF0000"/>
                </a:solidFill>
                <a:latin typeface="Calibri"/>
                <a:cs typeface="Calibri"/>
              </a:rPr>
              <a:t>OFFICIAL</a:t>
            </a:r>
            <a:r>
              <a:rPr sz="950" spc="-75" dirty="0">
                <a:solidFill>
                  <a:srgbClr val="FF0000"/>
                </a:solidFill>
                <a:latin typeface="Calibri"/>
                <a:cs typeface="Calibri"/>
              </a:rPr>
              <a:t> </a:t>
            </a:r>
            <a:r>
              <a:rPr sz="950" spc="-15" dirty="0">
                <a:solidFill>
                  <a:srgbClr val="FF0000"/>
                </a:solidFill>
                <a:latin typeface="Calibri"/>
                <a:cs typeface="Calibri"/>
              </a:rPr>
              <a:t>SENSITIVE</a:t>
            </a:r>
            <a:endParaRPr sz="950" dirty="0">
              <a:latin typeface="Calibri"/>
              <a:cs typeface="Calibri"/>
            </a:endParaRPr>
          </a:p>
        </p:txBody>
      </p:sp>
      <p:sp>
        <p:nvSpPr>
          <p:cNvPr id="12" name="TextBox 11">
            <a:extLst>
              <a:ext uri="{FF2B5EF4-FFF2-40B4-BE49-F238E27FC236}">
                <a16:creationId xmlns:a16="http://schemas.microsoft.com/office/drawing/2014/main" id="{BCB85C7D-2892-41B8-B3F6-30F108B9C35B}"/>
              </a:ext>
            </a:extLst>
          </p:cNvPr>
          <p:cNvSpPr txBox="1"/>
          <p:nvPr userDrawn="1"/>
        </p:nvSpPr>
        <p:spPr>
          <a:xfrm>
            <a:off x="3047134" y="3244334"/>
            <a:ext cx="6094268" cy="369332"/>
          </a:xfrm>
          <a:prstGeom prst="rect">
            <a:avLst/>
          </a:prstGeom>
          <a:noFill/>
        </p:spPr>
        <p:txBody>
          <a:bodyPr wrap="square">
            <a:spAutoFit/>
          </a:bodyPr>
          <a:lstStyle/>
          <a:p>
            <a:r>
              <a:rPr lang="en-GB" sz="1800" b="1" dirty="0">
                <a:solidFill>
                  <a:schemeClr val="bg1"/>
                </a:solidFill>
                <a:latin typeface="Arial" panose="020B0604020202020204" pitchFamily="34" charset="0"/>
                <a:cs typeface="Arial" panose="020B0604020202020204" pitchFamily="34" charset="0"/>
              </a:rPr>
              <a:t>Proposed actions across four priorities:</a:t>
            </a:r>
          </a:p>
        </p:txBody>
      </p:sp>
      <p:sp>
        <p:nvSpPr>
          <p:cNvPr id="13" name="Content Placeholder 9">
            <a:extLst>
              <a:ext uri="{FF2B5EF4-FFF2-40B4-BE49-F238E27FC236}">
                <a16:creationId xmlns:a16="http://schemas.microsoft.com/office/drawing/2014/main" id="{4BBFA8ED-9C86-494D-BB70-733B7ED9215C}"/>
              </a:ext>
            </a:extLst>
          </p:cNvPr>
          <p:cNvSpPr>
            <a:spLocks noGrp="1"/>
          </p:cNvSpPr>
          <p:nvPr>
            <p:ph sz="quarter" idx="11"/>
          </p:nvPr>
        </p:nvSpPr>
        <p:spPr>
          <a:xfrm>
            <a:off x="6270137" y="1649628"/>
            <a:ext cx="5292187"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0734210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5859-56AF-4CE7-88ED-7FF5182842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865333-39AC-4CAB-8766-95BCD3BE2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51E6C6-C9E0-4261-9130-66966D73FBE4}"/>
              </a:ext>
            </a:extLst>
          </p:cNvPr>
          <p:cNvSpPr>
            <a:spLocks noGrp="1"/>
          </p:cNvSpPr>
          <p:nvPr>
            <p:ph type="dt" sz="half" idx="10"/>
          </p:nvPr>
        </p:nvSpPr>
        <p:spPr/>
        <p:txBody>
          <a:bodyPr/>
          <a:lstStyle/>
          <a:p>
            <a:fld id="{96330A91-E9D7-4453-AE8C-D68AAD4907B5}" type="datetimeFigureOut">
              <a:rPr lang="en-GB" smtClean="0"/>
              <a:t>27/06/2023</a:t>
            </a:fld>
            <a:endParaRPr lang="en-GB"/>
          </a:p>
        </p:txBody>
      </p:sp>
      <p:sp>
        <p:nvSpPr>
          <p:cNvPr id="5" name="Footer Placeholder 4">
            <a:extLst>
              <a:ext uri="{FF2B5EF4-FFF2-40B4-BE49-F238E27FC236}">
                <a16:creationId xmlns:a16="http://schemas.microsoft.com/office/drawing/2014/main" id="{DF5284EF-87C1-4C5B-A63D-87707B4A30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9A428F-0A44-4AA2-A760-22158FAE7FEF}"/>
              </a:ext>
            </a:extLst>
          </p:cNvPr>
          <p:cNvSpPr>
            <a:spLocks noGrp="1"/>
          </p:cNvSpPr>
          <p:nvPr>
            <p:ph type="sldNum" sz="quarter" idx="12"/>
          </p:nvPr>
        </p:nvSpPr>
        <p:spPr/>
        <p:txBody>
          <a:bodyPr/>
          <a:lstStyle/>
          <a:p>
            <a:fld id="{0FDA2517-FB06-488C-8368-C77960FAF251}" type="slidenum">
              <a:rPr lang="en-GB" smtClean="0"/>
              <a:t>‹#›</a:t>
            </a:fld>
            <a:endParaRPr lang="en-GB"/>
          </a:p>
        </p:txBody>
      </p:sp>
    </p:spTree>
    <p:extLst>
      <p:ext uri="{BB962C8B-B14F-4D97-AF65-F5344CB8AC3E}">
        <p14:creationId xmlns:p14="http://schemas.microsoft.com/office/powerpoint/2010/main" val="249250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A36F-90D0-4707-AF16-5CFBE8FA63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981F10-9F24-4F73-9773-9BDD64B483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5BFA31-0EEF-4A5E-9535-D5B136B7D5A1}"/>
              </a:ext>
            </a:extLst>
          </p:cNvPr>
          <p:cNvSpPr>
            <a:spLocks noGrp="1"/>
          </p:cNvSpPr>
          <p:nvPr>
            <p:ph type="dt" sz="half" idx="10"/>
          </p:nvPr>
        </p:nvSpPr>
        <p:spPr/>
        <p:txBody>
          <a:bodyPr/>
          <a:lstStyle/>
          <a:p>
            <a:fld id="{96330A91-E9D7-4453-AE8C-D68AAD4907B5}" type="datetimeFigureOut">
              <a:rPr lang="en-GB" smtClean="0"/>
              <a:t>27/06/2023</a:t>
            </a:fld>
            <a:endParaRPr lang="en-GB"/>
          </a:p>
        </p:txBody>
      </p:sp>
      <p:sp>
        <p:nvSpPr>
          <p:cNvPr id="5" name="Footer Placeholder 4">
            <a:extLst>
              <a:ext uri="{FF2B5EF4-FFF2-40B4-BE49-F238E27FC236}">
                <a16:creationId xmlns:a16="http://schemas.microsoft.com/office/drawing/2014/main" id="{FDE29138-1D0F-4802-A912-2F11E03BE2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AE2779-86AA-4C40-985E-BD4B489D1C44}"/>
              </a:ext>
            </a:extLst>
          </p:cNvPr>
          <p:cNvSpPr>
            <a:spLocks noGrp="1"/>
          </p:cNvSpPr>
          <p:nvPr>
            <p:ph type="sldNum" sz="quarter" idx="12"/>
          </p:nvPr>
        </p:nvSpPr>
        <p:spPr/>
        <p:txBody>
          <a:bodyPr/>
          <a:lstStyle/>
          <a:p>
            <a:fld id="{0FDA2517-FB06-488C-8368-C77960FAF251}" type="slidenum">
              <a:rPr lang="en-GB" smtClean="0"/>
              <a:t>‹#›</a:t>
            </a:fld>
            <a:endParaRPr lang="en-GB"/>
          </a:p>
        </p:txBody>
      </p:sp>
    </p:spTree>
    <p:extLst>
      <p:ext uri="{BB962C8B-B14F-4D97-AF65-F5344CB8AC3E}">
        <p14:creationId xmlns:p14="http://schemas.microsoft.com/office/powerpoint/2010/main" val="155858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8F68-7B02-4EC7-ACCE-B4727F6FAC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0EB7CB-B686-45BC-AA46-1703EF0641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87A90C1-D875-4DF4-B37B-B3C5B76BDC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EEBEC8-C17E-445E-BE90-8966156F4A22}"/>
              </a:ext>
            </a:extLst>
          </p:cNvPr>
          <p:cNvSpPr>
            <a:spLocks noGrp="1"/>
          </p:cNvSpPr>
          <p:nvPr>
            <p:ph type="dt" sz="half" idx="10"/>
          </p:nvPr>
        </p:nvSpPr>
        <p:spPr/>
        <p:txBody>
          <a:bodyPr/>
          <a:lstStyle/>
          <a:p>
            <a:fld id="{96330A91-E9D7-4453-AE8C-D68AAD4907B5}" type="datetimeFigureOut">
              <a:rPr lang="en-GB" smtClean="0"/>
              <a:t>27/06/2023</a:t>
            </a:fld>
            <a:endParaRPr lang="en-GB"/>
          </a:p>
        </p:txBody>
      </p:sp>
      <p:sp>
        <p:nvSpPr>
          <p:cNvPr id="6" name="Footer Placeholder 5">
            <a:extLst>
              <a:ext uri="{FF2B5EF4-FFF2-40B4-BE49-F238E27FC236}">
                <a16:creationId xmlns:a16="http://schemas.microsoft.com/office/drawing/2014/main" id="{FA580CC6-1BA3-4F47-A76E-CBCD2AB2B8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4AF50B-C920-459C-8030-2A765F140ACA}"/>
              </a:ext>
            </a:extLst>
          </p:cNvPr>
          <p:cNvSpPr>
            <a:spLocks noGrp="1"/>
          </p:cNvSpPr>
          <p:nvPr>
            <p:ph type="sldNum" sz="quarter" idx="12"/>
          </p:nvPr>
        </p:nvSpPr>
        <p:spPr/>
        <p:txBody>
          <a:bodyPr/>
          <a:lstStyle/>
          <a:p>
            <a:fld id="{0FDA2517-FB06-488C-8368-C77960FAF251}" type="slidenum">
              <a:rPr lang="en-GB" smtClean="0"/>
              <a:t>‹#›</a:t>
            </a:fld>
            <a:endParaRPr lang="en-GB"/>
          </a:p>
        </p:txBody>
      </p:sp>
    </p:spTree>
    <p:extLst>
      <p:ext uri="{BB962C8B-B14F-4D97-AF65-F5344CB8AC3E}">
        <p14:creationId xmlns:p14="http://schemas.microsoft.com/office/powerpoint/2010/main" val="428713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AC648-0265-45DE-9A72-49EF0C2D0F9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0B30E9-FD7A-4AED-B965-D00B196402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D421BD-6646-4FA8-9B4D-6C4255C568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DAC62E-4B89-4B0A-B4DB-CF0BB7D51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5E36FE-EBDE-41A7-9C71-BC0D0884B0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5BF91B4-CD9E-465A-B8CD-2C62C3D1B749}"/>
              </a:ext>
            </a:extLst>
          </p:cNvPr>
          <p:cNvSpPr>
            <a:spLocks noGrp="1"/>
          </p:cNvSpPr>
          <p:nvPr>
            <p:ph type="dt" sz="half" idx="10"/>
          </p:nvPr>
        </p:nvSpPr>
        <p:spPr/>
        <p:txBody>
          <a:bodyPr/>
          <a:lstStyle/>
          <a:p>
            <a:fld id="{96330A91-E9D7-4453-AE8C-D68AAD4907B5}" type="datetimeFigureOut">
              <a:rPr lang="en-GB" smtClean="0"/>
              <a:t>27/06/2023</a:t>
            </a:fld>
            <a:endParaRPr lang="en-GB"/>
          </a:p>
        </p:txBody>
      </p:sp>
      <p:sp>
        <p:nvSpPr>
          <p:cNvPr id="8" name="Footer Placeholder 7">
            <a:extLst>
              <a:ext uri="{FF2B5EF4-FFF2-40B4-BE49-F238E27FC236}">
                <a16:creationId xmlns:a16="http://schemas.microsoft.com/office/drawing/2014/main" id="{59A8C7E1-CCAF-4784-81B3-BACCDFA9636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F9C3011-EF5B-409A-8C8C-2A8D630EADD3}"/>
              </a:ext>
            </a:extLst>
          </p:cNvPr>
          <p:cNvSpPr>
            <a:spLocks noGrp="1"/>
          </p:cNvSpPr>
          <p:nvPr>
            <p:ph type="sldNum" sz="quarter" idx="12"/>
          </p:nvPr>
        </p:nvSpPr>
        <p:spPr/>
        <p:txBody>
          <a:bodyPr/>
          <a:lstStyle/>
          <a:p>
            <a:fld id="{0FDA2517-FB06-488C-8368-C77960FAF251}" type="slidenum">
              <a:rPr lang="en-GB" smtClean="0"/>
              <a:t>‹#›</a:t>
            </a:fld>
            <a:endParaRPr lang="en-GB"/>
          </a:p>
        </p:txBody>
      </p:sp>
    </p:spTree>
    <p:extLst>
      <p:ext uri="{BB962C8B-B14F-4D97-AF65-F5344CB8AC3E}">
        <p14:creationId xmlns:p14="http://schemas.microsoft.com/office/powerpoint/2010/main" val="191074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6172-A06E-4BA6-9E20-129BC9FF86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C96CEC-FBBC-44BE-810A-EDB49BE57683}"/>
              </a:ext>
            </a:extLst>
          </p:cNvPr>
          <p:cNvSpPr>
            <a:spLocks noGrp="1"/>
          </p:cNvSpPr>
          <p:nvPr>
            <p:ph type="dt" sz="half" idx="10"/>
          </p:nvPr>
        </p:nvSpPr>
        <p:spPr/>
        <p:txBody>
          <a:bodyPr/>
          <a:lstStyle/>
          <a:p>
            <a:fld id="{96330A91-E9D7-4453-AE8C-D68AAD4907B5}" type="datetimeFigureOut">
              <a:rPr lang="en-GB" smtClean="0"/>
              <a:t>27/06/2023</a:t>
            </a:fld>
            <a:endParaRPr lang="en-GB"/>
          </a:p>
        </p:txBody>
      </p:sp>
      <p:sp>
        <p:nvSpPr>
          <p:cNvPr id="4" name="Footer Placeholder 3">
            <a:extLst>
              <a:ext uri="{FF2B5EF4-FFF2-40B4-BE49-F238E27FC236}">
                <a16:creationId xmlns:a16="http://schemas.microsoft.com/office/drawing/2014/main" id="{04BA8407-44FA-4397-A2E7-716C7E7267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550482-52FC-41FA-9BC0-1417420F156D}"/>
              </a:ext>
            </a:extLst>
          </p:cNvPr>
          <p:cNvSpPr>
            <a:spLocks noGrp="1"/>
          </p:cNvSpPr>
          <p:nvPr>
            <p:ph type="sldNum" sz="quarter" idx="12"/>
          </p:nvPr>
        </p:nvSpPr>
        <p:spPr/>
        <p:txBody>
          <a:bodyPr/>
          <a:lstStyle/>
          <a:p>
            <a:fld id="{0FDA2517-FB06-488C-8368-C77960FAF251}" type="slidenum">
              <a:rPr lang="en-GB" smtClean="0"/>
              <a:t>‹#›</a:t>
            </a:fld>
            <a:endParaRPr lang="en-GB"/>
          </a:p>
        </p:txBody>
      </p:sp>
    </p:spTree>
    <p:extLst>
      <p:ext uri="{BB962C8B-B14F-4D97-AF65-F5344CB8AC3E}">
        <p14:creationId xmlns:p14="http://schemas.microsoft.com/office/powerpoint/2010/main" val="1842900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FF4B3-3474-4B36-AEAF-4141AB2359B8}"/>
              </a:ext>
            </a:extLst>
          </p:cNvPr>
          <p:cNvSpPr>
            <a:spLocks noGrp="1"/>
          </p:cNvSpPr>
          <p:nvPr>
            <p:ph type="dt" sz="half" idx="10"/>
          </p:nvPr>
        </p:nvSpPr>
        <p:spPr/>
        <p:txBody>
          <a:bodyPr/>
          <a:lstStyle/>
          <a:p>
            <a:fld id="{96330A91-E9D7-4453-AE8C-D68AAD4907B5}" type="datetimeFigureOut">
              <a:rPr lang="en-GB" smtClean="0"/>
              <a:t>27/06/2023</a:t>
            </a:fld>
            <a:endParaRPr lang="en-GB"/>
          </a:p>
        </p:txBody>
      </p:sp>
      <p:sp>
        <p:nvSpPr>
          <p:cNvPr id="3" name="Footer Placeholder 2">
            <a:extLst>
              <a:ext uri="{FF2B5EF4-FFF2-40B4-BE49-F238E27FC236}">
                <a16:creationId xmlns:a16="http://schemas.microsoft.com/office/drawing/2014/main" id="{AF76C68B-85E5-4A4A-A55A-9C5CDE59D1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43731F-62A3-4BF9-B87B-6FA4E6FE3473}"/>
              </a:ext>
            </a:extLst>
          </p:cNvPr>
          <p:cNvSpPr>
            <a:spLocks noGrp="1"/>
          </p:cNvSpPr>
          <p:nvPr>
            <p:ph type="sldNum" sz="quarter" idx="12"/>
          </p:nvPr>
        </p:nvSpPr>
        <p:spPr/>
        <p:txBody>
          <a:bodyPr/>
          <a:lstStyle/>
          <a:p>
            <a:fld id="{0FDA2517-FB06-488C-8368-C77960FAF251}" type="slidenum">
              <a:rPr lang="en-GB" smtClean="0"/>
              <a:t>‹#›</a:t>
            </a:fld>
            <a:endParaRPr lang="en-GB"/>
          </a:p>
        </p:txBody>
      </p:sp>
    </p:spTree>
    <p:extLst>
      <p:ext uri="{BB962C8B-B14F-4D97-AF65-F5344CB8AC3E}">
        <p14:creationId xmlns:p14="http://schemas.microsoft.com/office/powerpoint/2010/main" val="186297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DBE2-356C-47BB-8831-A829A906D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99811F7-B173-4C64-AA19-310C5C3A5E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29AE15-2203-4B8C-869B-4F582A860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5C525A-368C-4C3D-BCC4-DCE5A7AF5405}"/>
              </a:ext>
            </a:extLst>
          </p:cNvPr>
          <p:cNvSpPr>
            <a:spLocks noGrp="1"/>
          </p:cNvSpPr>
          <p:nvPr>
            <p:ph type="dt" sz="half" idx="10"/>
          </p:nvPr>
        </p:nvSpPr>
        <p:spPr/>
        <p:txBody>
          <a:bodyPr/>
          <a:lstStyle/>
          <a:p>
            <a:fld id="{96330A91-E9D7-4453-AE8C-D68AAD4907B5}" type="datetimeFigureOut">
              <a:rPr lang="en-GB" smtClean="0"/>
              <a:t>27/06/2023</a:t>
            </a:fld>
            <a:endParaRPr lang="en-GB"/>
          </a:p>
        </p:txBody>
      </p:sp>
      <p:sp>
        <p:nvSpPr>
          <p:cNvPr id="6" name="Footer Placeholder 5">
            <a:extLst>
              <a:ext uri="{FF2B5EF4-FFF2-40B4-BE49-F238E27FC236}">
                <a16:creationId xmlns:a16="http://schemas.microsoft.com/office/drawing/2014/main" id="{9ADDDC00-2B9D-475C-B33F-3DF49794E9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2840B0-92CE-4D7D-96E5-B87CE35CCB3C}"/>
              </a:ext>
            </a:extLst>
          </p:cNvPr>
          <p:cNvSpPr>
            <a:spLocks noGrp="1"/>
          </p:cNvSpPr>
          <p:nvPr>
            <p:ph type="sldNum" sz="quarter" idx="12"/>
          </p:nvPr>
        </p:nvSpPr>
        <p:spPr/>
        <p:txBody>
          <a:bodyPr/>
          <a:lstStyle/>
          <a:p>
            <a:fld id="{0FDA2517-FB06-488C-8368-C77960FAF251}" type="slidenum">
              <a:rPr lang="en-GB" smtClean="0"/>
              <a:t>‹#›</a:t>
            </a:fld>
            <a:endParaRPr lang="en-GB"/>
          </a:p>
        </p:txBody>
      </p:sp>
    </p:spTree>
    <p:extLst>
      <p:ext uri="{BB962C8B-B14F-4D97-AF65-F5344CB8AC3E}">
        <p14:creationId xmlns:p14="http://schemas.microsoft.com/office/powerpoint/2010/main" val="2098478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1376-D82C-4B35-BEB3-1F18A832F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5C5010-CEF9-4D21-8054-A267113F1D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14B75C-1FF8-4ED1-A425-F4451DD8A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C5645-3A5B-4DC1-AAD8-3F7F065FF3C7}"/>
              </a:ext>
            </a:extLst>
          </p:cNvPr>
          <p:cNvSpPr>
            <a:spLocks noGrp="1"/>
          </p:cNvSpPr>
          <p:nvPr>
            <p:ph type="dt" sz="half" idx="10"/>
          </p:nvPr>
        </p:nvSpPr>
        <p:spPr/>
        <p:txBody>
          <a:bodyPr/>
          <a:lstStyle/>
          <a:p>
            <a:fld id="{96330A91-E9D7-4453-AE8C-D68AAD4907B5}" type="datetimeFigureOut">
              <a:rPr lang="en-GB" smtClean="0"/>
              <a:t>27/06/2023</a:t>
            </a:fld>
            <a:endParaRPr lang="en-GB"/>
          </a:p>
        </p:txBody>
      </p:sp>
      <p:sp>
        <p:nvSpPr>
          <p:cNvPr id="6" name="Footer Placeholder 5">
            <a:extLst>
              <a:ext uri="{FF2B5EF4-FFF2-40B4-BE49-F238E27FC236}">
                <a16:creationId xmlns:a16="http://schemas.microsoft.com/office/drawing/2014/main" id="{E60BEEE8-64F2-4913-8504-D57DBABE98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E3A0FE-D4D1-4A5E-A5EE-25779965ED1D}"/>
              </a:ext>
            </a:extLst>
          </p:cNvPr>
          <p:cNvSpPr>
            <a:spLocks noGrp="1"/>
          </p:cNvSpPr>
          <p:nvPr>
            <p:ph type="sldNum" sz="quarter" idx="12"/>
          </p:nvPr>
        </p:nvSpPr>
        <p:spPr/>
        <p:txBody>
          <a:bodyPr/>
          <a:lstStyle/>
          <a:p>
            <a:fld id="{0FDA2517-FB06-488C-8368-C77960FAF251}" type="slidenum">
              <a:rPr lang="en-GB" smtClean="0"/>
              <a:t>‹#›</a:t>
            </a:fld>
            <a:endParaRPr lang="en-GB"/>
          </a:p>
        </p:txBody>
      </p:sp>
    </p:spTree>
    <p:extLst>
      <p:ext uri="{BB962C8B-B14F-4D97-AF65-F5344CB8AC3E}">
        <p14:creationId xmlns:p14="http://schemas.microsoft.com/office/powerpoint/2010/main" val="4051749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7442E-FF15-488D-B7C6-475B3F9E8F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D66728-0022-4E7C-B5C9-0513880249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6BD45-25A8-4A71-8861-5833B86926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30A91-E9D7-4453-AE8C-D68AAD4907B5}" type="datetimeFigureOut">
              <a:rPr lang="en-GB" smtClean="0"/>
              <a:t>27/06/2023</a:t>
            </a:fld>
            <a:endParaRPr lang="en-GB"/>
          </a:p>
        </p:txBody>
      </p:sp>
      <p:sp>
        <p:nvSpPr>
          <p:cNvPr id="5" name="Footer Placeholder 4">
            <a:extLst>
              <a:ext uri="{FF2B5EF4-FFF2-40B4-BE49-F238E27FC236}">
                <a16:creationId xmlns:a16="http://schemas.microsoft.com/office/drawing/2014/main" id="{86160F7D-181E-4175-9BA2-642640F68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A933A27-C279-4474-8F93-3F7C7B0003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A2517-FB06-488C-8368-C77960FAF251}" type="slidenum">
              <a:rPr lang="en-GB" smtClean="0"/>
              <a:t>‹#›</a:t>
            </a:fld>
            <a:endParaRPr lang="en-GB"/>
          </a:p>
        </p:txBody>
      </p:sp>
    </p:spTree>
    <p:extLst>
      <p:ext uri="{BB962C8B-B14F-4D97-AF65-F5344CB8AC3E}">
        <p14:creationId xmlns:p14="http://schemas.microsoft.com/office/powerpoint/2010/main" val="1676121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cid:image001.jpg@01D95E4F.2AAD0630" TargetMode="External"/><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sv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AE19F-54A8-49B3-A358-E3C329EFCCBE}"/>
              </a:ext>
            </a:extLst>
          </p:cNvPr>
          <p:cNvSpPr>
            <a:spLocks noGrp="1"/>
          </p:cNvSpPr>
          <p:nvPr>
            <p:ph type="title"/>
          </p:nvPr>
        </p:nvSpPr>
        <p:spPr>
          <a:xfrm>
            <a:off x="466722" y="586855"/>
            <a:ext cx="3201366" cy="3630038"/>
          </a:xfrm>
        </p:spPr>
        <p:txBody>
          <a:bodyPr vert="horz" lIns="91440" tIns="45720" rIns="91440" bIns="45720" rtlCol="0" anchor="b">
            <a:normAutofit/>
          </a:bodyPr>
          <a:lstStyle/>
          <a:p>
            <a:pPr algn="r"/>
            <a:r>
              <a:rPr lang="en-US" sz="3400" b="1" kern="1200" dirty="0">
                <a:solidFill>
                  <a:srgbClr val="FFFFFF"/>
                </a:solidFill>
                <a:latin typeface="+mj-lt"/>
                <a:ea typeface="+mj-ea"/>
                <a:cs typeface="+mj-cs"/>
              </a:rPr>
              <a:t>Primary Care Update: </a:t>
            </a:r>
            <a:br>
              <a:rPr lang="en-US" sz="3400" b="1" kern="1200" dirty="0">
                <a:solidFill>
                  <a:srgbClr val="FFFFFF"/>
                </a:solidFill>
                <a:latin typeface="+mj-lt"/>
                <a:ea typeface="+mj-ea"/>
                <a:cs typeface="+mj-cs"/>
              </a:rPr>
            </a:br>
            <a:br>
              <a:rPr lang="en-US" sz="3400" b="1" kern="1200" dirty="0">
                <a:solidFill>
                  <a:srgbClr val="FFFFFF"/>
                </a:solidFill>
                <a:latin typeface="+mj-lt"/>
                <a:ea typeface="+mj-ea"/>
                <a:cs typeface="+mj-cs"/>
              </a:rPr>
            </a:br>
            <a:r>
              <a:rPr lang="en-US" sz="3400" b="1" kern="1200" dirty="0">
                <a:solidFill>
                  <a:srgbClr val="FFFFFF"/>
                </a:solidFill>
                <a:latin typeface="+mj-lt"/>
                <a:ea typeface="+mj-ea"/>
                <a:cs typeface="+mj-cs"/>
              </a:rPr>
              <a:t>Wirral </a:t>
            </a:r>
            <a:r>
              <a:rPr lang="en-US" sz="3200" b="1" kern="1200" dirty="0">
                <a:solidFill>
                  <a:srgbClr val="FFFFFF"/>
                </a:solidFill>
                <a:latin typeface="+mj-lt"/>
                <a:ea typeface="+mj-ea"/>
                <a:cs typeface="+mj-cs"/>
              </a:rPr>
              <a:t>Practice Managers Forum </a:t>
            </a:r>
          </a:p>
        </p:txBody>
      </p:sp>
      <p:sp>
        <p:nvSpPr>
          <p:cNvPr id="3" name="Content Placeholder 2">
            <a:extLst>
              <a:ext uri="{FF2B5EF4-FFF2-40B4-BE49-F238E27FC236}">
                <a16:creationId xmlns:a16="http://schemas.microsoft.com/office/drawing/2014/main" id="{2DB0292A-0D76-4868-9A4D-3B17A8ADA74D}"/>
              </a:ext>
            </a:extLst>
          </p:cNvPr>
          <p:cNvSpPr>
            <a:spLocks noGrp="1"/>
          </p:cNvSpPr>
          <p:nvPr>
            <p:ph sz="quarter" idx="10"/>
          </p:nvPr>
        </p:nvSpPr>
        <p:spPr>
          <a:xfrm>
            <a:off x="4810259" y="649480"/>
            <a:ext cx="6555347" cy="5546047"/>
          </a:xfrm>
        </p:spPr>
        <p:txBody>
          <a:bodyPr vert="horz" lIns="91440" tIns="45720" rIns="91440" bIns="45720" rtlCol="0" anchor="ctr">
            <a:normAutofit/>
          </a:bodyPr>
          <a:lstStyle/>
          <a:p>
            <a:pPr marL="0" indent="0">
              <a:buNone/>
            </a:pPr>
            <a:endParaRPr lang="en-US" sz="2000" dirty="0">
              <a:latin typeface="+mn-lt"/>
              <a:cs typeface="+mn-cs"/>
            </a:endParaRPr>
          </a:p>
          <a:p>
            <a:pPr marL="0"/>
            <a:endParaRPr lang="en-US" sz="2000" dirty="0">
              <a:latin typeface="+mn-lt"/>
              <a:cs typeface="+mn-cs"/>
            </a:endParaRPr>
          </a:p>
          <a:p>
            <a:pPr marL="0">
              <a:spcBef>
                <a:spcPts val="0"/>
              </a:spcBef>
            </a:pPr>
            <a:endParaRPr lang="en-US" sz="2000" b="1" dirty="0">
              <a:latin typeface="+mn-lt"/>
              <a:cs typeface="+mn-cs"/>
            </a:endParaRPr>
          </a:p>
          <a:p>
            <a:pPr marL="0">
              <a:spcBef>
                <a:spcPts val="0"/>
              </a:spcBef>
            </a:pPr>
            <a:endParaRPr lang="en-US" sz="2000" b="1" dirty="0">
              <a:latin typeface="+mn-lt"/>
              <a:cs typeface="+mn-cs"/>
            </a:endParaRPr>
          </a:p>
          <a:p>
            <a:pPr marL="0" indent="0">
              <a:spcBef>
                <a:spcPts val="0"/>
              </a:spcBef>
              <a:buNone/>
            </a:pPr>
            <a:r>
              <a:rPr lang="en-US" sz="2400" b="1" dirty="0">
                <a:latin typeface="+mn-lt"/>
                <a:cs typeface="+mn-cs"/>
              </a:rPr>
              <a:t>Dr Paula Cowan </a:t>
            </a:r>
          </a:p>
          <a:p>
            <a:pPr marL="0" indent="0">
              <a:spcBef>
                <a:spcPts val="0"/>
              </a:spcBef>
              <a:buNone/>
            </a:pPr>
            <a:r>
              <a:rPr lang="en-US" sz="1600" b="1" i="1" dirty="0">
                <a:latin typeface="+mn-lt"/>
                <a:cs typeface="+mn-cs"/>
              </a:rPr>
              <a:t>MB ChB LRCSPI DFFP DRCOG MRCGP</a:t>
            </a:r>
          </a:p>
          <a:p>
            <a:pPr marL="0" indent="0">
              <a:spcBef>
                <a:spcPts val="0"/>
              </a:spcBef>
              <a:buNone/>
            </a:pPr>
            <a:endParaRPr lang="en-US" sz="2400" b="1" dirty="0">
              <a:latin typeface="+mn-lt"/>
              <a:cs typeface="+mn-cs"/>
            </a:endParaRPr>
          </a:p>
          <a:p>
            <a:pPr marL="0" indent="0">
              <a:spcBef>
                <a:spcPts val="0"/>
              </a:spcBef>
              <a:buNone/>
            </a:pPr>
            <a:r>
              <a:rPr lang="en-US" sz="2400" b="1" dirty="0">
                <a:latin typeface="+mn-lt"/>
                <a:cs typeface="+mn-cs"/>
              </a:rPr>
              <a:t>NW Medical Director for Primary Care</a:t>
            </a:r>
          </a:p>
          <a:p>
            <a:pPr marL="0">
              <a:spcBef>
                <a:spcPts val="0"/>
              </a:spcBef>
            </a:pPr>
            <a:endParaRPr lang="en-US" sz="2000" b="1" dirty="0">
              <a:latin typeface="+mn-lt"/>
              <a:cs typeface="+mn-cs"/>
            </a:endParaRPr>
          </a:p>
          <a:p>
            <a:pPr marL="0" indent="0">
              <a:spcBef>
                <a:spcPts val="0"/>
              </a:spcBef>
              <a:buNone/>
            </a:pPr>
            <a:r>
              <a:rPr lang="en-US" sz="2000" b="1" dirty="0">
                <a:latin typeface="+mn-lt"/>
                <a:cs typeface="+mn-cs"/>
              </a:rPr>
              <a:t>28</a:t>
            </a:r>
            <a:r>
              <a:rPr lang="en-US" sz="2000" b="1" baseline="30000" dirty="0">
                <a:latin typeface="+mn-lt"/>
                <a:cs typeface="+mn-cs"/>
              </a:rPr>
              <a:t>th</a:t>
            </a:r>
            <a:r>
              <a:rPr lang="en-US" sz="2000" b="1" dirty="0">
                <a:latin typeface="+mn-lt"/>
                <a:cs typeface="+mn-cs"/>
              </a:rPr>
              <a:t> June 2023</a:t>
            </a:r>
          </a:p>
          <a:p>
            <a:pPr marL="0" indent="0">
              <a:buNone/>
            </a:pPr>
            <a:endParaRPr lang="en-US" sz="2000" dirty="0">
              <a:latin typeface="+mn-lt"/>
              <a:cs typeface="+mn-cs"/>
            </a:endParaRPr>
          </a:p>
        </p:txBody>
      </p:sp>
      <p:pic>
        <p:nvPicPr>
          <p:cNvPr id="7" name="Content Placeholder 16">
            <a:extLst>
              <a:ext uri="{FF2B5EF4-FFF2-40B4-BE49-F238E27FC236}">
                <a16:creationId xmlns:a16="http://schemas.microsoft.com/office/drawing/2014/main" id="{857394BC-A2FF-40EB-B91D-F16FF85921FB}"/>
              </a:ext>
            </a:extLst>
          </p:cNvPr>
          <p:cNvPicPr>
            <a:picLocks noChangeAspect="1"/>
          </p:cNvPicPr>
          <p:nvPr/>
        </p:nvPicPr>
        <p:blipFill>
          <a:blip r:embed="rId2"/>
          <a:stretch>
            <a:fillRect/>
          </a:stretch>
        </p:blipFill>
        <p:spPr>
          <a:xfrm>
            <a:off x="0" y="6524821"/>
            <a:ext cx="12192000" cy="272797"/>
          </a:xfrm>
          <a:prstGeom prst="rect">
            <a:avLst/>
          </a:prstGeom>
        </p:spPr>
      </p:pic>
    </p:spTree>
    <p:extLst>
      <p:ext uri="{BB962C8B-B14F-4D97-AF65-F5344CB8AC3E}">
        <p14:creationId xmlns:p14="http://schemas.microsoft.com/office/powerpoint/2010/main" val="3876177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6BC9-8777-1BD1-17F4-72BDB8640F42}"/>
              </a:ext>
            </a:extLst>
          </p:cNvPr>
          <p:cNvSpPr>
            <a:spLocks noGrp="1"/>
          </p:cNvSpPr>
          <p:nvPr>
            <p:ph type="title"/>
          </p:nvPr>
        </p:nvSpPr>
        <p:spPr>
          <a:xfrm>
            <a:off x="536683" y="403859"/>
            <a:ext cx="10641498" cy="611649"/>
          </a:xfrm>
        </p:spPr>
        <p:txBody>
          <a:bodyPr/>
          <a:lstStyle/>
          <a:p>
            <a:r>
              <a:rPr lang="en-GB" dirty="0"/>
              <a:t>Proposed Delivery Chain for PCARP</a:t>
            </a:r>
          </a:p>
        </p:txBody>
      </p:sp>
      <p:sp>
        <p:nvSpPr>
          <p:cNvPr id="7" name="Rectangle 6">
            <a:extLst>
              <a:ext uri="{FF2B5EF4-FFF2-40B4-BE49-F238E27FC236}">
                <a16:creationId xmlns:a16="http://schemas.microsoft.com/office/drawing/2014/main" id="{99D595DB-94CA-C819-8753-E04A76134F12}"/>
              </a:ext>
            </a:extLst>
          </p:cNvPr>
          <p:cNvSpPr/>
          <p:nvPr/>
        </p:nvSpPr>
        <p:spPr>
          <a:xfrm>
            <a:off x="849852" y="1151007"/>
            <a:ext cx="1269404" cy="10112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D88B4DC-6AB7-5D86-821E-4506DF2A75A0}"/>
              </a:ext>
            </a:extLst>
          </p:cNvPr>
          <p:cNvSpPr txBox="1"/>
          <p:nvPr/>
        </p:nvSpPr>
        <p:spPr>
          <a:xfrm>
            <a:off x="1000459" y="1473794"/>
            <a:ext cx="18587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a:t>
            </a:r>
          </a:p>
        </p:txBody>
      </p:sp>
      <p:sp>
        <p:nvSpPr>
          <p:cNvPr id="9" name="Rectangle 8">
            <a:extLst>
              <a:ext uri="{FF2B5EF4-FFF2-40B4-BE49-F238E27FC236}">
                <a16:creationId xmlns:a16="http://schemas.microsoft.com/office/drawing/2014/main" id="{B4D89DA0-C0D7-3485-5007-5300F358681E}"/>
              </a:ext>
            </a:extLst>
          </p:cNvPr>
          <p:cNvSpPr/>
          <p:nvPr/>
        </p:nvSpPr>
        <p:spPr>
          <a:xfrm>
            <a:off x="849851" y="2246868"/>
            <a:ext cx="1269405" cy="921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9D6C3C2-8B58-18CB-E629-EF60A1A8A391}"/>
              </a:ext>
            </a:extLst>
          </p:cNvPr>
          <p:cNvSpPr txBox="1"/>
          <p:nvPr/>
        </p:nvSpPr>
        <p:spPr>
          <a:xfrm>
            <a:off x="1000459" y="2377435"/>
            <a:ext cx="18587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Regions</a:t>
            </a:r>
          </a:p>
        </p:txBody>
      </p:sp>
      <p:sp>
        <p:nvSpPr>
          <p:cNvPr id="11" name="Rectangle 10">
            <a:extLst>
              <a:ext uri="{FF2B5EF4-FFF2-40B4-BE49-F238E27FC236}">
                <a16:creationId xmlns:a16="http://schemas.microsoft.com/office/drawing/2014/main" id="{3144ABD4-712F-9EDC-28E1-F25391CBC34A}"/>
              </a:ext>
            </a:extLst>
          </p:cNvPr>
          <p:cNvSpPr/>
          <p:nvPr/>
        </p:nvSpPr>
        <p:spPr>
          <a:xfrm>
            <a:off x="849851" y="3263312"/>
            <a:ext cx="1269405" cy="8338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21115FD-8E79-54C0-0931-20411FE15FD1}"/>
              </a:ext>
            </a:extLst>
          </p:cNvPr>
          <p:cNvSpPr txBox="1"/>
          <p:nvPr/>
        </p:nvSpPr>
        <p:spPr>
          <a:xfrm>
            <a:off x="1126521" y="3367156"/>
            <a:ext cx="17862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ICBs</a:t>
            </a:r>
          </a:p>
        </p:txBody>
      </p:sp>
      <p:sp>
        <p:nvSpPr>
          <p:cNvPr id="13" name="Rectangle 12">
            <a:extLst>
              <a:ext uri="{FF2B5EF4-FFF2-40B4-BE49-F238E27FC236}">
                <a16:creationId xmlns:a16="http://schemas.microsoft.com/office/drawing/2014/main" id="{777AFC6D-61AD-567C-FDD7-FEE1CDC09EE3}"/>
              </a:ext>
            </a:extLst>
          </p:cNvPr>
          <p:cNvSpPr/>
          <p:nvPr/>
        </p:nvSpPr>
        <p:spPr>
          <a:xfrm>
            <a:off x="849851" y="4225851"/>
            <a:ext cx="1269405" cy="1057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AE33468-7913-4871-1EAC-3CA81A2EB8F3}"/>
              </a:ext>
            </a:extLst>
          </p:cNvPr>
          <p:cNvSpPr txBox="1"/>
          <p:nvPr/>
        </p:nvSpPr>
        <p:spPr>
          <a:xfrm>
            <a:off x="1126520" y="4539654"/>
            <a:ext cx="17862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Place</a:t>
            </a:r>
          </a:p>
        </p:txBody>
      </p:sp>
      <p:sp>
        <p:nvSpPr>
          <p:cNvPr id="15" name="Rectangle 14">
            <a:extLst>
              <a:ext uri="{FF2B5EF4-FFF2-40B4-BE49-F238E27FC236}">
                <a16:creationId xmlns:a16="http://schemas.microsoft.com/office/drawing/2014/main" id="{06119683-32B3-4F0C-829A-87F9DE0CD59F}"/>
              </a:ext>
            </a:extLst>
          </p:cNvPr>
          <p:cNvSpPr/>
          <p:nvPr/>
        </p:nvSpPr>
        <p:spPr>
          <a:xfrm>
            <a:off x="859204" y="5398349"/>
            <a:ext cx="1269405" cy="60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A67D05F-FB30-3830-56FA-E11297F66EF3}"/>
              </a:ext>
            </a:extLst>
          </p:cNvPr>
          <p:cNvSpPr txBox="1"/>
          <p:nvPr/>
        </p:nvSpPr>
        <p:spPr>
          <a:xfrm>
            <a:off x="1031501" y="5435193"/>
            <a:ext cx="9881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PCN/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Practice</a:t>
            </a:r>
          </a:p>
        </p:txBody>
      </p:sp>
      <p:sp>
        <p:nvSpPr>
          <p:cNvPr id="17" name="Rectangle 16">
            <a:extLst>
              <a:ext uri="{FF2B5EF4-FFF2-40B4-BE49-F238E27FC236}">
                <a16:creationId xmlns:a16="http://schemas.microsoft.com/office/drawing/2014/main" id="{F43A7C9E-A20E-9AEE-16E5-22CDCEFD449D}"/>
              </a:ext>
            </a:extLst>
          </p:cNvPr>
          <p:cNvSpPr/>
          <p:nvPr/>
        </p:nvSpPr>
        <p:spPr>
          <a:xfrm>
            <a:off x="849851" y="6119626"/>
            <a:ext cx="1269405"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4B0FF07-D614-DFC8-6104-0028FD1FBD2D}"/>
              </a:ext>
            </a:extLst>
          </p:cNvPr>
          <p:cNvSpPr txBox="1"/>
          <p:nvPr/>
        </p:nvSpPr>
        <p:spPr>
          <a:xfrm>
            <a:off x="962274" y="6098110"/>
            <a:ext cx="1080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Community Pharmacy</a:t>
            </a:r>
          </a:p>
        </p:txBody>
      </p:sp>
      <p:sp>
        <p:nvSpPr>
          <p:cNvPr id="19" name="TextBox 18">
            <a:extLst>
              <a:ext uri="{FF2B5EF4-FFF2-40B4-BE49-F238E27FC236}">
                <a16:creationId xmlns:a16="http://schemas.microsoft.com/office/drawing/2014/main" id="{DEFDD98D-0FA8-9100-60E8-CDEF56E3E766}"/>
              </a:ext>
            </a:extLst>
          </p:cNvPr>
          <p:cNvSpPr txBox="1"/>
          <p:nvPr/>
        </p:nvSpPr>
        <p:spPr>
          <a:xfrm>
            <a:off x="2237586" y="1156331"/>
            <a:ext cx="7627173" cy="1005955"/>
          </a:xfrm>
          <a:prstGeom prst="rect">
            <a:avLst/>
          </a:prstGeom>
          <a:noFill/>
          <a:ln w="9525" cap="flat" cmpd="sng" algn="ctr">
            <a:solidFill>
              <a:srgbClr val="005EB8"/>
            </a:solidFill>
            <a:prstDash val="solid"/>
            <a:round/>
            <a:headEnd type="none" w="med" len="med"/>
            <a:tailEnd type="none" w="med" len="med"/>
          </a:ln>
        </p:spPr>
        <p:txBody>
          <a:bodyPr wrap="square" lIns="0" tIns="0" rIns="0" bIns="0" rtlCol="0" anchor="t">
            <a:noAutofit/>
          </a:bodyPr>
          <a:lstStyle/>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National accountability, monitoring, governance and delivery assurance to NHSE Board, DHSC, Ministers and No10</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National enablers and infrastructure, including funding, procurement and national GP Improvement Programme</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Deliver national implementation plans</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Set and agree targets and timetable for implementation with regions and monitor achievement, performance manage through regions if required</a:t>
            </a:r>
            <a:endParaRPr kumimoji="0" lang="en-US"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endParaRP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Facilitate shared learning and peer support at a national level and national training, resources and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0092928-B863-76B0-2F29-67DE70949223}"/>
              </a:ext>
            </a:extLst>
          </p:cNvPr>
          <p:cNvSpPr txBox="1"/>
          <p:nvPr/>
        </p:nvSpPr>
        <p:spPr>
          <a:xfrm>
            <a:off x="2237585" y="2246868"/>
            <a:ext cx="7627173" cy="921722"/>
          </a:xfrm>
          <a:prstGeom prst="rect">
            <a:avLst/>
          </a:prstGeom>
          <a:noFill/>
          <a:ln w="9525" cap="flat" cmpd="sng" algn="ctr">
            <a:solidFill>
              <a:srgbClr val="005EB8"/>
            </a:solidFill>
            <a:prstDash val="solid"/>
            <a:round/>
            <a:headEnd type="none" w="med" len="med"/>
            <a:tailEnd type="none" w="med" len="med"/>
          </a:ln>
        </p:spPr>
        <p:txBody>
          <a:bodyPr wrap="square" lIns="0" tIns="0" rIns="0" bIns="0" rtlCol="0" anchor="t">
            <a:noAutofit/>
          </a:bodyPr>
          <a:lstStyle/>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Establish PCARP governance and working arrangements with ICBs and National Delivery Unit</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Ensure each ICB has a robust plan in place with ICB leadership and ownership, and monitor delivery</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Take action to ensure delivery is on track and on target, escalating to national team if required</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Facilitate shared learning and peer support at a regional level</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Implement national GP Improvement Programme and lead workforce development</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8F3CC8E-16DC-6A9E-2A78-500294F2339C}"/>
              </a:ext>
            </a:extLst>
          </p:cNvPr>
          <p:cNvSpPr txBox="1"/>
          <p:nvPr/>
        </p:nvSpPr>
        <p:spPr>
          <a:xfrm>
            <a:off x="2237586" y="3248267"/>
            <a:ext cx="7627173" cy="868015"/>
          </a:xfrm>
          <a:prstGeom prst="rect">
            <a:avLst/>
          </a:prstGeom>
          <a:noFill/>
          <a:ln w="9525" cap="flat" cmpd="sng" algn="ctr">
            <a:solidFill>
              <a:srgbClr val="005EB8"/>
            </a:solidFill>
            <a:prstDash val="solid"/>
            <a:round/>
            <a:headEnd type="none" w="med" len="med"/>
            <a:tailEnd type="none" w="med" len="med"/>
          </a:ln>
        </p:spPr>
        <p:txBody>
          <a:bodyPr wrap="square" lIns="0" tIns="0" rIns="0" bIns="0" rtlCol="0" anchor="t">
            <a:noAutofit/>
          </a:bodyPr>
          <a:lstStyle/>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Develop and implement a delivery plan with targets/trajectories, and monitor delivery across the ICB, ensuring things are “done once” where possible, and best use of funding</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Deliver improvements, training and support as required, focusing on areas with less well developed primary care </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Facilitate shared learning across the ICB </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Participate in the national GP Improvement Programme</a:t>
            </a:r>
          </a:p>
        </p:txBody>
      </p:sp>
      <p:sp>
        <p:nvSpPr>
          <p:cNvPr id="22" name="TextBox 21">
            <a:extLst>
              <a:ext uri="{FF2B5EF4-FFF2-40B4-BE49-F238E27FC236}">
                <a16:creationId xmlns:a16="http://schemas.microsoft.com/office/drawing/2014/main" id="{68B411A7-DAB4-1648-09AF-84C7EC4DEA21}"/>
              </a:ext>
            </a:extLst>
          </p:cNvPr>
          <p:cNvSpPr txBox="1"/>
          <p:nvPr/>
        </p:nvSpPr>
        <p:spPr>
          <a:xfrm>
            <a:off x="2237584" y="4211623"/>
            <a:ext cx="7627173" cy="1089171"/>
          </a:xfrm>
          <a:prstGeom prst="rect">
            <a:avLst/>
          </a:prstGeom>
          <a:noFill/>
          <a:ln w="9525" cap="flat" cmpd="sng" algn="ctr">
            <a:solidFill>
              <a:srgbClr val="005EB8"/>
            </a:solidFill>
            <a:prstDash val="solid"/>
            <a:round/>
            <a:headEnd type="none" w="med" len="med"/>
            <a:tailEnd type="none" w="med" len="med"/>
          </a:ln>
        </p:spPr>
        <p:txBody>
          <a:bodyPr wrap="square" lIns="0" tIns="0" rIns="0" bIns="0" rtlCol="0" anchor="t">
            <a:noAutofit/>
          </a:bodyPr>
          <a:lstStyle/>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Develop, agree, deliver and track plans at practice and community pharmacy level, escalating to ICBs where support required</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Support implementation of plans within practices and community pharmacies, identify practice tiers and tailor/ provide/secure support where needed</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“Do things once” at place level where appropriate</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Take part in National GP Improvement Programme and deliver training as required</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endParaRP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F5BC58-EFB6-96E3-0916-CE549BBA3022}"/>
              </a:ext>
            </a:extLst>
          </p:cNvPr>
          <p:cNvSpPr txBox="1"/>
          <p:nvPr/>
        </p:nvSpPr>
        <p:spPr>
          <a:xfrm>
            <a:off x="2237581" y="5398350"/>
            <a:ext cx="7627173" cy="606637"/>
          </a:xfrm>
          <a:prstGeom prst="rect">
            <a:avLst/>
          </a:prstGeom>
          <a:noFill/>
          <a:ln w="9525" cap="flat" cmpd="sng" algn="ctr">
            <a:solidFill>
              <a:srgbClr val="005EB8"/>
            </a:solidFill>
            <a:prstDash val="solid"/>
            <a:round/>
            <a:headEnd type="none" w="med" len="med"/>
            <a:tailEnd type="none" w="med" len="med"/>
          </a:ln>
        </p:spPr>
        <p:txBody>
          <a:bodyPr wrap="square" lIns="0" tIns="0" rIns="0" bIns="0" rtlCol="0" anchor="t">
            <a:noAutofit/>
          </a:bodyPr>
          <a:lstStyle/>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Develop and deliver a practice level plan </a:t>
            </a:r>
          </a:p>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Take part in the National GP Improvement Programme </a:t>
            </a:r>
          </a:p>
        </p:txBody>
      </p:sp>
      <p:sp>
        <p:nvSpPr>
          <p:cNvPr id="24" name="TextBox 23">
            <a:extLst>
              <a:ext uri="{FF2B5EF4-FFF2-40B4-BE49-F238E27FC236}">
                <a16:creationId xmlns:a16="http://schemas.microsoft.com/office/drawing/2014/main" id="{2871E5E5-4524-FCBF-1D50-FBA7C095108E}"/>
              </a:ext>
            </a:extLst>
          </p:cNvPr>
          <p:cNvSpPr txBox="1"/>
          <p:nvPr/>
        </p:nvSpPr>
        <p:spPr>
          <a:xfrm>
            <a:off x="2237582" y="6119626"/>
            <a:ext cx="7627173" cy="523220"/>
          </a:xfrm>
          <a:prstGeom prst="rect">
            <a:avLst/>
          </a:prstGeom>
          <a:noFill/>
          <a:ln w="9525" cap="flat" cmpd="sng" algn="ctr">
            <a:solidFill>
              <a:srgbClr val="005EB8"/>
            </a:solidFill>
            <a:prstDash val="solid"/>
            <a:round/>
            <a:headEnd type="none" w="med" len="med"/>
            <a:tailEnd type="none" w="med" len="med"/>
          </a:ln>
        </p:spPr>
        <p:txBody>
          <a:bodyPr wrap="square" lIns="0" tIns="0" rIns="0" bIns="0" rtlCol="0" anchor="t">
            <a:noAutofit/>
          </a:bodyPr>
          <a:lstStyle/>
          <a:p>
            <a:pPr marL="268288"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Arial" panose="020B0604020202020204" pitchFamily="34" charset="0"/>
              </a:rPr>
              <a:t>Develop and deliver a Pharmacy First Plan for each Community Pharmacy</a:t>
            </a:r>
          </a:p>
        </p:txBody>
      </p:sp>
      <p:sp>
        <p:nvSpPr>
          <p:cNvPr id="32" name="Arrow: Up-Down 31">
            <a:extLst>
              <a:ext uri="{FF2B5EF4-FFF2-40B4-BE49-F238E27FC236}">
                <a16:creationId xmlns:a16="http://schemas.microsoft.com/office/drawing/2014/main" id="{CCA8AF8F-F679-A96E-5CFB-B8670375C3D3}"/>
              </a:ext>
            </a:extLst>
          </p:cNvPr>
          <p:cNvSpPr/>
          <p:nvPr/>
        </p:nvSpPr>
        <p:spPr>
          <a:xfrm>
            <a:off x="119522" y="1174808"/>
            <a:ext cx="192221" cy="199378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Arrow: Up-Down 32">
            <a:extLst>
              <a:ext uri="{FF2B5EF4-FFF2-40B4-BE49-F238E27FC236}">
                <a16:creationId xmlns:a16="http://schemas.microsoft.com/office/drawing/2014/main" id="{66A3B005-4D7F-39EE-F7C1-D0EFC30D4ABC}"/>
              </a:ext>
            </a:extLst>
          </p:cNvPr>
          <p:cNvSpPr/>
          <p:nvPr/>
        </p:nvSpPr>
        <p:spPr>
          <a:xfrm>
            <a:off x="361705" y="2237592"/>
            <a:ext cx="192221" cy="182728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Arrow: Up-Down 33">
            <a:extLst>
              <a:ext uri="{FF2B5EF4-FFF2-40B4-BE49-F238E27FC236}">
                <a16:creationId xmlns:a16="http://schemas.microsoft.com/office/drawing/2014/main" id="{CF3001BB-EBFD-1B0D-03AE-FC90EF85E79D}"/>
              </a:ext>
            </a:extLst>
          </p:cNvPr>
          <p:cNvSpPr/>
          <p:nvPr/>
        </p:nvSpPr>
        <p:spPr>
          <a:xfrm>
            <a:off x="593083" y="3198763"/>
            <a:ext cx="192221" cy="338007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AAE2D0B2-6138-70E6-FB16-1FF95F415C0F}"/>
              </a:ext>
            </a:extLst>
          </p:cNvPr>
          <p:cNvSpPr txBox="1"/>
          <p:nvPr/>
        </p:nvSpPr>
        <p:spPr>
          <a:xfrm>
            <a:off x="9983090" y="1156331"/>
            <a:ext cx="1925626" cy="1005955"/>
          </a:xfrm>
          <a:prstGeom prst="rect">
            <a:avLst/>
          </a:prstGeom>
          <a:noFill/>
          <a:ln w="9525" cap="flat" cmpd="sng" algn="ctr">
            <a:solidFill>
              <a:schemeClr val="tx1">
                <a:lumMod val="75000"/>
                <a:lumOff val="25000"/>
              </a:schemeClr>
            </a:solidFill>
            <a:prstDash val="solid"/>
            <a:round/>
            <a:headEnd type="none" w="med" len="med"/>
            <a:tailEnd type="none" w="med" len="med"/>
          </a:ln>
        </p:spPr>
        <p:txBody>
          <a:bodyPr wrap="square" lIns="0" tIns="0" rIns="0" bIns="0" rtlCol="0" anchor="t">
            <a:noAutofit/>
          </a:bodyPr>
          <a:lstStyle/>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National Delivery Unit</a:t>
            </a:r>
          </a:p>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National Workstreams</a:t>
            </a:r>
          </a:p>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Weekly meetings with regions</a:t>
            </a:r>
            <a:endParaRPr kumimoji="0" lang="en-US"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EF6DBDAE-5C7A-2E8C-09F7-728DBA1B3B10}"/>
              </a:ext>
            </a:extLst>
          </p:cNvPr>
          <p:cNvSpPr txBox="1"/>
          <p:nvPr/>
        </p:nvSpPr>
        <p:spPr>
          <a:xfrm>
            <a:off x="9983090" y="2246868"/>
            <a:ext cx="1925626" cy="921722"/>
          </a:xfrm>
          <a:prstGeom prst="rect">
            <a:avLst/>
          </a:prstGeom>
          <a:noFill/>
          <a:ln w="9525" cap="flat" cmpd="sng" algn="ctr">
            <a:solidFill>
              <a:schemeClr val="tx1">
                <a:lumMod val="75000"/>
                <a:lumOff val="25000"/>
              </a:schemeClr>
            </a:solidFill>
            <a:prstDash val="solid"/>
            <a:round/>
            <a:headEnd type="none" w="med" len="med"/>
            <a:tailEnd type="none" w="med" len="med"/>
          </a:ln>
        </p:spPr>
        <p:txBody>
          <a:bodyPr wrap="square" lIns="0" tIns="0" rIns="0" bIns="0" rtlCol="0" anchor="t">
            <a:noAutofit/>
          </a:bodyPr>
          <a:lstStyle/>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Attend national weekly</a:t>
            </a:r>
          </a:p>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check in</a:t>
            </a:r>
          </a:p>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Regional governance </a:t>
            </a:r>
            <a:endParaRPr kumimoji="0" lang="en-US"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146275B0-1C06-9EBC-47B4-E4C4BCEDD576}"/>
              </a:ext>
            </a:extLst>
          </p:cNvPr>
          <p:cNvSpPr txBox="1"/>
          <p:nvPr/>
        </p:nvSpPr>
        <p:spPr>
          <a:xfrm>
            <a:off x="9983089" y="3263311"/>
            <a:ext cx="1925626" cy="852971"/>
          </a:xfrm>
          <a:prstGeom prst="rect">
            <a:avLst/>
          </a:prstGeom>
          <a:noFill/>
          <a:ln w="9525" cap="flat" cmpd="sng" algn="ctr">
            <a:solidFill>
              <a:schemeClr val="tx1">
                <a:lumMod val="75000"/>
                <a:lumOff val="25000"/>
              </a:schemeClr>
            </a:solidFill>
            <a:prstDash val="solid"/>
            <a:round/>
            <a:headEnd type="none" w="med" len="med"/>
            <a:tailEnd type="none" w="med" len="med"/>
          </a:ln>
        </p:spPr>
        <p:txBody>
          <a:bodyPr wrap="square" lIns="0" tIns="0" rIns="0" bIns="0" rtlCol="0" anchor="t">
            <a:noAutofit/>
          </a:bodyPr>
          <a:lstStyle/>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Feed into regional governance </a:t>
            </a:r>
          </a:p>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ICB governance</a:t>
            </a:r>
            <a:endParaRPr kumimoji="0" lang="en-US"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F299F54-8154-7872-DD93-C3C7D8228DC7}"/>
              </a:ext>
            </a:extLst>
          </p:cNvPr>
          <p:cNvSpPr txBox="1"/>
          <p:nvPr/>
        </p:nvSpPr>
        <p:spPr>
          <a:xfrm>
            <a:off x="9983090" y="4211622"/>
            <a:ext cx="1925626" cy="1099929"/>
          </a:xfrm>
          <a:prstGeom prst="rect">
            <a:avLst/>
          </a:prstGeom>
          <a:noFill/>
          <a:ln w="9525" cap="flat" cmpd="sng" algn="ctr">
            <a:solidFill>
              <a:schemeClr val="tx1">
                <a:lumMod val="75000"/>
                <a:lumOff val="25000"/>
              </a:schemeClr>
            </a:solidFill>
            <a:prstDash val="solid"/>
            <a:round/>
            <a:headEnd type="none" w="med" len="med"/>
            <a:tailEnd type="none" w="med" len="med"/>
          </a:ln>
        </p:spPr>
        <p:txBody>
          <a:bodyPr wrap="square" lIns="0" tIns="0" rIns="0" bIns="0" rtlCol="0" anchor="t">
            <a:noAutofit/>
          </a:bodyPr>
          <a:lstStyle/>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Feed into ICB governance</a:t>
            </a:r>
            <a:endParaRPr kumimoji="0" lang="en-US"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E8826B6A-D7E9-7529-EE6A-A83EECF2DFD4}"/>
              </a:ext>
            </a:extLst>
          </p:cNvPr>
          <p:cNvSpPr txBox="1"/>
          <p:nvPr/>
        </p:nvSpPr>
        <p:spPr>
          <a:xfrm>
            <a:off x="9983090" y="5404901"/>
            <a:ext cx="1925626" cy="606636"/>
          </a:xfrm>
          <a:prstGeom prst="rect">
            <a:avLst/>
          </a:prstGeom>
          <a:noFill/>
          <a:ln w="9525" cap="flat" cmpd="sng" algn="ctr">
            <a:solidFill>
              <a:schemeClr val="tx1">
                <a:lumMod val="75000"/>
                <a:lumOff val="25000"/>
              </a:schemeClr>
            </a:solidFill>
            <a:prstDash val="solid"/>
            <a:round/>
            <a:headEnd type="none" w="med" len="med"/>
            <a:tailEnd type="none" w="med" len="med"/>
          </a:ln>
        </p:spPr>
        <p:txBody>
          <a:bodyPr wrap="square" lIns="0" tIns="0" rIns="0" bIns="0" rtlCol="0" anchor="t">
            <a:noAutofit/>
          </a:bodyPr>
          <a:lstStyle/>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Feed into Place/ICB governance</a:t>
            </a:r>
            <a:endParaRPr kumimoji="0" lang="en-US"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5C1B9D91-4C12-1252-2AD1-74CBBD22868A}"/>
              </a:ext>
            </a:extLst>
          </p:cNvPr>
          <p:cNvSpPr txBox="1"/>
          <p:nvPr/>
        </p:nvSpPr>
        <p:spPr>
          <a:xfrm>
            <a:off x="9983090" y="6119626"/>
            <a:ext cx="1925626" cy="523220"/>
          </a:xfrm>
          <a:prstGeom prst="rect">
            <a:avLst/>
          </a:prstGeom>
          <a:noFill/>
          <a:ln w="9525" cap="flat" cmpd="sng" algn="ctr">
            <a:solidFill>
              <a:schemeClr val="tx1">
                <a:lumMod val="75000"/>
                <a:lumOff val="25000"/>
              </a:schemeClr>
            </a:solidFill>
            <a:prstDash val="solid"/>
            <a:round/>
            <a:headEnd type="none" w="med" len="med"/>
            <a:tailEnd type="none" w="med" len="med"/>
          </a:ln>
        </p:spPr>
        <p:txBody>
          <a:bodyPr wrap="square" lIns="0" tIns="0" rIns="0" bIns="0" rtlCol="0" anchor="t">
            <a:noAutofit/>
          </a:bodyPr>
          <a:lstStyle/>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Feed into Place/ICB governance</a:t>
            </a:r>
            <a:endParaRPr kumimoji="0" lang="en-US"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50454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BD9435-C4C7-6614-AFD4-0099DA4C8FFB}"/>
              </a:ext>
            </a:extLst>
          </p:cNvPr>
          <p:cNvSpPr>
            <a:spLocks noGrp="1"/>
          </p:cNvSpPr>
          <p:nvPr>
            <p:ph type="title"/>
          </p:nvPr>
        </p:nvSpPr>
        <p:spPr/>
        <p:txBody>
          <a:bodyPr/>
          <a:lstStyle/>
          <a:p>
            <a:r>
              <a:rPr lang="en-GB" dirty="0"/>
              <a:t>PCARP Checklist (1): Summary </a:t>
            </a:r>
          </a:p>
        </p:txBody>
      </p:sp>
      <p:graphicFrame>
        <p:nvGraphicFramePr>
          <p:cNvPr id="4" name="Content Placeholder 3">
            <a:extLst>
              <a:ext uri="{FF2B5EF4-FFF2-40B4-BE49-F238E27FC236}">
                <a16:creationId xmlns:a16="http://schemas.microsoft.com/office/drawing/2014/main" id="{D56E3732-20EB-7E9E-A8AB-868942101C77}"/>
              </a:ext>
            </a:extLst>
          </p:cNvPr>
          <p:cNvGraphicFramePr>
            <a:graphicFrameLocks noGrp="1"/>
          </p:cNvGraphicFramePr>
          <p:nvPr>
            <p:ph sz="quarter" idx="10"/>
          </p:nvPr>
        </p:nvGraphicFramePr>
        <p:xfrm>
          <a:off x="570801" y="1279884"/>
          <a:ext cx="11092464" cy="5364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8098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BD9435-C4C7-6614-AFD4-0099DA4C8FFB}"/>
              </a:ext>
            </a:extLst>
          </p:cNvPr>
          <p:cNvSpPr>
            <a:spLocks noGrp="1"/>
          </p:cNvSpPr>
          <p:nvPr>
            <p:ph type="title"/>
          </p:nvPr>
        </p:nvSpPr>
        <p:spPr/>
        <p:txBody>
          <a:bodyPr>
            <a:normAutofit fontScale="90000"/>
          </a:bodyPr>
          <a:lstStyle/>
          <a:p>
            <a:r>
              <a:rPr lang="en-GB" dirty="0"/>
              <a:t>PCARP Checklist (2): Checklist of key practice/PCN actions</a:t>
            </a:r>
          </a:p>
        </p:txBody>
      </p:sp>
      <p:graphicFrame>
        <p:nvGraphicFramePr>
          <p:cNvPr id="4" name="Content Placeholder 3">
            <a:extLst>
              <a:ext uri="{FF2B5EF4-FFF2-40B4-BE49-F238E27FC236}">
                <a16:creationId xmlns:a16="http://schemas.microsoft.com/office/drawing/2014/main" id="{D56E3732-20EB-7E9E-A8AB-868942101C77}"/>
              </a:ext>
            </a:extLst>
          </p:cNvPr>
          <p:cNvGraphicFramePr>
            <a:graphicFrameLocks noGrp="1"/>
          </p:cNvGraphicFramePr>
          <p:nvPr>
            <p:ph sz="quarter" idx="10"/>
          </p:nvPr>
        </p:nvGraphicFramePr>
        <p:xfrm>
          <a:off x="570800" y="935044"/>
          <a:ext cx="9592005" cy="5549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Chevron 6">
            <a:extLst>
              <a:ext uri="{FF2B5EF4-FFF2-40B4-BE49-F238E27FC236}">
                <a16:creationId xmlns:a16="http://schemas.microsoft.com/office/drawing/2014/main" id="{1FA47555-699B-5EDE-1298-91FC25D95AF0}"/>
              </a:ext>
            </a:extLst>
          </p:cNvPr>
          <p:cNvSpPr/>
          <p:nvPr/>
        </p:nvSpPr>
        <p:spPr>
          <a:xfrm rot="5400000">
            <a:off x="10361989" y="4204909"/>
            <a:ext cx="588549" cy="513835"/>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Arrow: Chevron 12">
            <a:extLst>
              <a:ext uri="{FF2B5EF4-FFF2-40B4-BE49-F238E27FC236}">
                <a16:creationId xmlns:a16="http://schemas.microsoft.com/office/drawing/2014/main" id="{875C133D-1C86-77A6-A331-FE1079EF86F3}"/>
              </a:ext>
            </a:extLst>
          </p:cNvPr>
          <p:cNvSpPr/>
          <p:nvPr/>
        </p:nvSpPr>
        <p:spPr>
          <a:xfrm rot="5400000">
            <a:off x="10352164" y="4806869"/>
            <a:ext cx="588549" cy="513835"/>
          </a:xfrm>
          <a:prstGeom prst="chevron">
            <a:avLst/>
          </a:prstGeom>
          <a:solidFill>
            <a:srgbClr val="92D05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Arrow: Chevron 15">
            <a:extLst>
              <a:ext uri="{FF2B5EF4-FFF2-40B4-BE49-F238E27FC236}">
                <a16:creationId xmlns:a16="http://schemas.microsoft.com/office/drawing/2014/main" id="{C21B8134-ED90-622F-B001-5451C186185D}"/>
              </a:ext>
            </a:extLst>
          </p:cNvPr>
          <p:cNvSpPr/>
          <p:nvPr/>
        </p:nvSpPr>
        <p:spPr>
          <a:xfrm rot="5400000">
            <a:off x="10371815" y="5368614"/>
            <a:ext cx="588549" cy="513835"/>
          </a:xfrm>
          <a:prstGeom prst="chevron">
            <a:avLst/>
          </a:prstGeom>
          <a:solidFill>
            <a:srgbClr val="FFC0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Arrow: Chevron 18">
            <a:extLst>
              <a:ext uri="{FF2B5EF4-FFF2-40B4-BE49-F238E27FC236}">
                <a16:creationId xmlns:a16="http://schemas.microsoft.com/office/drawing/2014/main" id="{F1518245-8E37-EEA7-9054-76BC3A6C4604}"/>
              </a:ext>
            </a:extLst>
          </p:cNvPr>
          <p:cNvSpPr/>
          <p:nvPr/>
        </p:nvSpPr>
        <p:spPr>
          <a:xfrm rot="5400000">
            <a:off x="10371815" y="5960671"/>
            <a:ext cx="588549" cy="513835"/>
          </a:xfrm>
          <a:prstGeom prst="chevron">
            <a:avLst/>
          </a:prstGeom>
          <a:solidFill>
            <a:srgbClr val="FFFF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grpSp>
        <p:nvGrpSpPr>
          <p:cNvPr id="24" name="Group 23">
            <a:extLst>
              <a:ext uri="{FF2B5EF4-FFF2-40B4-BE49-F238E27FC236}">
                <a16:creationId xmlns:a16="http://schemas.microsoft.com/office/drawing/2014/main" id="{33375F6E-F05C-7EA2-462E-4CA200A4EAEF}"/>
              </a:ext>
            </a:extLst>
          </p:cNvPr>
          <p:cNvGrpSpPr/>
          <p:nvPr/>
        </p:nvGrpSpPr>
        <p:grpSpPr>
          <a:xfrm>
            <a:off x="10914336" y="4158808"/>
            <a:ext cx="1112523" cy="351184"/>
            <a:chOff x="513837" y="2698"/>
            <a:chExt cx="8341112" cy="487770"/>
          </a:xfrm>
        </p:grpSpPr>
        <p:sp>
          <p:nvSpPr>
            <p:cNvPr id="25" name="Rectangle: Top Corners Rounded 24">
              <a:extLst>
                <a:ext uri="{FF2B5EF4-FFF2-40B4-BE49-F238E27FC236}">
                  <a16:creationId xmlns:a16="http://schemas.microsoft.com/office/drawing/2014/main" id="{8E19ABF8-BD7E-CCF9-8BB6-CC5DD3F619C1}"/>
                </a:ext>
              </a:extLst>
            </p:cNvPr>
            <p:cNvSpPr/>
            <p:nvPr/>
          </p:nvSpPr>
          <p:spPr>
            <a:xfrm rot="5400000">
              <a:off x="4445826" y="-3929291"/>
              <a:ext cx="477134" cy="834111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ectangle: Top Corners Rounded 4">
              <a:extLst>
                <a:ext uri="{FF2B5EF4-FFF2-40B4-BE49-F238E27FC236}">
                  <a16:creationId xmlns:a16="http://schemas.microsoft.com/office/drawing/2014/main" id="{7BE3C281-3B2F-3635-F0DB-BCA50E2B958F}"/>
                </a:ext>
              </a:extLst>
            </p:cNvPr>
            <p:cNvSpPr txBox="1"/>
            <p:nvPr/>
          </p:nvSpPr>
          <p:spPr>
            <a:xfrm>
              <a:off x="513837" y="25990"/>
              <a:ext cx="8317825" cy="4644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Modern General Practice Access</a:t>
              </a:r>
            </a:p>
          </p:txBody>
        </p:sp>
      </p:grpSp>
      <p:grpSp>
        <p:nvGrpSpPr>
          <p:cNvPr id="27" name="Group 26">
            <a:extLst>
              <a:ext uri="{FF2B5EF4-FFF2-40B4-BE49-F238E27FC236}">
                <a16:creationId xmlns:a16="http://schemas.microsoft.com/office/drawing/2014/main" id="{2BE18692-4410-98B6-975B-9C210C710677}"/>
              </a:ext>
            </a:extLst>
          </p:cNvPr>
          <p:cNvGrpSpPr/>
          <p:nvPr/>
        </p:nvGrpSpPr>
        <p:grpSpPr>
          <a:xfrm>
            <a:off x="10906473" y="4760399"/>
            <a:ext cx="1115855" cy="343526"/>
            <a:chOff x="513837" y="2698"/>
            <a:chExt cx="8341112" cy="477134"/>
          </a:xfrm>
        </p:grpSpPr>
        <p:sp>
          <p:nvSpPr>
            <p:cNvPr id="28" name="Rectangle: Top Corners Rounded 27">
              <a:extLst>
                <a:ext uri="{FF2B5EF4-FFF2-40B4-BE49-F238E27FC236}">
                  <a16:creationId xmlns:a16="http://schemas.microsoft.com/office/drawing/2014/main" id="{0CC9B8A3-54D8-FA89-CD3E-2C5C65D3C2DD}"/>
                </a:ext>
              </a:extLst>
            </p:cNvPr>
            <p:cNvSpPr/>
            <p:nvPr/>
          </p:nvSpPr>
          <p:spPr>
            <a:xfrm rot="5400000">
              <a:off x="4445826" y="-3929291"/>
              <a:ext cx="477134" cy="8341112"/>
            </a:xfrm>
            <a:prstGeom prst="round2SameRect">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Rectangle: Top Corners Rounded 4">
              <a:extLst>
                <a:ext uri="{FF2B5EF4-FFF2-40B4-BE49-F238E27FC236}">
                  <a16:creationId xmlns:a16="http://schemas.microsoft.com/office/drawing/2014/main" id="{4C463D39-BC1D-A52F-51C2-9861E6ADDA01}"/>
                </a:ext>
              </a:extLst>
            </p:cNvPr>
            <p:cNvSpPr txBox="1"/>
            <p:nvPr/>
          </p:nvSpPr>
          <p:spPr>
            <a:xfrm>
              <a:off x="513837" y="25990"/>
              <a:ext cx="8317820" cy="443864"/>
            </a:xfrm>
            <a:prstGeom prst="rect">
              <a:avLst/>
            </a:prstGeom>
            <a:ln>
              <a:solidFill>
                <a:srgbClr val="00B05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dirty="0"/>
                <a:t>Empowering Patients</a:t>
              </a:r>
              <a:endParaRPr lang="en-GB" sz="1000" b="1" kern="1200" dirty="0"/>
            </a:p>
          </p:txBody>
        </p:sp>
      </p:grpSp>
      <p:grpSp>
        <p:nvGrpSpPr>
          <p:cNvPr id="30" name="Group 29">
            <a:extLst>
              <a:ext uri="{FF2B5EF4-FFF2-40B4-BE49-F238E27FC236}">
                <a16:creationId xmlns:a16="http://schemas.microsoft.com/office/drawing/2014/main" id="{7FC2CD7B-E309-6B71-C813-C8768C83AAC5}"/>
              </a:ext>
            </a:extLst>
          </p:cNvPr>
          <p:cNvGrpSpPr/>
          <p:nvPr/>
        </p:nvGrpSpPr>
        <p:grpSpPr>
          <a:xfrm>
            <a:off x="10914336" y="5328371"/>
            <a:ext cx="1106300" cy="353972"/>
            <a:chOff x="513837" y="2698"/>
            <a:chExt cx="8341112" cy="353972"/>
          </a:xfrm>
        </p:grpSpPr>
        <p:sp>
          <p:nvSpPr>
            <p:cNvPr id="31" name="Rectangle: Top Corners Rounded 30">
              <a:extLst>
                <a:ext uri="{FF2B5EF4-FFF2-40B4-BE49-F238E27FC236}">
                  <a16:creationId xmlns:a16="http://schemas.microsoft.com/office/drawing/2014/main" id="{78F020F8-2CAB-DD4C-95F2-73C926209E14}"/>
                </a:ext>
              </a:extLst>
            </p:cNvPr>
            <p:cNvSpPr/>
            <p:nvPr/>
          </p:nvSpPr>
          <p:spPr>
            <a:xfrm rot="5400000">
              <a:off x="4507407" y="-3990872"/>
              <a:ext cx="353972" cy="834111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Rectangle: Top Corners Rounded 4">
              <a:extLst>
                <a:ext uri="{FF2B5EF4-FFF2-40B4-BE49-F238E27FC236}">
                  <a16:creationId xmlns:a16="http://schemas.microsoft.com/office/drawing/2014/main" id="{49152382-C0A3-8BA3-F02E-21CAB37DFB66}"/>
                </a:ext>
              </a:extLst>
            </p:cNvPr>
            <p:cNvSpPr txBox="1"/>
            <p:nvPr/>
          </p:nvSpPr>
          <p:spPr>
            <a:xfrm>
              <a:off x="513837" y="25990"/>
              <a:ext cx="8317822" cy="330680"/>
            </a:xfrm>
            <a:prstGeom prst="rect">
              <a:avLst/>
            </a:prstGeom>
            <a:ln>
              <a:solidFill>
                <a:srgbClr val="FFC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Capacity</a:t>
              </a:r>
            </a:p>
          </p:txBody>
        </p:sp>
      </p:grpSp>
      <p:grpSp>
        <p:nvGrpSpPr>
          <p:cNvPr id="33" name="Group 32">
            <a:extLst>
              <a:ext uri="{FF2B5EF4-FFF2-40B4-BE49-F238E27FC236}">
                <a16:creationId xmlns:a16="http://schemas.microsoft.com/office/drawing/2014/main" id="{431349B0-AFF3-0FE5-CCDF-189D3002D301}"/>
              </a:ext>
            </a:extLst>
          </p:cNvPr>
          <p:cNvGrpSpPr/>
          <p:nvPr/>
        </p:nvGrpSpPr>
        <p:grpSpPr>
          <a:xfrm>
            <a:off x="10914336" y="5896343"/>
            <a:ext cx="1112523" cy="361156"/>
            <a:chOff x="513837" y="2698"/>
            <a:chExt cx="8411517" cy="477134"/>
          </a:xfrm>
        </p:grpSpPr>
        <p:sp>
          <p:nvSpPr>
            <p:cNvPr id="34" name="Rectangle: Top Corners Rounded 33">
              <a:extLst>
                <a:ext uri="{FF2B5EF4-FFF2-40B4-BE49-F238E27FC236}">
                  <a16:creationId xmlns:a16="http://schemas.microsoft.com/office/drawing/2014/main" id="{5781540D-A6AB-4F15-C9A6-5D34B205A5E5}"/>
                </a:ext>
              </a:extLst>
            </p:cNvPr>
            <p:cNvSpPr/>
            <p:nvPr/>
          </p:nvSpPr>
          <p:spPr>
            <a:xfrm rot="5400000">
              <a:off x="4445826" y="-3929291"/>
              <a:ext cx="477134" cy="8341112"/>
            </a:xfrm>
            <a:prstGeom prst="round2SameRect">
              <a:avLst/>
            </a:prstGeom>
            <a:ln>
              <a:solidFill>
                <a:srgbClr val="FFFF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Rectangle: Top Corners Rounded 4">
              <a:extLst>
                <a:ext uri="{FF2B5EF4-FFF2-40B4-BE49-F238E27FC236}">
                  <a16:creationId xmlns:a16="http://schemas.microsoft.com/office/drawing/2014/main" id="{3AD72AB0-5FEA-947F-7D50-E16305DC935C}"/>
                </a:ext>
              </a:extLst>
            </p:cNvPr>
            <p:cNvSpPr txBox="1"/>
            <p:nvPr/>
          </p:nvSpPr>
          <p:spPr>
            <a:xfrm>
              <a:off x="607537" y="25990"/>
              <a:ext cx="8317817" cy="453842"/>
            </a:xfrm>
            <a:prstGeom prst="rect">
              <a:avLst/>
            </a:prstGeom>
            <a:ln>
              <a:solidFill>
                <a:srgbClr val="FFFF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Reducing Bureaucracy </a:t>
              </a:r>
            </a:p>
          </p:txBody>
        </p:sp>
      </p:grpSp>
      <p:sp>
        <p:nvSpPr>
          <p:cNvPr id="38" name="Rectangle: Top Corners Rounded 4">
            <a:extLst>
              <a:ext uri="{FF2B5EF4-FFF2-40B4-BE49-F238E27FC236}">
                <a16:creationId xmlns:a16="http://schemas.microsoft.com/office/drawing/2014/main" id="{1C8D5A3F-BC7F-D21A-6536-84E8845D5861}"/>
              </a:ext>
            </a:extLst>
          </p:cNvPr>
          <p:cNvSpPr txBox="1"/>
          <p:nvPr/>
        </p:nvSpPr>
        <p:spPr>
          <a:xfrm>
            <a:off x="10389521" y="3649433"/>
            <a:ext cx="2388870" cy="568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0" lvl="1" algn="l" defTabSz="444500">
              <a:lnSpc>
                <a:spcPct val="90000"/>
              </a:lnSpc>
              <a:spcBef>
                <a:spcPct val="0"/>
              </a:spcBef>
              <a:spcAft>
                <a:spcPct val="15000"/>
              </a:spcAft>
            </a:pPr>
            <a:r>
              <a:rPr lang="en-GB" sz="1100" b="1" dirty="0"/>
              <a:t>Key</a:t>
            </a:r>
          </a:p>
          <a:p>
            <a:pPr marL="0" lvl="1" algn="l" defTabSz="444500">
              <a:lnSpc>
                <a:spcPct val="90000"/>
              </a:lnSpc>
              <a:spcBef>
                <a:spcPct val="0"/>
              </a:spcBef>
              <a:spcAft>
                <a:spcPct val="15000"/>
              </a:spcAft>
            </a:pPr>
            <a:r>
              <a:rPr lang="en-GB" sz="1100" b="1" dirty="0"/>
              <a:t>4 Areas of Support</a:t>
            </a:r>
            <a:endParaRPr lang="en-GB" sz="1000" b="1" kern="1200" dirty="0"/>
          </a:p>
        </p:txBody>
      </p:sp>
    </p:spTree>
    <p:extLst>
      <p:ext uri="{BB962C8B-B14F-4D97-AF65-F5344CB8AC3E}">
        <p14:creationId xmlns:p14="http://schemas.microsoft.com/office/powerpoint/2010/main" val="1689268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BD9435-C4C7-6614-AFD4-0099DA4C8FFB}"/>
              </a:ext>
            </a:extLst>
          </p:cNvPr>
          <p:cNvSpPr>
            <a:spLocks noGrp="1"/>
          </p:cNvSpPr>
          <p:nvPr>
            <p:ph type="title"/>
          </p:nvPr>
        </p:nvSpPr>
        <p:spPr/>
        <p:txBody>
          <a:bodyPr>
            <a:normAutofit/>
          </a:bodyPr>
          <a:lstStyle/>
          <a:p>
            <a:r>
              <a:rPr lang="en-GB" dirty="0"/>
              <a:t>PCARP Checklist (3): Checklist of key ICB Actions</a:t>
            </a:r>
          </a:p>
        </p:txBody>
      </p:sp>
      <p:graphicFrame>
        <p:nvGraphicFramePr>
          <p:cNvPr id="4" name="Content Placeholder 3">
            <a:extLst>
              <a:ext uri="{FF2B5EF4-FFF2-40B4-BE49-F238E27FC236}">
                <a16:creationId xmlns:a16="http://schemas.microsoft.com/office/drawing/2014/main" id="{D56E3732-20EB-7E9E-A8AB-868942101C77}"/>
              </a:ext>
            </a:extLst>
          </p:cNvPr>
          <p:cNvGraphicFramePr>
            <a:graphicFrameLocks noGrp="1"/>
          </p:cNvGraphicFramePr>
          <p:nvPr>
            <p:ph sz="quarter" idx="10"/>
          </p:nvPr>
        </p:nvGraphicFramePr>
        <p:xfrm>
          <a:off x="618166" y="1194730"/>
          <a:ext cx="9592005" cy="5549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Chevron 6">
            <a:extLst>
              <a:ext uri="{FF2B5EF4-FFF2-40B4-BE49-F238E27FC236}">
                <a16:creationId xmlns:a16="http://schemas.microsoft.com/office/drawing/2014/main" id="{1FA47555-699B-5EDE-1298-91FC25D95AF0}"/>
              </a:ext>
            </a:extLst>
          </p:cNvPr>
          <p:cNvSpPr/>
          <p:nvPr/>
        </p:nvSpPr>
        <p:spPr>
          <a:xfrm rot="5400000">
            <a:off x="10361989" y="4204909"/>
            <a:ext cx="588549" cy="513835"/>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Arrow: Chevron 12">
            <a:extLst>
              <a:ext uri="{FF2B5EF4-FFF2-40B4-BE49-F238E27FC236}">
                <a16:creationId xmlns:a16="http://schemas.microsoft.com/office/drawing/2014/main" id="{875C133D-1C86-77A6-A331-FE1079EF86F3}"/>
              </a:ext>
            </a:extLst>
          </p:cNvPr>
          <p:cNvSpPr/>
          <p:nvPr/>
        </p:nvSpPr>
        <p:spPr>
          <a:xfrm rot="5400000">
            <a:off x="10371815" y="4697348"/>
            <a:ext cx="588549" cy="513835"/>
          </a:xfrm>
          <a:prstGeom prst="chevron">
            <a:avLst/>
          </a:prstGeom>
          <a:solidFill>
            <a:srgbClr val="92D05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Arrow: Chevron 15">
            <a:extLst>
              <a:ext uri="{FF2B5EF4-FFF2-40B4-BE49-F238E27FC236}">
                <a16:creationId xmlns:a16="http://schemas.microsoft.com/office/drawing/2014/main" id="{C21B8134-ED90-622F-B001-5451C186185D}"/>
              </a:ext>
            </a:extLst>
          </p:cNvPr>
          <p:cNvSpPr/>
          <p:nvPr/>
        </p:nvSpPr>
        <p:spPr>
          <a:xfrm rot="5400000">
            <a:off x="10381641" y="5216410"/>
            <a:ext cx="588549" cy="513835"/>
          </a:xfrm>
          <a:prstGeom prst="chevron">
            <a:avLst/>
          </a:prstGeom>
          <a:solidFill>
            <a:srgbClr val="FFC0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Arrow: Chevron 18">
            <a:extLst>
              <a:ext uri="{FF2B5EF4-FFF2-40B4-BE49-F238E27FC236}">
                <a16:creationId xmlns:a16="http://schemas.microsoft.com/office/drawing/2014/main" id="{F1518245-8E37-EEA7-9054-76BC3A6C4604}"/>
              </a:ext>
            </a:extLst>
          </p:cNvPr>
          <p:cNvSpPr/>
          <p:nvPr/>
        </p:nvSpPr>
        <p:spPr>
          <a:xfrm rot="5400000">
            <a:off x="10371815" y="5728134"/>
            <a:ext cx="588549" cy="513835"/>
          </a:xfrm>
          <a:prstGeom prst="chevron">
            <a:avLst/>
          </a:prstGeom>
          <a:solidFill>
            <a:srgbClr val="FFFF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grpSp>
        <p:nvGrpSpPr>
          <p:cNvPr id="24" name="Group 23">
            <a:extLst>
              <a:ext uri="{FF2B5EF4-FFF2-40B4-BE49-F238E27FC236}">
                <a16:creationId xmlns:a16="http://schemas.microsoft.com/office/drawing/2014/main" id="{33375F6E-F05C-7EA2-462E-4CA200A4EAEF}"/>
              </a:ext>
            </a:extLst>
          </p:cNvPr>
          <p:cNvGrpSpPr/>
          <p:nvPr/>
        </p:nvGrpSpPr>
        <p:grpSpPr>
          <a:xfrm>
            <a:off x="10914336" y="4158808"/>
            <a:ext cx="1112523" cy="351184"/>
            <a:chOff x="513837" y="2698"/>
            <a:chExt cx="8341112" cy="487770"/>
          </a:xfrm>
        </p:grpSpPr>
        <p:sp>
          <p:nvSpPr>
            <p:cNvPr id="25" name="Rectangle: Top Corners Rounded 24">
              <a:extLst>
                <a:ext uri="{FF2B5EF4-FFF2-40B4-BE49-F238E27FC236}">
                  <a16:creationId xmlns:a16="http://schemas.microsoft.com/office/drawing/2014/main" id="{8E19ABF8-BD7E-CCF9-8BB6-CC5DD3F619C1}"/>
                </a:ext>
              </a:extLst>
            </p:cNvPr>
            <p:cNvSpPr/>
            <p:nvPr/>
          </p:nvSpPr>
          <p:spPr>
            <a:xfrm rot="5400000">
              <a:off x="4445826" y="-3929291"/>
              <a:ext cx="477134" cy="834111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ectangle: Top Corners Rounded 4">
              <a:extLst>
                <a:ext uri="{FF2B5EF4-FFF2-40B4-BE49-F238E27FC236}">
                  <a16:creationId xmlns:a16="http://schemas.microsoft.com/office/drawing/2014/main" id="{7BE3C281-3B2F-3635-F0DB-BCA50E2B958F}"/>
                </a:ext>
              </a:extLst>
            </p:cNvPr>
            <p:cNvSpPr txBox="1"/>
            <p:nvPr/>
          </p:nvSpPr>
          <p:spPr>
            <a:xfrm>
              <a:off x="513837" y="25990"/>
              <a:ext cx="8317825" cy="4644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Modern General Practice Access</a:t>
              </a:r>
            </a:p>
          </p:txBody>
        </p:sp>
      </p:grpSp>
      <p:grpSp>
        <p:nvGrpSpPr>
          <p:cNvPr id="27" name="Group 26">
            <a:extLst>
              <a:ext uri="{FF2B5EF4-FFF2-40B4-BE49-F238E27FC236}">
                <a16:creationId xmlns:a16="http://schemas.microsoft.com/office/drawing/2014/main" id="{2BE18692-4410-98B6-975B-9C210C710677}"/>
              </a:ext>
            </a:extLst>
          </p:cNvPr>
          <p:cNvGrpSpPr/>
          <p:nvPr/>
        </p:nvGrpSpPr>
        <p:grpSpPr>
          <a:xfrm>
            <a:off x="10932833" y="4648233"/>
            <a:ext cx="1115855" cy="343526"/>
            <a:chOff x="513837" y="2698"/>
            <a:chExt cx="8341112" cy="477134"/>
          </a:xfrm>
        </p:grpSpPr>
        <p:sp>
          <p:nvSpPr>
            <p:cNvPr id="28" name="Rectangle: Top Corners Rounded 27">
              <a:extLst>
                <a:ext uri="{FF2B5EF4-FFF2-40B4-BE49-F238E27FC236}">
                  <a16:creationId xmlns:a16="http://schemas.microsoft.com/office/drawing/2014/main" id="{0CC9B8A3-54D8-FA89-CD3E-2C5C65D3C2DD}"/>
                </a:ext>
              </a:extLst>
            </p:cNvPr>
            <p:cNvSpPr/>
            <p:nvPr/>
          </p:nvSpPr>
          <p:spPr>
            <a:xfrm rot="5400000">
              <a:off x="4445826" y="-3929291"/>
              <a:ext cx="477134" cy="8341112"/>
            </a:xfrm>
            <a:prstGeom prst="round2SameRect">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Rectangle: Top Corners Rounded 4">
              <a:extLst>
                <a:ext uri="{FF2B5EF4-FFF2-40B4-BE49-F238E27FC236}">
                  <a16:creationId xmlns:a16="http://schemas.microsoft.com/office/drawing/2014/main" id="{4C463D39-BC1D-A52F-51C2-9861E6ADDA01}"/>
                </a:ext>
              </a:extLst>
            </p:cNvPr>
            <p:cNvSpPr txBox="1"/>
            <p:nvPr/>
          </p:nvSpPr>
          <p:spPr>
            <a:xfrm>
              <a:off x="513837" y="25990"/>
              <a:ext cx="8317820" cy="443864"/>
            </a:xfrm>
            <a:prstGeom prst="rect">
              <a:avLst/>
            </a:prstGeom>
            <a:ln>
              <a:solidFill>
                <a:srgbClr val="00B05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dirty="0"/>
                <a:t>Empowering Patients</a:t>
              </a:r>
              <a:endParaRPr lang="en-GB" sz="1000" b="1" kern="1200" dirty="0"/>
            </a:p>
          </p:txBody>
        </p:sp>
      </p:grpSp>
      <p:grpSp>
        <p:nvGrpSpPr>
          <p:cNvPr id="30" name="Group 29">
            <a:extLst>
              <a:ext uri="{FF2B5EF4-FFF2-40B4-BE49-F238E27FC236}">
                <a16:creationId xmlns:a16="http://schemas.microsoft.com/office/drawing/2014/main" id="{7FC2CD7B-E309-6B71-C813-C8768C83AAC5}"/>
              </a:ext>
            </a:extLst>
          </p:cNvPr>
          <p:cNvGrpSpPr/>
          <p:nvPr/>
        </p:nvGrpSpPr>
        <p:grpSpPr>
          <a:xfrm>
            <a:off x="10923007" y="5150256"/>
            <a:ext cx="1106300" cy="353972"/>
            <a:chOff x="513837" y="2698"/>
            <a:chExt cx="8341112" cy="353972"/>
          </a:xfrm>
        </p:grpSpPr>
        <p:sp>
          <p:nvSpPr>
            <p:cNvPr id="31" name="Rectangle: Top Corners Rounded 30">
              <a:extLst>
                <a:ext uri="{FF2B5EF4-FFF2-40B4-BE49-F238E27FC236}">
                  <a16:creationId xmlns:a16="http://schemas.microsoft.com/office/drawing/2014/main" id="{78F020F8-2CAB-DD4C-95F2-73C926209E14}"/>
                </a:ext>
              </a:extLst>
            </p:cNvPr>
            <p:cNvSpPr/>
            <p:nvPr/>
          </p:nvSpPr>
          <p:spPr>
            <a:xfrm rot="5400000">
              <a:off x="4507407" y="-3990872"/>
              <a:ext cx="353972" cy="834111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Rectangle: Top Corners Rounded 4">
              <a:extLst>
                <a:ext uri="{FF2B5EF4-FFF2-40B4-BE49-F238E27FC236}">
                  <a16:creationId xmlns:a16="http://schemas.microsoft.com/office/drawing/2014/main" id="{49152382-C0A3-8BA3-F02E-21CAB37DFB66}"/>
                </a:ext>
              </a:extLst>
            </p:cNvPr>
            <p:cNvSpPr txBox="1"/>
            <p:nvPr/>
          </p:nvSpPr>
          <p:spPr>
            <a:xfrm>
              <a:off x="513837" y="25990"/>
              <a:ext cx="8317822" cy="330680"/>
            </a:xfrm>
            <a:prstGeom prst="rect">
              <a:avLst/>
            </a:prstGeom>
            <a:ln>
              <a:solidFill>
                <a:srgbClr val="FFC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Capacity</a:t>
              </a:r>
            </a:p>
          </p:txBody>
        </p:sp>
      </p:grpSp>
      <p:grpSp>
        <p:nvGrpSpPr>
          <p:cNvPr id="33" name="Group 32">
            <a:extLst>
              <a:ext uri="{FF2B5EF4-FFF2-40B4-BE49-F238E27FC236}">
                <a16:creationId xmlns:a16="http://schemas.microsoft.com/office/drawing/2014/main" id="{431349B0-AFF3-0FE5-CCDF-189D3002D301}"/>
              </a:ext>
            </a:extLst>
          </p:cNvPr>
          <p:cNvGrpSpPr/>
          <p:nvPr/>
        </p:nvGrpSpPr>
        <p:grpSpPr>
          <a:xfrm>
            <a:off x="10913181" y="5690265"/>
            <a:ext cx="1112523" cy="397077"/>
            <a:chOff x="513837" y="-44758"/>
            <a:chExt cx="8411517" cy="524590"/>
          </a:xfrm>
        </p:grpSpPr>
        <p:sp>
          <p:nvSpPr>
            <p:cNvPr id="34" name="Rectangle: Top Corners Rounded 33">
              <a:extLst>
                <a:ext uri="{FF2B5EF4-FFF2-40B4-BE49-F238E27FC236}">
                  <a16:creationId xmlns:a16="http://schemas.microsoft.com/office/drawing/2014/main" id="{5781540D-A6AB-4F15-C9A6-5D34B205A5E5}"/>
                </a:ext>
              </a:extLst>
            </p:cNvPr>
            <p:cNvSpPr/>
            <p:nvPr/>
          </p:nvSpPr>
          <p:spPr>
            <a:xfrm rot="5400000">
              <a:off x="4445826" y="-3929291"/>
              <a:ext cx="477134" cy="8341112"/>
            </a:xfrm>
            <a:prstGeom prst="round2SameRect">
              <a:avLst/>
            </a:prstGeom>
            <a:ln>
              <a:solidFill>
                <a:srgbClr val="FFFF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Rectangle: Top Corners Rounded 4">
              <a:extLst>
                <a:ext uri="{FF2B5EF4-FFF2-40B4-BE49-F238E27FC236}">
                  <a16:creationId xmlns:a16="http://schemas.microsoft.com/office/drawing/2014/main" id="{3AD72AB0-5FEA-947F-7D50-E16305DC935C}"/>
                </a:ext>
              </a:extLst>
            </p:cNvPr>
            <p:cNvSpPr txBox="1"/>
            <p:nvPr/>
          </p:nvSpPr>
          <p:spPr>
            <a:xfrm>
              <a:off x="607537" y="-44758"/>
              <a:ext cx="8317817" cy="453842"/>
            </a:xfrm>
            <a:prstGeom prst="rect">
              <a:avLst/>
            </a:prstGeom>
            <a:ln>
              <a:solidFill>
                <a:srgbClr val="FFFF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Reducing Bureaucracy </a:t>
              </a:r>
            </a:p>
          </p:txBody>
        </p:sp>
      </p:grpSp>
      <p:sp>
        <p:nvSpPr>
          <p:cNvPr id="38" name="Rectangle: Top Corners Rounded 4">
            <a:extLst>
              <a:ext uri="{FF2B5EF4-FFF2-40B4-BE49-F238E27FC236}">
                <a16:creationId xmlns:a16="http://schemas.microsoft.com/office/drawing/2014/main" id="{1C8D5A3F-BC7F-D21A-6536-84E8845D5861}"/>
              </a:ext>
            </a:extLst>
          </p:cNvPr>
          <p:cNvSpPr txBox="1"/>
          <p:nvPr/>
        </p:nvSpPr>
        <p:spPr>
          <a:xfrm>
            <a:off x="10389521" y="3649433"/>
            <a:ext cx="2388870" cy="568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0" lvl="1" algn="l" defTabSz="444500">
              <a:lnSpc>
                <a:spcPct val="90000"/>
              </a:lnSpc>
              <a:spcBef>
                <a:spcPct val="0"/>
              </a:spcBef>
              <a:spcAft>
                <a:spcPct val="15000"/>
              </a:spcAft>
            </a:pPr>
            <a:r>
              <a:rPr lang="en-GB" sz="1100" b="1" dirty="0"/>
              <a:t>Key</a:t>
            </a:r>
          </a:p>
          <a:p>
            <a:pPr marL="0" lvl="1" algn="l" defTabSz="444500">
              <a:lnSpc>
                <a:spcPct val="90000"/>
              </a:lnSpc>
              <a:spcBef>
                <a:spcPct val="0"/>
              </a:spcBef>
              <a:spcAft>
                <a:spcPct val="15000"/>
              </a:spcAft>
            </a:pPr>
            <a:r>
              <a:rPr lang="en-GB" sz="1100" b="1" dirty="0"/>
              <a:t>5 Areas of Support</a:t>
            </a:r>
            <a:endParaRPr lang="en-GB" sz="1000" b="1" kern="1200" dirty="0"/>
          </a:p>
        </p:txBody>
      </p:sp>
      <p:sp>
        <p:nvSpPr>
          <p:cNvPr id="8" name="TextBox 7">
            <a:extLst>
              <a:ext uri="{FF2B5EF4-FFF2-40B4-BE49-F238E27FC236}">
                <a16:creationId xmlns:a16="http://schemas.microsoft.com/office/drawing/2014/main" id="{AFF7735A-CA44-D8FE-6720-44526DDADB99}"/>
              </a:ext>
            </a:extLst>
          </p:cNvPr>
          <p:cNvSpPr txBox="1"/>
          <p:nvPr/>
        </p:nvSpPr>
        <p:spPr>
          <a:xfrm>
            <a:off x="618166" y="704240"/>
            <a:ext cx="8980714" cy="369332"/>
          </a:xfrm>
          <a:prstGeom prst="rect">
            <a:avLst/>
          </a:prstGeom>
          <a:noFill/>
        </p:spPr>
        <p:txBody>
          <a:bodyPr wrap="square">
            <a:spAutoFit/>
          </a:bodyPr>
          <a:lstStyle/>
          <a:p>
            <a:r>
              <a:rPr lang="en-GB" dirty="0"/>
              <a:t>Report progress into public Oct/Nov 2023 board and public Apr/May 2024 board</a:t>
            </a:r>
          </a:p>
        </p:txBody>
      </p:sp>
      <p:sp>
        <p:nvSpPr>
          <p:cNvPr id="10" name="Arrow: Chevron 9">
            <a:extLst>
              <a:ext uri="{FF2B5EF4-FFF2-40B4-BE49-F238E27FC236}">
                <a16:creationId xmlns:a16="http://schemas.microsoft.com/office/drawing/2014/main" id="{D391EEB8-D925-C212-37A2-D2CB7E7CF1D6}"/>
              </a:ext>
            </a:extLst>
          </p:cNvPr>
          <p:cNvSpPr/>
          <p:nvPr/>
        </p:nvSpPr>
        <p:spPr>
          <a:xfrm rot="5400000">
            <a:off x="10381641" y="6228883"/>
            <a:ext cx="588549" cy="513835"/>
          </a:xfrm>
          <a:prstGeom prst="chevron">
            <a:avLst/>
          </a:prstGeom>
          <a:solidFill>
            <a:schemeClr val="bg1">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grpSp>
        <p:nvGrpSpPr>
          <p:cNvPr id="14" name="Group 13">
            <a:extLst>
              <a:ext uri="{FF2B5EF4-FFF2-40B4-BE49-F238E27FC236}">
                <a16:creationId xmlns:a16="http://schemas.microsoft.com/office/drawing/2014/main" id="{B40E0053-AC56-BE25-D105-17D57102A147}"/>
              </a:ext>
            </a:extLst>
          </p:cNvPr>
          <p:cNvGrpSpPr/>
          <p:nvPr/>
        </p:nvGrpSpPr>
        <p:grpSpPr>
          <a:xfrm>
            <a:off x="10942659" y="6191526"/>
            <a:ext cx="1112523" cy="351184"/>
            <a:chOff x="513837" y="2698"/>
            <a:chExt cx="8341112" cy="487770"/>
          </a:xfrm>
        </p:grpSpPr>
        <p:sp>
          <p:nvSpPr>
            <p:cNvPr id="15" name="Rectangle: Top Corners Rounded 14">
              <a:extLst>
                <a:ext uri="{FF2B5EF4-FFF2-40B4-BE49-F238E27FC236}">
                  <a16:creationId xmlns:a16="http://schemas.microsoft.com/office/drawing/2014/main" id="{8F5038C6-14A8-E8B4-4D64-8377138A1885}"/>
                </a:ext>
              </a:extLst>
            </p:cNvPr>
            <p:cNvSpPr/>
            <p:nvPr/>
          </p:nvSpPr>
          <p:spPr>
            <a:xfrm rot="5400000">
              <a:off x="4445826" y="-3929291"/>
              <a:ext cx="477134" cy="8341112"/>
            </a:xfrm>
            <a:prstGeom prst="round2SameRect">
              <a:avLst/>
            </a:prstGeom>
            <a:ln>
              <a:solidFill>
                <a:schemeClr val="bg1">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angle: Top Corners Rounded 4">
              <a:extLst>
                <a:ext uri="{FF2B5EF4-FFF2-40B4-BE49-F238E27FC236}">
                  <a16:creationId xmlns:a16="http://schemas.microsoft.com/office/drawing/2014/main" id="{EC231584-347B-37B4-C875-DF2FA84724D2}"/>
                </a:ext>
              </a:extLst>
            </p:cNvPr>
            <p:cNvSpPr txBox="1"/>
            <p:nvPr/>
          </p:nvSpPr>
          <p:spPr>
            <a:xfrm>
              <a:off x="513837" y="25990"/>
              <a:ext cx="8317825" cy="464478"/>
            </a:xfrm>
            <a:prstGeom prst="rect">
              <a:avLst/>
            </a:prstGeom>
            <a:ln>
              <a:solidFill>
                <a:schemeClr val="bg1">
                  <a:lumMod val="75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dirty="0"/>
                <a:t>Enablers</a:t>
              </a:r>
            </a:p>
          </p:txBody>
        </p:sp>
      </p:grpSp>
    </p:spTree>
    <p:extLst>
      <p:ext uri="{BB962C8B-B14F-4D97-AF65-F5344CB8AC3E}">
        <p14:creationId xmlns:p14="http://schemas.microsoft.com/office/powerpoint/2010/main" val="2326594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DDBC2DF-73B5-880B-EB0C-2879B0C75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4" name="Object 3" hidden="1">
                        <a:extLst>
                          <a:ext uri="{FF2B5EF4-FFF2-40B4-BE49-F238E27FC236}">
                            <a16:creationId xmlns:a16="http://schemas.microsoft.com/office/drawing/2014/main" id="{BDDBC2DF-73B5-880B-EB0C-2879B0C750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89F756B-9DB4-74CE-E914-A2EEDB9C2B10}"/>
              </a:ext>
            </a:extLst>
          </p:cNvPr>
          <p:cNvSpPr>
            <a:spLocks noGrp="1"/>
          </p:cNvSpPr>
          <p:nvPr>
            <p:ph type="title"/>
          </p:nvPr>
        </p:nvSpPr>
        <p:spPr>
          <a:xfrm>
            <a:off x="275088" y="215726"/>
            <a:ext cx="10248192" cy="316869"/>
          </a:xfrm>
        </p:spPr>
        <p:txBody>
          <a:bodyPr vert="horz">
            <a:normAutofit fontScale="90000"/>
          </a:bodyPr>
          <a:lstStyle/>
          <a:p>
            <a:r>
              <a:rPr lang="en-GB" b="0" dirty="0"/>
              <a:t>Delivery and implementation – role of NHS England Regional Teams: </a:t>
            </a:r>
          </a:p>
        </p:txBody>
      </p:sp>
      <p:sp>
        <p:nvSpPr>
          <p:cNvPr id="5" name="TextBox 4">
            <a:extLst>
              <a:ext uri="{FF2B5EF4-FFF2-40B4-BE49-F238E27FC236}">
                <a16:creationId xmlns:a16="http://schemas.microsoft.com/office/drawing/2014/main" id="{16200B54-793A-8FB5-6093-46CD5BB7C9E3}"/>
              </a:ext>
            </a:extLst>
          </p:cNvPr>
          <p:cNvSpPr txBox="1"/>
          <p:nvPr/>
        </p:nvSpPr>
        <p:spPr>
          <a:xfrm>
            <a:off x="275088" y="532595"/>
            <a:ext cx="11841498" cy="6247864"/>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US" sz="1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Key asks of NHSE Regions:</a:t>
            </a:r>
          </a:p>
          <a:p>
            <a:pPr marL="0" marR="0" lvl="0" indent="0" algn="l" defTabSz="457200" rtl="0" eaLnBrk="1" fontAlgn="base" latinLnBrk="0" hangingPunct="1">
              <a:lnSpc>
                <a:spcPct val="100000"/>
              </a:lnSpc>
              <a:spcBef>
                <a:spcPts val="0"/>
              </a:spcBef>
              <a:spcAft>
                <a:spcPts val="0"/>
              </a:spcAft>
              <a:buClr>
                <a:srgbClr val="005EB8"/>
              </a:buClr>
              <a:buSzTx/>
              <a:buFont typeface="Trebuchet MS" panose="020B0603020202020204" pitchFamily="34" charset="0"/>
              <a:buChar char="​"/>
              <a:tabLst/>
              <a:defRPr/>
            </a:pPr>
            <a:endParaRPr kumimoji="0" lang="en-US" sz="1400" b="0" i="1" u="none" strike="noStrike" kern="1200" cap="none" spc="0" normalizeH="0" baseline="0" noProof="0" dirty="0">
              <a:ln>
                <a:noFill/>
              </a:ln>
              <a:solidFill>
                <a:srgbClr val="000000"/>
              </a:solidFill>
              <a:effectLst/>
              <a:uLnTx/>
              <a:uFillTx/>
              <a:latin typeface="Trebuchet MS"/>
              <a:ea typeface="+mn-ea"/>
              <a:cs typeface="Arial"/>
            </a:endParaRP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Arial"/>
              </a:rPr>
              <a:t>Provide leadership, support and assurance on ICBs' execution of the recovery plan.</a:t>
            </a: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Arial"/>
              </a:rPr>
              <a:t>Track closely all agreed PCARP metrics/milestones and course correct, for example signups and execution of Cloud Based Telephony (CBT) transition.</a:t>
            </a: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Support communication &amp; briefing of ICBs on the recovery plan &amp; be primary question conduit for NHSE.</a:t>
            </a:r>
            <a:endParaRPr kumimoji="0" lang="en-US" sz="1600" b="0" i="0" u="none" strike="noStrike" kern="1200" cap="none" spc="0" normalizeH="0" baseline="0" noProof="0" dirty="0">
              <a:ln>
                <a:noFill/>
              </a:ln>
              <a:solidFill>
                <a:srgbClr val="000000"/>
              </a:solidFill>
              <a:effectLst/>
              <a:highlight>
                <a:srgbClr val="FFFF00"/>
              </a:highlight>
              <a:uLnTx/>
              <a:uFillTx/>
              <a:latin typeface="Arial"/>
              <a:ea typeface="+mn-ea"/>
              <a:cs typeface="Arial"/>
            </a:endParaRP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Support explanation of how to conduct the Support Level Framework (SLF) and other PCARP support offers.</a:t>
            </a:r>
            <a:endParaRPr kumimoji="0" lang="en-US" sz="1600" b="0" i="0" u="none" strike="noStrike" kern="1200" cap="none" spc="0" normalizeH="0" baseline="0" noProof="0" dirty="0">
              <a:ln>
                <a:noFill/>
              </a:ln>
              <a:solidFill>
                <a:srgbClr val="000000"/>
              </a:solidFill>
              <a:effectLst/>
              <a:highlight>
                <a:srgbClr val="FFFF00"/>
              </a:highlight>
              <a:uLnTx/>
              <a:uFillTx/>
              <a:latin typeface="Arial"/>
              <a:ea typeface="+mn-ea"/>
              <a:cs typeface="Arial"/>
            </a:endParaRP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Be able to clarify questions for expectations around spending the System Development Funding (SDF) 23/24 – opportunity for Q&amp;As with ICBs on the recovery plan. (</a:t>
            </a:r>
            <a:r>
              <a:rPr kumimoji="0" lang="en-US" sz="1600" b="0" i="1" u="none" strike="noStrike" kern="1200" cap="none" spc="0" normalizeH="0" baseline="0" noProof="0" dirty="0">
                <a:ln>
                  <a:noFill/>
                </a:ln>
                <a:solidFill>
                  <a:srgbClr val="000000"/>
                </a:solidFill>
                <a:effectLst/>
                <a:uLnTx/>
                <a:uFillTx/>
                <a:latin typeface="Arial"/>
                <a:ea typeface="+mn-ea"/>
                <a:cs typeface="Arial"/>
              </a:rPr>
              <a:t>NB. we have already trailed similar work at NW Integrated PC Transformation Programme Board (PCTPB) for 2022/23 SDF investment in collaboration with NW ICBs</a:t>
            </a:r>
            <a:r>
              <a:rPr kumimoji="0" lang="en-US" sz="1600" b="0" i="0" u="none" strike="noStrike" kern="1200" cap="none" spc="0" normalizeH="0" baseline="0" noProof="0" dirty="0">
                <a:ln>
                  <a:noFill/>
                </a:ln>
                <a:solidFill>
                  <a:srgbClr val="000000"/>
                </a:solidFill>
                <a:effectLst/>
                <a:uLnTx/>
                <a:uFillTx/>
                <a:latin typeface="Arial"/>
                <a:ea typeface="+mn-ea"/>
                <a:cs typeface="Arial"/>
              </a:rPr>
              <a:t>).</a:t>
            </a: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Work with NHSE national team to rapidly design implementation approaches as the programme progresses.</a:t>
            </a: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Support ICBs and assure ICB plans to implement improvements to the Primary Care-Secondary Care interface.</a:t>
            </a: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Support ICBs with System level access improvement plans (including a summary of all the PCN/Practice recovery plans) for presentation at October/November ICB boards. (</a:t>
            </a:r>
            <a:r>
              <a:rPr kumimoji="0" lang="en-US" sz="1600" b="0" i="1" u="none" strike="noStrike" kern="1200" cap="none" spc="0" normalizeH="0" baseline="0" noProof="0" dirty="0">
                <a:ln>
                  <a:noFill/>
                </a:ln>
                <a:solidFill>
                  <a:srgbClr val="000000"/>
                </a:solidFill>
                <a:effectLst/>
                <a:uLnTx/>
                <a:uFillTx/>
                <a:latin typeface="Arial"/>
                <a:ea typeface="+mn-ea"/>
                <a:cs typeface="Arial"/>
              </a:rPr>
              <a:t>PCTPB will enable space and opportunity to share and collaborate on approaches being taken</a:t>
            </a:r>
            <a:r>
              <a:rPr kumimoji="0" lang="en-US" sz="1600" b="0" i="0" u="none" strike="noStrike" kern="1200" cap="none" spc="0" normalizeH="0" baseline="0" noProof="0" dirty="0">
                <a:ln>
                  <a:noFill/>
                </a:ln>
                <a:solidFill>
                  <a:srgbClr val="000000"/>
                </a:solidFill>
                <a:effectLst/>
                <a:uLnTx/>
                <a:uFillTx/>
                <a:latin typeface="Arial"/>
                <a:ea typeface="+mn-ea"/>
                <a:cs typeface="Arial"/>
              </a:rPr>
              <a:t>).</a:t>
            </a: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rgbClr val="000000"/>
                </a:solidFill>
                <a:latin typeface="Arial"/>
                <a:cs typeface="Arial"/>
              </a:rPr>
              <a:t>Regions will develop and implement an appropriate governance infrastructure to ensure smooth information and updates flow into the National PCARP Delivery Unit.</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1200150" marR="0" lvl="2"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164D2D6-AAB1-FFE5-5240-A4A0B5097AA5}"/>
              </a:ext>
            </a:extLst>
          </p:cNvPr>
          <p:cNvPicPr>
            <a:picLocks noChangeAspect="1"/>
          </p:cNvPicPr>
          <p:nvPr/>
        </p:nvPicPr>
        <p:blipFill>
          <a:blip r:embed="rId5"/>
          <a:stretch>
            <a:fillRect/>
          </a:stretch>
        </p:blipFill>
        <p:spPr>
          <a:xfrm>
            <a:off x="10722954" y="215726"/>
            <a:ext cx="1193958" cy="809602"/>
          </a:xfrm>
          <a:prstGeom prst="rect">
            <a:avLst/>
          </a:prstGeom>
        </p:spPr>
      </p:pic>
      <p:sp>
        <p:nvSpPr>
          <p:cNvPr id="10" name="Content Placeholder 2">
            <a:extLst>
              <a:ext uri="{FF2B5EF4-FFF2-40B4-BE49-F238E27FC236}">
                <a16:creationId xmlns:a16="http://schemas.microsoft.com/office/drawing/2014/main" id="{DD9280CC-3C35-B5E0-E5B4-BB17E0BEB102}"/>
              </a:ext>
            </a:extLst>
          </p:cNvPr>
          <p:cNvSpPr txBox="1">
            <a:spLocks/>
          </p:cNvSpPr>
          <p:nvPr/>
        </p:nvSpPr>
        <p:spPr>
          <a:xfrm>
            <a:off x="838200" y="197406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65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DDBC2DF-73B5-880B-EB0C-2879B0C75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4" name="Object 3" hidden="1">
                        <a:extLst>
                          <a:ext uri="{FF2B5EF4-FFF2-40B4-BE49-F238E27FC236}">
                            <a16:creationId xmlns:a16="http://schemas.microsoft.com/office/drawing/2014/main" id="{BDDBC2DF-73B5-880B-EB0C-2879B0C750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89F756B-9DB4-74CE-E914-A2EEDB9C2B10}"/>
              </a:ext>
            </a:extLst>
          </p:cNvPr>
          <p:cNvSpPr>
            <a:spLocks noGrp="1"/>
          </p:cNvSpPr>
          <p:nvPr>
            <p:ph type="title"/>
          </p:nvPr>
        </p:nvSpPr>
        <p:spPr>
          <a:xfrm>
            <a:off x="184639" y="215726"/>
            <a:ext cx="10338641" cy="466199"/>
          </a:xfrm>
        </p:spPr>
        <p:txBody>
          <a:bodyPr vert="horz">
            <a:normAutofit fontScale="90000"/>
          </a:bodyPr>
          <a:lstStyle/>
          <a:p>
            <a:r>
              <a:rPr lang="en-GB" b="0" dirty="0"/>
              <a:t>Delivery &amp; implementation – NW Regional Team Commitment &amp; Support Offers for ICBs</a:t>
            </a:r>
          </a:p>
        </p:txBody>
      </p:sp>
      <p:sp>
        <p:nvSpPr>
          <p:cNvPr id="5" name="TextBox 4">
            <a:extLst>
              <a:ext uri="{FF2B5EF4-FFF2-40B4-BE49-F238E27FC236}">
                <a16:creationId xmlns:a16="http://schemas.microsoft.com/office/drawing/2014/main" id="{16200B54-793A-8FB5-6093-46CD5BB7C9E3}"/>
              </a:ext>
            </a:extLst>
          </p:cNvPr>
          <p:cNvSpPr txBox="1"/>
          <p:nvPr/>
        </p:nvSpPr>
        <p:spPr>
          <a:xfrm>
            <a:off x="134571" y="742827"/>
            <a:ext cx="11922857" cy="6609502"/>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US" sz="1400" b="1" i="1" u="sng" strike="noStrike" kern="1200" cap="none" spc="0" normalizeH="0" baseline="0" noProof="0" dirty="0">
                <a:ln>
                  <a:noFill/>
                </a:ln>
                <a:solidFill>
                  <a:srgbClr val="000000"/>
                </a:solidFill>
                <a:effectLst/>
                <a:uLnTx/>
                <a:uFillTx/>
                <a:latin typeface="Trebuchet MS"/>
                <a:ea typeface="+mn-ea"/>
                <a:cs typeface="Arial"/>
              </a:rPr>
              <a:t>Principles</a:t>
            </a:r>
            <a:r>
              <a:rPr kumimoji="0" lang="en-US" sz="1400" b="0" i="1" u="sng" strike="noStrike" kern="1200" cap="none" spc="0" normalizeH="0" baseline="0" noProof="0" dirty="0">
                <a:ln>
                  <a:noFill/>
                </a:ln>
                <a:solidFill>
                  <a:srgbClr val="000000"/>
                </a:solidFill>
                <a:effectLst/>
                <a:uLnTx/>
                <a:uFillTx/>
                <a:latin typeface="Trebuchet MS"/>
                <a:ea typeface="+mn-ea"/>
                <a:cs typeface="Arial"/>
              </a:rPr>
              <a:t> - Ways of working – NW Region commitment to ICBs:</a:t>
            </a:r>
          </a:p>
          <a:p>
            <a:pPr marL="0" marR="0" lvl="0" indent="0" algn="l" defTabSz="457200" rtl="0" eaLnBrk="1" fontAlgn="base" latinLnBrk="0" hangingPunct="1">
              <a:lnSpc>
                <a:spcPct val="100000"/>
              </a:lnSpc>
              <a:spcBef>
                <a:spcPts val="0"/>
              </a:spcBef>
              <a:spcAft>
                <a:spcPts val="0"/>
              </a:spcAft>
              <a:buClr>
                <a:srgbClr val="005EB8"/>
              </a:buClr>
              <a:buSzTx/>
              <a:buFont typeface="Trebuchet MS" panose="020B0603020202020204" pitchFamily="34" charset="0"/>
              <a:buChar char="​"/>
              <a:tabLst/>
              <a:defRPr/>
            </a:pPr>
            <a:endParaRPr kumimoji="0" lang="en-US" sz="1400" b="0" i="1" u="none" strike="noStrike" kern="1200" cap="none" spc="0" normalizeH="0" baseline="0" noProof="0" dirty="0">
              <a:ln>
                <a:noFill/>
              </a:ln>
              <a:solidFill>
                <a:srgbClr val="000000"/>
              </a:solidFill>
              <a:effectLst/>
              <a:uLnTx/>
              <a:uFillTx/>
              <a:latin typeface="Trebuchet MS"/>
              <a:ea typeface="+mn-ea"/>
              <a:cs typeface="Arial"/>
            </a:endParaRP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a:rPr>
              <a:t>Implementation governance to be used/put in place with a ‘one team’ regional and ICB team(s) principle i.e. PCTPB.</a:t>
            </a: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GB" sz="1400" dirty="0">
                <a:solidFill>
                  <a:srgbClr val="000000"/>
                </a:solidFill>
                <a:latin typeface="Arial"/>
                <a:cs typeface="Arial"/>
              </a:rPr>
              <a:t>We will enable collaborative </a:t>
            </a:r>
            <a:r>
              <a:rPr lang="en-GB" sz="1400" dirty="0">
                <a:effectLst/>
                <a:latin typeface="Arial" panose="020B0604020202020204" pitchFamily="34" charset="0"/>
                <a:ea typeface="Calibri" panose="020F0502020204030204" pitchFamily="34" charset="0"/>
                <a:cs typeface="Arial" panose="020B0604020202020204" pitchFamily="34" charset="0"/>
              </a:rPr>
              <a:t>discussion on variation/challenges to PCARP delivery where they occur and how collectively we can address them. </a:t>
            </a: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GB" sz="1400" dirty="0">
                <a:effectLst/>
                <a:latin typeface="Arial" panose="020B0604020202020204" pitchFamily="34" charset="0"/>
                <a:ea typeface="Calibri" panose="020F0502020204030204" pitchFamily="34" charset="0"/>
                <a:cs typeface="Arial" panose="020B0604020202020204" pitchFamily="34" charset="0"/>
              </a:rPr>
              <a:t>We will enable opportunity to share best practice for PCARP delivery that emerges in NW ICBs, support ways to blueprint &amp; implement this across the Region and shape the ongoing national programme where this would benefit and contribute to the improvement of our services for patients.</a:t>
            </a:r>
          </a:p>
          <a:p>
            <a:pPr marL="285750" marR="0" lvl="0" indent="-28575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GB" sz="1400" dirty="0">
                <a:effectLst/>
                <a:latin typeface="Arial" panose="020B0604020202020204" pitchFamily="34" charset="0"/>
                <a:ea typeface="Calibri" panose="020F0502020204030204" pitchFamily="34" charset="0"/>
                <a:cs typeface="Arial" panose="020B0604020202020204" pitchFamily="34" charset="0"/>
              </a:rPr>
              <a:t>Shared and supportive approach to implementation planning, oversight and delivery.  As part of ongoing review</a:t>
            </a:r>
            <a:r>
              <a:rPr lang="en-GB" sz="1400" dirty="0">
                <a:latin typeface="Arial" panose="020B0604020202020204" pitchFamily="34" charset="0"/>
                <a:ea typeface="Calibri" panose="020F0502020204030204" pitchFamily="34" charset="0"/>
                <a:cs typeface="Arial" panose="020B0604020202020204" pitchFamily="34" charset="0"/>
              </a:rPr>
              <a:t>, w</a:t>
            </a:r>
            <a:r>
              <a:rPr lang="en-GB" sz="1400" dirty="0">
                <a:effectLst/>
                <a:latin typeface="Arial" panose="020B0604020202020204" pitchFamily="34" charset="0"/>
                <a:ea typeface="Calibri" panose="020F0502020204030204" pitchFamily="34" charset="0"/>
                <a:cs typeface="Arial" panose="020B0604020202020204" pitchFamily="34" charset="0"/>
              </a:rPr>
              <a:t>e will jointly explore flexible resourcing opportunities to further add capacity.</a:t>
            </a:r>
          </a:p>
          <a:p>
            <a:pPr defTabSz="457200" fontAlgn="base">
              <a:spcAft>
                <a:spcPts val="1200"/>
              </a:spcAft>
              <a:defRPr/>
            </a:pPr>
            <a:r>
              <a:rPr kumimoji="0" lang="en-US" sz="1400" b="0" i="1" u="sng" strike="noStrike" kern="1200" cap="none" spc="0" normalizeH="0" baseline="0" noProof="0" dirty="0">
                <a:ln>
                  <a:noFill/>
                </a:ln>
                <a:solidFill>
                  <a:srgbClr val="000000"/>
                </a:solidFill>
                <a:effectLst/>
                <a:uLnTx/>
                <a:uFillTx/>
                <a:latin typeface="Trebuchet MS"/>
                <a:ea typeface="+mn-ea"/>
                <a:cs typeface="Arial"/>
              </a:rPr>
              <a:t>Regional-ICB </a:t>
            </a:r>
            <a:r>
              <a:rPr kumimoji="0" lang="en-US" sz="1400" b="1" i="1" u="sng" strike="noStrike" kern="1200" cap="none" spc="0" normalizeH="0" baseline="0" noProof="0" dirty="0">
                <a:ln>
                  <a:noFill/>
                </a:ln>
                <a:solidFill>
                  <a:srgbClr val="000000"/>
                </a:solidFill>
                <a:effectLst/>
                <a:uLnTx/>
                <a:uFillTx/>
                <a:latin typeface="Trebuchet MS"/>
                <a:ea typeface="+mn-ea"/>
                <a:cs typeface="Arial"/>
              </a:rPr>
              <a:t>support activities </a:t>
            </a:r>
            <a:r>
              <a:rPr kumimoji="0" lang="en-US" sz="1400" b="0" i="1" u="sng" strike="noStrike" kern="1200" cap="none" spc="0" normalizeH="0" baseline="0" noProof="0" dirty="0">
                <a:ln>
                  <a:noFill/>
                </a:ln>
                <a:solidFill>
                  <a:srgbClr val="000000"/>
                </a:solidFill>
                <a:effectLst/>
                <a:uLnTx/>
                <a:uFillTx/>
                <a:latin typeface="Trebuchet MS"/>
                <a:ea typeface="+mn-ea"/>
                <a:cs typeface="Arial"/>
              </a:rPr>
              <a:t>– </a:t>
            </a:r>
            <a:r>
              <a:rPr kumimoji="0" lang="en-US" sz="1400" b="1" i="1" u="sng" strike="noStrike" kern="1200" cap="none" spc="0" normalizeH="0" baseline="0" noProof="0" dirty="0">
                <a:ln>
                  <a:noFill/>
                </a:ln>
                <a:solidFill>
                  <a:srgbClr val="000000"/>
                </a:solidFill>
                <a:effectLst/>
                <a:uLnTx/>
                <a:uFillTx/>
                <a:latin typeface="Trebuchet MS"/>
                <a:ea typeface="+mn-ea"/>
                <a:cs typeface="Arial"/>
              </a:rPr>
              <a:t>examples</a:t>
            </a:r>
            <a:r>
              <a:rPr kumimoji="0" lang="en-US" sz="1400" b="0" i="1" u="sng" strike="noStrike" kern="1200" cap="none" spc="0" normalizeH="0" baseline="0" noProof="0" dirty="0">
                <a:ln>
                  <a:noFill/>
                </a:ln>
                <a:solidFill>
                  <a:srgbClr val="000000"/>
                </a:solidFill>
                <a:effectLst/>
                <a:uLnTx/>
                <a:uFillTx/>
                <a:latin typeface="Trebuchet MS"/>
                <a:ea typeface="+mn-ea"/>
                <a:cs typeface="Arial"/>
              </a:rPr>
              <a:t> of those underway and forward planned:</a:t>
            </a:r>
          </a:p>
          <a:p>
            <a:pPr marL="285750" marR="0" lvl="0" indent="-285750"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000000"/>
                </a:solidFill>
                <a:effectLst/>
                <a:uLnTx/>
                <a:uFillTx/>
                <a:latin typeface="Arial"/>
                <a:ea typeface="+mn-ea"/>
                <a:cs typeface="Arial"/>
              </a:rPr>
              <a:t>The NHSE NW PC Team is </a:t>
            </a:r>
            <a:r>
              <a:rPr kumimoji="0" lang="en-GB" sz="1350" b="1" i="0" u="none" strike="noStrike" kern="1200" cap="none" spc="0" normalizeH="0" baseline="0" noProof="0" dirty="0">
                <a:ln>
                  <a:noFill/>
                </a:ln>
                <a:solidFill>
                  <a:schemeClr val="accent1"/>
                </a:solidFill>
                <a:effectLst/>
                <a:uLnTx/>
                <a:uFillTx/>
                <a:latin typeface="Arial"/>
                <a:ea typeface="+mn-ea"/>
                <a:cs typeface="Arial"/>
              </a:rPr>
              <a:t>regularly canvassing and clarifying system PCARP queries and support requests</a:t>
            </a:r>
            <a:r>
              <a:rPr kumimoji="0" lang="en-GB" sz="1350" b="0" i="0" u="none" strike="noStrike" kern="1200" cap="none" spc="0" normalizeH="0" baseline="0" noProof="0" dirty="0">
                <a:ln>
                  <a:noFill/>
                </a:ln>
                <a:solidFill>
                  <a:srgbClr val="000000"/>
                </a:solidFill>
                <a:effectLst/>
                <a:uLnTx/>
                <a:uFillTx/>
                <a:latin typeface="Arial"/>
                <a:ea typeface="+mn-ea"/>
                <a:cs typeface="Arial"/>
              </a:rPr>
              <a:t>, working closely with national</a:t>
            </a:r>
          </a:p>
          <a:p>
            <a:pPr marL="285750" marR="0" lvl="0" indent="-285750" algn="just"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000000"/>
                </a:solidFill>
                <a:effectLst/>
                <a:uLnTx/>
                <a:uFillTx/>
                <a:latin typeface="Arial"/>
                <a:ea typeface="+mn-ea"/>
                <a:cs typeface="Arial"/>
              </a:rPr>
              <a:t>NW Region </a:t>
            </a:r>
            <a:r>
              <a:rPr lang="en-GB" sz="1350" dirty="0">
                <a:solidFill>
                  <a:srgbClr val="000000"/>
                </a:solidFill>
                <a:latin typeface="Arial"/>
                <a:cs typeface="Arial"/>
              </a:rPr>
              <a:t>continues to support </a:t>
            </a:r>
            <a:r>
              <a:rPr kumimoji="0" lang="en-GB" sz="1350" b="0" i="0" u="none" strike="noStrike" kern="1200" cap="none" spc="0" normalizeH="0" baseline="0" noProof="0" dirty="0">
                <a:ln>
                  <a:noFill/>
                </a:ln>
                <a:solidFill>
                  <a:srgbClr val="000000"/>
                </a:solidFill>
                <a:effectLst/>
                <a:uLnTx/>
                <a:uFillTx/>
                <a:latin typeface="Arial"/>
                <a:ea typeface="+mn-ea"/>
                <a:cs typeface="Arial"/>
              </a:rPr>
              <a:t>ICB queries with regards to the use and implementation of the </a:t>
            </a:r>
            <a:r>
              <a:rPr kumimoji="0" lang="en-GB" sz="1350" b="1" i="0" u="none" strike="noStrike" kern="1200" cap="none" spc="0" normalizeH="0" baseline="0" noProof="0" dirty="0">
                <a:ln>
                  <a:noFill/>
                </a:ln>
                <a:solidFill>
                  <a:schemeClr val="accent1"/>
                </a:solidFill>
                <a:effectLst/>
                <a:uLnTx/>
                <a:uFillTx/>
                <a:latin typeface="Arial"/>
                <a:ea typeface="+mn-ea"/>
                <a:cs typeface="Arial"/>
              </a:rPr>
              <a:t>Support Level Framework </a:t>
            </a:r>
            <a:r>
              <a:rPr kumimoji="0" lang="en-GB" sz="1350" b="0" i="0" u="none" strike="noStrike" kern="1200" cap="none" spc="0" normalizeH="0" baseline="0" noProof="0" dirty="0">
                <a:ln>
                  <a:noFill/>
                </a:ln>
                <a:solidFill>
                  <a:srgbClr val="000000"/>
                </a:solidFill>
                <a:effectLst/>
                <a:uLnTx/>
                <a:uFillTx/>
                <a:latin typeface="Arial"/>
                <a:ea typeface="+mn-ea"/>
                <a:cs typeface="Arial"/>
              </a:rPr>
              <a:t>including ICB access to ‘</a:t>
            </a:r>
            <a:r>
              <a:rPr kumimoji="0" lang="en-GB" sz="1350" b="0" i="1" u="none" strike="noStrike" kern="1200" cap="none" spc="0" normalizeH="0" baseline="0" noProof="0" dirty="0">
                <a:ln>
                  <a:noFill/>
                </a:ln>
                <a:solidFill>
                  <a:srgbClr val="000000"/>
                </a:solidFill>
                <a:effectLst/>
                <a:uLnTx/>
                <a:uFillTx/>
                <a:latin typeface="Arial"/>
                <a:ea typeface="+mn-ea"/>
                <a:cs typeface="Arial"/>
              </a:rPr>
              <a:t>train the</a:t>
            </a:r>
            <a:r>
              <a:rPr lang="en-GB" sz="1350" i="1" dirty="0">
                <a:solidFill>
                  <a:srgbClr val="000000"/>
                </a:solidFill>
                <a:latin typeface="Arial"/>
                <a:cs typeface="Arial"/>
              </a:rPr>
              <a:t> trainer</a:t>
            </a:r>
            <a:r>
              <a:rPr lang="en-GB" sz="1350" dirty="0">
                <a:solidFill>
                  <a:srgbClr val="000000"/>
                </a:solidFill>
                <a:latin typeface="Arial"/>
                <a:cs typeface="Arial"/>
              </a:rPr>
              <a:t>’ support from the NHSE improvement faculty.</a:t>
            </a:r>
          </a:p>
          <a:p>
            <a:pPr marL="285750" marR="0" lvl="0" indent="-285750" algn="just"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000000"/>
                </a:solidFill>
                <a:effectLst/>
                <a:uLnTx/>
                <a:uFillTx/>
                <a:latin typeface="Arial"/>
                <a:ea typeface="+mn-ea"/>
                <a:cs typeface="Arial"/>
              </a:rPr>
              <a:t>NW Region continues to support and coordinate sharing of materials, updates and advice on the </a:t>
            </a:r>
            <a:r>
              <a:rPr kumimoji="0" lang="en-GB" sz="1350" b="1" i="0" u="none" strike="noStrike" kern="1200" cap="none" spc="0" normalizeH="0" baseline="0" noProof="0" dirty="0">
                <a:ln>
                  <a:noFill/>
                </a:ln>
                <a:solidFill>
                  <a:schemeClr val="accent1"/>
                </a:solidFill>
                <a:effectLst/>
                <a:uLnTx/>
                <a:uFillTx/>
                <a:latin typeface="Arial"/>
                <a:ea typeface="+mn-ea"/>
                <a:cs typeface="Arial"/>
              </a:rPr>
              <a:t>Practice/PCN tailored support offers </a:t>
            </a:r>
            <a:r>
              <a:rPr kumimoji="0" lang="en-GB" sz="1350" b="0" i="0" u="none" strike="noStrike" kern="1200" cap="none" spc="0" normalizeH="0" baseline="0" noProof="0" dirty="0">
                <a:ln>
                  <a:noFill/>
                </a:ln>
                <a:solidFill>
                  <a:srgbClr val="000000"/>
                </a:solidFill>
                <a:effectLst/>
                <a:uLnTx/>
                <a:uFillTx/>
                <a:latin typeface="Arial"/>
                <a:ea typeface="+mn-ea"/>
                <a:cs typeface="Arial"/>
              </a:rPr>
              <a:t>including triangulation of onboarding steps and adherence to key programme milestones.</a:t>
            </a:r>
          </a:p>
          <a:p>
            <a:pPr marL="285750" marR="0" lvl="0" indent="-285750" algn="just"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000000"/>
                </a:solidFill>
                <a:effectLst/>
                <a:uLnTx/>
                <a:uFillTx/>
                <a:latin typeface="Arial"/>
                <a:ea typeface="+mn-ea"/>
                <a:cs typeface="Arial"/>
              </a:rPr>
              <a:t>NW Region has briefed all ICBs and in process of gathering nominations of practices for </a:t>
            </a:r>
            <a:r>
              <a:rPr kumimoji="0" lang="en-GB" sz="1350" b="1" i="0" u="none" strike="noStrike" kern="1200" cap="none" spc="0" normalizeH="0" baseline="0" noProof="0" dirty="0">
                <a:ln>
                  <a:noFill/>
                </a:ln>
                <a:solidFill>
                  <a:schemeClr val="accent1"/>
                </a:solidFill>
                <a:effectLst/>
                <a:uLnTx/>
                <a:uFillTx/>
                <a:latin typeface="Arial"/>
                <a:ea typeface="+mn-ea"/>
                <a:cs typeface="Arial"/>
              </a:rPr>
              <a:t>NHSE discovery work on recording appointments</a:t>
            </a:r>
            <a:r>
              <a:rPr kumimoji="0" lang="en-GB" sz="1350" b="0" i="0" u="none" strike="noStrike" kern="1200" cap="none" spc="0" normalizeH="0" baseline="0" noProof="0" dirty="0">
                <a:ln>
                  <a:noFill/>
                </a:ln>
                <a:solidFill>
                  <a:srgbClr val="000000"/>
                </a:solidFill>
                <a:effectLst/>
                <a:uLnTx/>
                <a:uFillTx/>
                <a:latin typeface="Arial"/>
                <a:ea typeface="+mn-ea"/>
                <a:cs typeface="Arial"/>
              </a:rPr>
              <a:t>.</a:t>
            </a:r>
          </a:p>
          <a:p>
            <a:pPr marL="285750" marR="0" lvl="0" indent="-285750" algn="just"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GB" sz="1350" dirty="0">
                <a:solidFill>
                  <a:srgbClr val="000000"/>
                </a:solidFill>
                <a:latin typeface="Arial"/>
                <a:cs typeface="Arial"/>
              </a:rPr>
              <a:t>NW is coordinating all CBT transactional information exchanges in </a:t>
            </a:r>
            <a:r>
              <a:rPr lang="en-GB" sz="1350" b="1" dirty="0">
                <a:solidFill>
                  <a:schemeClr val="accent1"/>
                </a:solidFill>
                <a:latin typeface="Arial"/>
                <a:cs typeface="Arial"/>
              </a:rPr>
              <a:t>support of CBT transition. </a:t>
            </a:r>
            <a:r>
              <a:rPr lang="en-GB" sz="1350" dirty="0">
                <a:latin typeface="Arial"/>
                <a:cs typeface="Arial"/>
              </a:rPr>
              <a:t>This</a:t>
            </a:r>
            <a:r>
              <a:rPr lang="en-GB" sz="1350" dirty="0">
                <a:solidFill>
                  <a:srgbClr val="000000"/>
                </a:solidFill>
                <a:latin typeface="Arial"/>
                <a:cs typeface="Arial"/>
              </a:rPr>
              <a:t> is a critical enabler to onward ICB access to NHSE financial resources in support of CBT.  We are keen to maximise investment opportunity for CBT transition for the NW ICBs and PCNs.</a:t>
            </a:r>
          </a:p>
          <a:p>
            <a:pPr marL="285750" marR="0" lvl="0" indent="-285750" algn="just"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000000"/>
                </a:solidFill>
                <a:effectLst/>
                <a:uLnTx/>
                <a:uFillTx/>
                <a:latin typeface="Arial"/>
                <a:ea typeface="+mn-ea"/>
                <a:cs typeface="Arial"/>
              </a:rPr>
              <a:t>NW will deliver and support in collaboration, bespoke targeted </a:t>
            </a:r>
            <a:r>
              <a:rPr kumimoji="0" lang="en-GB" sz="1350" b="1" i="0" u="none" strike="noStrike" kern="1200" cap="none" spc="0" normalizeH="0" baseline="0" noProof="0" dirty="0">
                <a:ln>
                  <a:noFill/>
                </a:ln>
                <a:solidFill>
                  <a:schemeClr val="accent1"/>
                </a:solidFill>
                <a:effectLst/>
                <a:uLnTx/>
                <a:uFillTx/>
                <a:latin typeface="Arial"/>
                <a:ea typeface="+mn-ea"/>
                <a:cs typeface="Arial"/>
              </a:rPr>
              <a:t>subject matter workshops/projects  </a:t>
            </a:r>
            <a:r>
              <a:rPr kumimoji="0" lang="en-GB" sz="1350" b="0" i="0" u="none" strike="noStrike" kern="1200" cap="none" spc="0" normalizeH="0" baseline="0" noProof="0" dirty="0">
                <a:ln>
                  <a:noFill/>
                </a:ln>
                <a:solidFill>
                  <a:srgbClr val="000000"/>
                </a:solidFill>
                <a:effectLst/>
                <a:uLnTx/>
                <a:uFillTx/>
                <a:latin typeface="Arial"/>
                <a:ea typeface="+mn-ea"/>
                <a:cs typeface="Arial"/>
              </a:rPr>
              <a:t>with ICB teams as required throughout the PCARP implementation journey.  These will include for example: </a:t>
            </a:r>
            <a:r>
              <a:rPr kumimoji="0" lang="en-GB" sz="1350" b="1" u="none" strike="noStrike" kern="1200" cap="none" spc="0" normalizeH="0" baseline="0" noProof="0" dirty="0">
                <a:ln>
                  <a:noFill/>
                </a:ln>
                <a:solidFill>
                  <a:schemeClr val="accent1"/>
                </a:solidFill>
                <a:effectLst/>
                <a:uLnTx/>
                <a:uFillTx/>
                <a:latin typeface="Arial"/>
                <a:ea typeface="+mn-ea"/>
                <a:cs typeface="Arial"/>
              </a:rPr>
              <a:t>SLF and practice support offers</a:t>
            </a:r>
            <a:r>
              <a:rPr kumimoji="0" lang="en-GB" sz="1350" b="0" u="none" strike="noStrike" kern="1200" cap="none" spc="0" normalizeH="0" baseline="0" noProof="0" dirty="0">
                <a:ln>
                  <a:noFill/>
                </a:ln>
                <a:solidFill>
                  <a:schemeClr val="accent1"/>
                </a:solidFill>
                <a:effectLst/>
                <a:uLnTx/>
                <a:uFillTx/>
                <a:latin typeface="Arial"/>
                <a:ea typeface="+mn-ea"/>
                <a:cs typeface="Arial"/>
              </a:rPr>
              <a:t>, </a:t>
            </a:r>
            <a:r>
              <a:rPr kumimoji="0" lang="en-GB" sz="1350" b="1" u="none" strike="noStrike" kern="1200" cap="none" spc="0" normalizeH="0" baseline="0" noProof="0" dirty="0">
                <a:ln>
                  <a:noFill/>
                </a:ln>
                <a:solidFill>
                  <a:schemeClr val="accent1"/>
                </a:solidFill>
                <a:effectLst/>
                <a:uLnTx/>
                <a:uFillTx/>
                <a:latin typeface="Arial"/>
                <a:ea typeface="+mn-ea"/>
                <a:cs typeface="Arial"/>
              </a:rPr>
              <a:t>PCARP Digital enablers </a:t>
            </a:r>
            <a:r>
              <a:rPr lang="en-GB" sz="1350" dirty="0">
                <a:solidFill>
                  <a:srgbClr val="000000"/>
                </a:solidFill>
                <a:latin typeface="Arial"/>
                <a:cs typeface="Arial"/>
              </a:rPr>
              <a:t>and</a:t>
            </a:r>
            <a:r>
              <a:rPr kumimoji="0" lang="en-GB" sz="1350" b="0" u="none" strike="noStrike" kern="1200" cap="none" spc="0" normalizeH="0" baseline="0" noProof="0" dirty="0">
                <a:ln>
                  <a:noFill/>
                </a:ln>
                <a:solidFill>
                  <a:srgbClr val="000000"/>
                </a:solidFill>
                <a:effectLst/>
                <a:uLnTx/>
                <a:uFillTx/>
                <a:latin typeface="Arial"/>
                <a:ea typeface="+mn-ea"/>
                <a:cs typeface="Arial"/>
              </a:rPr>
              <a:t> </a:t>
            </a:r>
            <a:r>
              <a:rPr kumimoji="0" lang="en-GB" sz="1350" b="1" u="none" strike="noStrike" kern="1200" cap="none" spc="0" normalizeH="0" baseline="0" noProof="0" dirty="0">
                <a:ln>
                  <a:noFill/>
                </a:ln>
                <a:solidFill>
                  <a:schemeClr val="accent1"/>
                </a:solidFill>
                <a:effectLst/>
                <a:uLnTx/>
                <a:uFillTx/>
                <a:latin typeface="Arial"/>
                <a:ea typeface="+mn-ea"/>
                <a:cs typeface="Arial"/>
              </a:rPr>
              <a:t>PCARP </a:t>
            </a:r>
            <a:r>
              <a:rPr lang="en-GB" sz="1350" b="1" dirty="0">
                <a:solidFill>
                  <a:schemeClr val="accent1"/>
                </a:solidFill>
                <a:latin typeface="Arial"/>
                <a:cs typeface="Arial"/>
              </a:rPr>
              <a:t>c</a:t>
            </a:r>
            <a:r>
              <a:rPr kumimoji="0" lang="en-GB" sz="1350" b="1" u="none" strike="noStrike" kern="1200" cap="none" spc="0" normalizeH="0" baseline="0" noProof="0" dirty="0" err="1">
                <a:ln>
                  <a:noFill/>
                </a:ln>
                <a:solidFill>
                  <a:schemeClr val="accent1"/>
                </a:solidFill>
                <a:effectLst/>
                <a:uLnTx/>
                <a:uFillTx/>
                <a:latin typeface="Arial"/>
                <a:ea typeface="+mn-ea"/>
                <a:cs typeface="Arial"/>
              </a:rPr>
              <a:t>omms</a:t>
            </a:r>
            <a:r>
              <a:rPr kumimoji="0" lang="en-GB" sz="1350" b="1" u="none" strike="noStrike" kern="1200" cap="none" spc="0" normalizeH="0" baseline="0" noProof="0" dirty="0">
                <a:ln>
                  <a:noFill/>
                </a:ln>
                <a:solidFill>
                  <a:schemeClr val="accent1"/>
                </a:solidFill>
                <a:effectLst/>
                <a:uLnTx/>
                <a:uFillTx/>
                <a:latin typeface="Arial"/>
                <a:ea typeface="+mn-ea"/>
                <a:cs typeface="Arial"/>
              </a:rPr>
              <a:t> collaboration, Wider PC Integration </a:t>
            </a:r>
            <a:r>
              <a:rPr lang="en-GB" sz="1350" dirty="0">
                <a:solidFill>
                  <a:srgbClr val="000000"/>
                </a:solidFill>
                <a:latin typeface="Arial"/>
                <a:cs typeface="Arial"/>
              </a:rPr>
              <a:t>plus</a:t>
            </a:r>
            <a:r>
              <a:rPr lang="en-GB" sz="1350" b="1" dirty="0">
                <a:solidFill>
                  <a:srgbClr val="000000"/>
                </a:solidFill>
                <a:latin typeface="Arial"/>
                <a:cs typeface="Arial"/>
              </a:rPr>
              <a:t> </a:t>
            </a:r>
            <a:r>
              <a:rPr kumimoji="0" lang="en-GB" sz="1350" b="1" u="none" strike="noStrike" kern="1200" cap="none" spc="0" normalizeH="0" baseline="0" noProof="0" dirty="0">
                <a:ln>
                  <a:noFill/>
                </a:ln>
                <a:solidFill>
                  <a:schemeClr val="accent1"/>
                </a:solidFill>
                <a:effectLst/>
                <a:uLnTx/>
                <a:uFillTx/>
                <a:latin typeface="Arial"/>
                <a:ea typeface="+mn-ea"/>
                <a:cs typeface="Arial"/>
              </a:rPr>
              <a:t>other topical areas of collaborative support </a:t>
            </a:r>
            <a:r>
              <a:rPr kumimoji="0" lang="en-GB" sz="1350" u="none" strike="noStrike" kern="1200" cap="none" spc="0" normalizeH="0" baseline="0" noProof="0" dirty="0">
                <a:ln>
                  <a:noFill/>
                </a:ln>
                <a:solidFill>
                  <a:srgbClr val="000000"/>
                </a:solidFill>
                <a:effectLst/>
                <a:uLnTx/>
                <a:uFillTx/>
                <a:latin typeface="Arial"/>
                <a:ea typeface="+mn-ea"/>
                <a:cs typeface="Arial"/>
              </a:rPr>
              <a:t>as the programme of delivery for PCARP progresses.</a:t>
            </a:r>
          </a:p>
          <a:p>
            <a:pPr marL="285750" marR="0" lvl="0" indent="-285750" algn="just"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GB" sz="1350" dirty="0">
                <a:solidFill>
                  <a:srgbClr val="000000"/>
                </a:solidFill>
                <a:latin typeface="Arial"/>
                <a:cs typeface="Arial"/>
              </a:rPr>
              <a:t>NW region will provide clinical leadership support in relation to the </a:t>
            </a:r>
            <a:r>
              <a:rPr lang="en-GB" sz="1350" b="1" dirty="0">
                <a:solidFill>
                  <a:schemeClr val="accent1"/>
                </a:solidFill>
                <a:latin typeface="Arial"/>
                <a:cs typeface="Arial"/>
              </a:rPr>
              <a:t>primary/secondary care interface.</a:t>
            </a:r>
            <a:endParaRPr kumimoji="0" lang="en-GB" sz="1350" b="1" u="none" strike="noStrike" kern="1200" cap="none" spc="0" normalizeH="0" baseline="0" noProof="0" dirty="0">
              <a:ln>
                <a:noFill/>
              </a:ln>
              <a:solidFill>
                <a:schemeClr val="accent1"/>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164D2D6-AAB1-FFE5-5240-A4A0B5097AA5}"/>
              </a:ext>
            </a:extLst>
          </p:cNvPr>
          <p:cNvPicPr>
            <a:picLocks noChangeAspect="1"/>
          </p:cNvPicPr>
          <p:nvPr/>
        </p:nvPicPr>
        <p:blipFill>
          <a:blip r:embed="rId5"/>
          <a:stretch>
            <a:fillRect/>
          </a:stretch>
        </p:blipFill>
        <p:spPr>
          <a:xfrm>
            <a:off x="10722954" y="215726"/>
            <a:ext cx="1193958" cy="809602"/>
          </a:xfrm>
          <a:prstGeom prst="rect">
            <a:avLst/>
          </a:prstGeom>
        </p:spPr>
      </p:pic>
      <p:sp>
        <p:nvSpPr>
          <p:cNvPr id="10" name="Content Placeholder 2">
            <a:extLst>
              <a:ext uri="{FF2B5EF4-FFF2-40B4-BE49-F238E27FC236}">
                <a16:creationId xmlns:a16="http://schemas.microsoft.com/office/drawing/2014/main" id="{DD9280CC-3C35-B5E0-E5B4-BB17E0BEB102}"/>
              </a:ext>
            </a:extLst>
          </p:cNvPr>
          <p:cNvSpPr txBox="1">
            <a:spLocks/>
          </p:cNvSpPr>
          <p:nvPr/>
        </p:nvSpPr>
        <p:spPr>
          <a:xfrm>
            <a:off x="838200" y="197406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B801506-EF06-68A6-3F23-4A4C5DC92A33}"/>
              </a:ext>
            </a:extLst>
          </p:cNvPr>
          <p:cNvSpPr/>
          <p:nvPr/>
        </p:nvSpPr>
        <p:spPr>
          <a:xfrm>
            <a:off x="184639" y="805300"/>
            <a:ext cx="927589" cy="224265"/>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48C18181-931F-10AC-EC5D-07824E83ED66}"/>
              </a:ext>
            </a:extLst>
          </p:cNvPr>
          <p:cNvSpPr/>
          <p:nvPr/>
        </p:nvSpPr>
        <p:spPr>
          <a:xfrm>
            <a:off x="1239717" y="3122185"/>
            <a:ext cx="1573821" cy="224265"/>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41577E9D-B680-6BB8-1299-0A34D5F60ED1}"/>
              </a:ext>
            </a:extLst>
          </p:cNvPr>
          <p:cNvSpPr/>
          <p:nvPr/>
        </p:nvSpPr>
        <p:spPr>
          <a:xfrm>
            <a:off x="6290544" y="154824"/>
            <a:ext cx="1683727" cy="363241"/>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793984F6-2D42-852C-4AB9-C3EDE1F2F654}"/>
              </a:ext>
            </a:extLst>
          </p:cNvPr>
          <p:cNvSpPr/>
          <p:nvPr/>
        </p:nvSpPr>
        <p:spPr>
          <a:xfrm>
            <a:off x="8173945" y="154824"/>
            <a:ext cx="1874227" cy="363241"/>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32759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89A1B5-3DC5-48C7-83AC-5A94CFA21E0B}"/>
              </a:ext>
            </a:extLst>
          </p:cNvPr>
          <p:cNvSpPr>
            <a:spLocks noGrp="1"/>
          </p:cNvSpPr>
          <p:nvPr>
            <p:ph sz="quarter" idx="10"/>
          </p:nvPr>
        </p:nvSpPr>
        <p:spPr>
          <a:xfrm>
            <a:off x="3630264" y="1044429"/>
            <a:ext cx="8009179" cy="2528402"/>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p:txBody>
      </p:sp>
      <p:sp>
        <p:nvSpPr>
          <p:cNvPr id="6" name="Rectangle 5">
            <a:extLst>
              <a:ext uri="{FF2B5EF4-FFF2-40B4-BE49-F238E27FC236}">
                <a16:creationId xmlns:a16="http://schemas.microsoft.com/office/drawing/2014/main" id="{868CB573-F1AD-4BCD-9280-8E595438954D}"/>
              </a:ext>
            </a:extLst>
          </p:cNvPr>
          <p:cNvSpPr/>
          <p:nvPr/>
        </p:nvSpPr>
        <p:spPr>
          <a:xfrm>
            <a:off x="220149" y="1092765"/>
            <a:ext cx="2695771" cy="2316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latin typeface="Arial" panose="020B0604020202020204" pitchFamily="34" charset="0"/>
                <a:cs typeface="Arial" panose="020B0604020202020204" pitchFamily="34" charset="0"/>
              </a:rPr>
              <a:t>Comparison with March 2019</a:t>
            </a:r>
          </a:p>
          <a:p>
            <a:endParaRPr lang="en-GB" sz="1200" b="1" dirty="0">
              <a:solidFill>
                <a:schemeClr val="bg2"/>
              </a:solidFill>
              <a:latin typeface="Arial" panose="020B0604020202020204" pitchFamily="34" charset="0"/>
              <a:cs typeface="Arial" panose="020B0604020202020204" pitchFamily="34" charset="0"/>
            </a:endParaRPr>
          </a:p>
          <a:p>
            <a:endParaRPr lang="en-GB" sz="1200" b="1" dirty="0">
              <a:solidFill>
                <a:schemeClr val="bg2"/>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All North West systems are now </a:t>
            </a:r>
            <a:r>
              <a:rPr lang="en-GB" sz="1200" b="1" dirty="0">
                <a:solidFill>
                  <a:srgbClr val="000000"/>
                </a:solidFill>
                <a:latin typeface="Arial" panose="020B0604020202020204" pitchFamily="34" charset="0"/>
                <a:cs typeface="Arial" panose="020B0604020202020204" pitchFamily="34" charset="0"/>
              </a:rPr>
              <a:t>above pre-pandemic </a:t>
            </a:r>
            <a:r>
              <a:rPr lang="en-GB" sz="1200" dirty="0">
                <a:solidFill>
                  <a:srgbClr val="000000"/>
                </a:solidFill>
                <a:latin typeface="Arial" panose="020B0604020202020204" pitchFamily="34" charset="0"/>
                <a:cs typeface="Arial" panose="020B0604020202020204" pitchFamily="34" charset="0"/>
              </a:rPr>
              <a:t>appointment levels.  The mode of appointments has changed significantly over the same period with greater telephone / digital access to complement face to face appointments</a:t>
            </a:r>
          </a:p>
        </p:txBody>
      </p:sp>
      <p:sp>
        <p:nvSpPr>
          <p:cNvPr id="4" name="TextBox 3">
            <a:extLst>
              <a:ext uri="{FF2B5EF4-FFF2-40B4-BE49-F238E27FC236}">
                <a16:creationId xmlns:a16="http://schemas.microsoft.com/office/drawing/2014/main" id="{A600BC12-C745-4255-9B1E-8F51FE5BCCC2}"/>
              </a:ext>
            </a:extLst>
          </p:cNvPr>
          <p:cNvSpPr txBox="1"/>
          <p:nvPr/>
        </p:nvSpPr>
        <p:spPr>
          <a:xfrm>
            <a:off x="284085" y="3630967"/>
            <a:ext cx="11595365" cy="332398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Supporting Enablers 22/23</a:t>
            </a:r>
          </a:p>
          <a:p>
            <a:endParaRPr lang="en-GB" sz="14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Core Digital Offer</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Practices must provide the offer and use </a:t>
            </a:r>
            <a:r>
              <a:rPr lang="en-GB" sz="1200" b="1" dirty="0">
                <a:latin typeface="Arial" panose="020B0604020202020204" pitchFamily="34" charset="0"/>
                <a:cs typeface="Arial" panose="020B0604020202020204" pitchFamily="34" charset="0"/>
              </a:rPr>
              <a:t>of video and online consultations</a:t>
            </a:r>
            <a:r>
              <a:rPr lang="en-GB" sz="1200" dirty="0">
                <a:latin typeface="Arial" panose="020B0604020202020204" pitchFamily="34" charset="0"/>
                <a:cs typeface="Arial" panose="020B0604020202020204" pitchFamily="34" charset="0"/>
              </a:rPr>
              <a:t>, ability to order </a:t>
            </a:r>
            <a:r>
              <a:rPr lang="en-GB" sz="1200" b="1" dirty="0">
                <a:latin typeface="Arial" panose="020B0604020202020204" pitchFamily="34" charset="0"/>
                <a:cs typeface="Arial" panose="020B0604020202020204" pitchFamily="34" charset="0"/>
              </a:rPr>
              <a:t>online prescriptions </a:t>
            </a:r>
            <a:r>
              <a:rPr lang="en-GB" sz="1200" dirty="0">
                <a:latin typeface="Arial" panose="020B0604020202020204" pitchFamily="34" charset="0"/>
                <a:cs typeface="Arial" panose="020B0604020202020204" pitchFamily="34" charset="0"/>
              </a:rPr>
              <a:t>and </a:t>
            </a:r>
            <a:r>
              <a:rPr lang="en-GB" sz="1200" b="1" dirty="0">
                <a:latin typeface="Arial" panose="020B0604020202020204" pitchFamily="34" charset="0"/>
                <a:cs typeface="Arial" panose="020B0604020202020204" pitchFamily="34" charset="0"/>
              </a:rPr>
              <a:t>online appointment booking</a:t>
            </a:r>
            <a:r>
              <a:rPr lang="en-GB" sz="1200" dirty="0">
                <a:latin typeface="Arial" panose="020B0604020202020204" pitchFamily="34" charset="0"/>
                <a:cs typeface="Arial" panose="020B0604020202020204" pitchFamily="34" charset="0"/>
              </a:rPr>
              <a:t>, two-way secure </a:t>
            </a:r>
            <a:r>
              <a:rPr lang="en-GB" sz="1200" b="1" dirty="0">
                <a:latin typeface="Arial" panose="020B0604020202020204" pitchFamily="34" charset="0"/>
                <a:cs typeface="Arial" panose="020B0604020202020204" pitchFamily="34" charset="0"/>
              </a:rPr>
              <a:t>written communication</a:t>
            </a:r>
            <a:r>
              <a:rPr lang="en-GB" sz="1200" dirty="0">
                <a:latin typeface="Arial" panose="020B0604020202020204" pitchFamily="34" charset="0"/>
                <a:cs typeface="Arial" panose="020B0604020202020204" pitchFamily="34" charset="0"/>
              </a:rPr>
              <a:t>, online presence such as a </a:t>
            </a:r>
            <a:r>
              <a:rPr lang="en-GB" sz="1200" b="1" dirty="0">
                <a:latin typeface="Arial" panose="020B0604020202020204" pitchFamily="34" charset="0"/>
                <a:cs typeface="Arial" panose="020B0604020202020204" pitchFamily="34" charset="0"/>
              </a:rPr>
              <a:t>website</a:t>
            </a:r>
            <a:r>
              <a:rPr lang="en-GB" sz="1200" dirty="0">
                <a:latin typeface="Arial" panose="020B0604020202020204" pitchFamily="34" charset="0"/>
                <a:cs typeface="Arial" panose="020B0604020202020204" pitchFamily="34" charset="0"/>
              </a:rPr>
              <a:t>, signposting (e.g. nhs.uk) via the practice’s online presence, </a:t>
            </a:r>
            <a:r>
              <a:rPr lang="en-GB" sz="1200" b="1" dirty="0">
                <a:latin typeface="Arial" panose="020B0604020202020204" pitchFamily="34" charset="0"/>
                <a:cs typeface="Arial" panose="020B0604020202020204" pitchFamily="34" charset="0"/>
              </a:rPr>
              <a:t>shared record access</a:t>
            </a:r>
            <a:r>
              <a:rPr lang="en-GB" sz="12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On line consultation solutions offer increased choice and flexibility for patients alongside enabling the right professional to respond. To note online consultation data is not included in the published General Practice Appointments Data.</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Cloud Based Telephony </a:t>
            </a:r>
            <a:r>
              <a:rPr lang="en-GB" sz="1200" dirty="0">
                <a:latin typeface="Arial" panose="020B0604020202020204" pitchFamily="34" charset="0"/>
                <a:cs typeface="Arial" panose="020B0604020202020204" pitchFamily="34" charset="0"/>
              </a:rPr>
              <a:t> </a:t>
            </a:r>
          </a:p>
          <a:p>
            <a:pPr marL="285750" indent="-285750">
              <a:lnSpc>
                <a:spcPct val="100000"/>
              </a:lnSpc>
              <a:buFont typeface="Arial" panose="020B0604020202020204" pitchFamily="34" charset="0"/>
              <a:buChar char="•"/>
            </a:pPr>
            <a:r>
              <a:rPr lang="en-GB" sz="1200" dirty="0">
                <a:latin typeface="Arial" panose="020B0604020202020204" pitchFamily="34" charset="0"/>
                <a:cs typeface="Arial" panose="020B0604020202020204" pitchFamily="34" charset="0"/>
              </a:rPr>
              <a:t>An MS Teams offer to </a:t>
            </a:r>
            <a:r>
              <a:rPr lang="en-GB" sz="1200" b="1" dirty="0">
                <a:latin typeface="Arial" panose="020B0604020202020204" pitchFamily="34" charset="0"/>
                <a:cs typeface="Arial" panose="020B0604020202020204" pitchFamily="34" charset="0"/>
              </a:rPr>
              <a:t>increase out-going telephone lines access </a:t>
            </a:r>
            <a:r>
              <a:rPr lang="en-GB" sz="1200" dirty="0">
                <a:latin typeface="Arial" panose="020B0604020202020204" pitchFamily="34" charset="0"/>
                <a:cs typeface="Arial" panose="020B0604020202020204" pitchFamily="34" charset="0"/>
              </a:rPr>
              <a:t>to support practice teams; supporting for </a:t>
            </a:r>
            <a:r>
              <a:rPr lang="en-GB" sz="1200" b="1" dirty="0">
                <a:latin typeface="Arial" panose="020B0604020202020204" pitchFamily="34" charset="0"/>
                <a:cs typeface="Arial" panose="020B0604020202020204" pitchFamily="34" charset="0"/>
              </a:rPr>
              <a:t>early transfer of practices to digital telephony </a:t>
            </a:r>
            <a:r>
              <a:rPr lang="en-GB" sz="1200" dirty="0">
                <a:latin typeface="Arial" panose="020B0604020202020204" pitchFamily="34" charset="0"/>
                <a:cs typeface="Arial" panose="020B0604020202020204" pitchFamily="34" charset="0"/>
              </a:rPr>
              <a:t>solutions.</a:t>
            </a:r>
          </a:p>
          <a:p>
            <a:pPr>
              <a:lnSpc>
                <a:spcPct val="100000"/>
              </a:lnSpc>
            </a:pPr>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Patient Experience</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Reviewing the national </a:t>
            </a:r>
            <a:r>
              <a:rPr lang="en-GB" sz="1200" b="1" dirty="0">
                <a:latin typeface="Arial" panose="020B0604020202020204" pitchFamily="34" charset="0"/>
                <a:cs typeface="Arial" panose="020B0604020202020204" pitchFamily="34" charset="0"/>
              </a:rPr>
              <a:t>General Practice Patient Survey </a:t>
            </a:r>
            <a:r>
              <a:rPr lang="en-GB" sz="1200" dirty="0">
                <a:latin typeface="Arial" panose="020B0604020202020204" pitchFamily="34" charset="0"/>
                <a:cs typeface="Arial" panose="020B0604020202020204" pitchFamily="34" charset="0"/>
              </a:rPr>
              <a:t>results along with </a:t>
            </a:r>
            <a:r>
              <a:rPr lang="en-GB" sz="1200" b="1" dirty="0">
                <a:latin typeface="Arial" panose="020B0604020202020204" pitchFamily="34" charset="0"/>
                <a:cs typeface="Arial" panose="020B0604020202020204" pitchFamily="34" charset="0"/>
              </a:rPr>
              <a:t>local surveys </a:t>
            </a:r>
            <a:r>
              <a:rPr lang="en-GB" sz="1200" dirty="0">
                <a:latin typeface="Arial" panose="020B0604020202020204" pitchFamily="34" charset="0"/>
                <a:cs typeface="Arial" panose="020B0604020202020204" pitchFamily="34" charset="0"/>
              </a:rPr>
              <a:t>and</a:t>
            </a:r>
            <a:r>
              <a:rPr lang="en-GB" sz="1200" b="1" dirty="0">
                <a:latin typeface="Arial" panose="020B0604020202020204" pitchFamily="34" charset="0"/>
                <a:cs typeface="Arial" panose="020B0604020202020204" pitchFamily="34" charset="0"/>
              </a:rPr>
              <a:t> HealthWatch</a:t>
            </a:r>
            <a:r>
              <a:rPr lang="en-GB" sz="1200" dirty="0">
                <a:latin typeface="Arial" panose="020B0604020202020204" pitchFamily="34" charset="0"/>
                <a:cs typeface="Arial" panose="020B0604020202020204" pitchFamily="34" charset="0"/>
              </a:rPr>
              <a:t> engagement to understand patients views of hyper-local access; to understand the use of and satisfaction with different appointment modes and referral pathways to other services such as </a:t>
            </a:r>
            <a:r>
              <a:rPr lang="en-GB" sz="1200" b="1" dirty="0">
                <a:latin typeface="Arial" panose="020B0604020202020204" pitchFamily="34" charset="0"/>
                <a:cs typeface="Arial" panose="020B0604020202020204" pitchFamily="34" charset="0"/>
              </a:rPr>
              <a:t>Community Pharmacy Consultation Service</a:t>
            </a:r>
          </a:p>
          <a:p>
            <a:endParaRPr lang="en-GB" sz="1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D0BD7B0-B62D-4FB3-9AD6-04DB08737CDB}"/>
              </a:ext>
            </a:extLst>
          </p:cNvPr>
          <p:cNvSpPr/>
          <p:nvPr/>
        </p:nvSpPr>
        <p:spPr>
          <a:xfrm>
            <a:off x="0" y="0"/>
            <a:ext cx="12192000" cy="897123"/>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Improving Access: General Practice &amp; improving experience of access </a:t>
            </a:r>
          </a:p>
        </p:txBody>
      </p:sp>
      <p:pic>
        <p:nvPicPr>
          <p:cNvPr id="8" name="Picture 7">
            <a:extLst>
              <a:ext uri="{FF2B5EF4-FFF2-40B4-BE49-F238E27FC236}">
                <a16:creationId xmlns:a16="http://schemas.microsoft.com/office/drawing/2014/main" id="{42D11A86-ABEC-4BEE-885C-A283E630703A}"/>
              </a:ext>
            </a:extLst>
          </p:cNvPr>
          <p:cNvPicPr>
            <a:picLocks noChangeAspect="1"/>
          </p:cNvPicPr>
          <p:nvPr/>
        </p:nvPicPr>
        <p:blipFill>
          <a:blip r:embed="rId2"/>
          <a:stretch>
            <a:fillRect/>
          </a:stretch>
        </p:blipFill>
        <p:spPr>
          <a:xfrm>
            <a:off x="10813510" y="84421"/>
            <a:ext cx="1238250" cy="495300"/>
          </a:xfrm>
          <a:prstGeom prst="rect">
            <a:avLst/>
          </a:prstGeom>
        </p:spPr>
      </p:pic>
      <p:graphicFrame>
        <p:nvGraphicFramePr>
          <p:cNvPr id="3" name="Chart 2">
            <a:extLst>
              <a:ext uri="{FF2B5EF4-FFF2-40B4-BE49-F238E27FC236}">
                <a16:creationId xmlns:a16="http://schemas.microsoft.com/office/drawing/2014/main" id="{CA2A982A-3803-B90E-0AF1-6BE0027E587F}"/>
              </a:ext>
            </a:extLst>
          </p:cNvPr>
          <p:cNvGraphicFramePr>
            <a:graphicFrameLocks/>
          </p:cNvGraphicFramePr>
          <p:nvPr/>
        </p:nvGraphicFramePr>
        <p:xfrm>
          <a:off x="2915920" y="1092765"/>
          <a:ext cx="8879840" cy="2920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37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947F-BA80-EACD-3AFB-264B8BCEDE1B}"/>
              </a:ext>
            </a:extLst>
          </p:cNvPr>
          <p:cNvSpPr>
            <a:spLocks noGrp="1"/>
          </p:cNvSpPr>
          <p:nvPr>
            <p:ph type="title"/>
          </p:nvPr>
        </p:nvSpPr>
        <p:spPr>
          <a:xfrm>
            <a:off x="647889" y="183295"/>
            <a:ext cx="11114246" cy="1047115"/>
          </a:xfrm>
        </p:spPr>
        <p:txBody>
          <a:bodyPr>
            <a:normAutofit fontScale="90000"/>
          </a:bodyPr>
          <a:lstStyle/>
          <a:p>
            <a:pPr algn="ctr"/>
            <a:br>
              <a:rPr lang="en-GB" dirty="0"/>
            </a:br>
            <a:endParaRPr lang="en-GB" dirty="0"/>
          </a:p>
        </p:txBody>
      </p:sp>
      <p:graphicFrame>
        <p:nvGraphicFramePr>
          <p:cNvPr id="3" name="Chart 2">
            <a:extLst>
              <a:ext uri="{FF2B5EF4-FFF2-40B4-BE49-F238E27FC236}">
                <a16:creationId xmlns:a16="http://schemas.microsoft.com/office/drawing/2014/main" id="{2B704225-C496-2023-774E-728036FD3461}"/>
              </a:ext>
            </a:extLst>
          </p:cNvPr>
          <p:cNvGraphicFramePr>
            <a:graphicFrameLocks/>
          </p:cNvGraphicFramePr>
          <p:nvPr/>
        </p:nvGraphicFramePr>
        <p:xfrm>
          <a:off x="7408897" y="1645803"/>
          <a:ext cx="4134477" cy="24703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EDE5FD5A-71BA-72AC-DBD3-6D9520CA0F63}"/>
              </a:ext>
            </a:extLst>
          </p:cNvPr>
          <p:cNvGraphicFramePr>
            <a:graphicFrameLocks/>
          </p:cNvGraphicFramePr>
          <p:nvPr/>
        </p:nvGraphicFramePr>
        <p:xfrm>
          <a:off x="375920" y="4018327"/>
          <a:ext cx="5720080" cy="247034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E135862-5EA4-5E3C-A077-9E4C50B6D4AF}"/>
              </a:ext>
            </a:extLst>
          </p:cNvPr>
          <p:cNvSpPr txBox="1"/>
          <p:nvPr/>
        </p:nvSpPr>
        <p:spPr>
          <a:xfrm>
            <a:off x="6602268" y="1762445"/>
            <a:ext cx="806631" cy="461665"/>
          </a:xfrm>
          <a:prstGeom prst="rect">
            <a:avLst/>
          </a:prstGeom>
          <a:noFill/>
        </p:spPr>
        <p:txBody>
          <a:bodyPr wrap="square" rtlCol="0">
            <a:spAutoFit/>
          </a:bodyPr>
          <a:lstStyle/>
          <a:p>
            <a:r>
              <a:rPr lang="en-GB" sz="2400" b="1" dirty="0"/>
              <a:t>2020</a:t>
            </a:r>
          </a:p>
        </p:txBody>
      </p:sp>
      <p:sp>
        <p:nvSpPr>
          <p:cNvPr id="7" name="TextBox 6">
            <a:extLst>
              <a:ext uri="{FF2B5EF4-FFF2-40B4-BE49-F238E27FC236}">
                <a16:creationId xmlns:a16="http://schemas.microsoft.com/office/drawing/2014/main" id="{D553CD0E-1A7C-B4F7-1B78-ABF44AE56757}"/>
              </a:ext>
            </a:extLst>
          </p:cNvPr>
          <p:cNvSpPr txBox="1"/>
          <p:nvPr/>
        </p:nvSpPr>
        <p:spPr>
          <a:xfrm>
            <a:off x="302854" y="4591427"/>
            <a:ext cx="806631" cy="461665"/>
          </a:xfrm>
          <a:prstGeom prst="rect">
            <a:avLst/>
          </a:prstGeom>
          <a:noFill/>
        </p:spPr>
        <p:txBody>
          <a:bodyPr wrap="none" rtlCol="0">
            <a:spAutoFit/>
          </a:bodyPr>
          <a:lstStyle/>
          <a:p>
            <a:r>
              <a:rPr lang="en-GB" sz="2400" b="1" dirty="0"/>
              <a:t>2021</a:t>
            </a:r>
          </a:p>
        </p:txBody>
      </p:sp>
      <p:sp>
        <p:nvSpPr>
          <p:cNvPr id="8" name="TextBox 7">
            <a:extLst>
              <a:ext uri="{FF2B5EF4-FFF2-40B4-BE49-F238E27FC236}">
                <a16:creationId xmlns:a16="http://schemas.microsoft.com/office/drawing/2014/main" id="{11D62C3B-0AFF-26C9-610E-993C458B4851}"/>
              </a:ext>
            </a:extLst>
          </p:cNvPr>
          <p:cNvSpPr txBox="1"/>
          <p:nvPr/>
        </p:nvSpPr>
        <p:spPr>
          <a:xfrm>
            <a:off x="6602268" y="4487604"/>
            <a:ext cx="806631" cy="461665"/>
          </a:xfrm>
          <a:prstGeom prst="rect">
            <a:avLst/>
          </a:prstGeom>
          <a:noFill/>
        </p:spPr>
        <p:txBody>
          <a:bodyPr wrap="none" rtlCol="0">
            <a:spAutoFit/>
          </a:bodyPr>
          <a:lstStyle/>
          <a:p>
            <a:r>
              <a:rPr lang="en-GB" sz="2400" b="1" dirty="0"/>
              <a:t>2022</a:t>
            </a:r>
          </a:p>
        </p:txBody>
      </p:sp>
      <p:sp>
        <p:nvSpPr>
          <p:cNvPr id="10" name="TextBox 9">
            <a:extLst>
              <a:ext uri="{FF2B5EF4-FFF2-40B4-BE49-F238E27FC236}">
                <a16:creationId xmlns:a16="http://schemas.microsoft.com/office/drawing/2014/main" id="{909B8FDB-08D8-2EF5-98FA-4B8DA3DB6EF4}"/>
              </a:ext>
            </a:extLst>
          </p:cNvPr>
          <p:cNvSpPr txBox="1"/>
          <p:nvPr/>
        </p:nvSpPr>
        <p:spPr>
          <a:xfrm>
            <a:off x="191444" y="1762446"/>
            <a:ext cx="1029449" cy="461665"/>
          </a:xfrm>
          <a:prstGeom prst="rect">
            <a:avLst/>
          </a:prstGeom>
          <a:noFill/>
        </p:spPr>
        <p:txBody>
          <a:bodyPr wrap="none" rtlCol="0">
            <a:spAutoFit/>
          </a:bodyPr>
          <a:lstStyle/>
          <a:p>
            <a:r>
              <a:rPr lang="en-GB" sz="2400" b="1" dirty="0"/>
              <a:t>2019 *</a:t>
            </a:r>
          </a:p>
        </p:txBody>
      </p:sp>
      <p:sp>
        <p:nvSpPr>
          <p:cNvPr id="11" name="TextBox 10">
            <a:extLst>
              <a:ext uri="{FF2B5EF4-FFF2-40B4-BE49-F238E27FC236}">
                <a16:creationId xmlns:a16="http://schemas.microsoft.com/office/drawing/2014/main" id="{DB99C9F6-26F0-4C16-A3FE-DEEE6FE1136A}"/>
              </a:ext>
            </a:extLst>
          </p:cNvPr>
          <p:cNvSpPr txBox="1"/>
          <p:nvPr/>
        </p:nvSpPr>
        <p:spPr>
          <a:xfrm>
            <a:off x="302854" y="6488668"/>
            <a:ext cx="5282856" cy="369332"/>
          </a:xfrm>
          <a:prstGeom prst="rect">
            <a:avLst/>
          </a:prstGeom>
          <a:noFill/>
        </p:spPr>
        <p:txBody>
          <a:bodyPr wrap="none" rtlCol="0">
            <a:spAutoFit/>
          </a:bodyPr>
          <a:lstStyle/>
          <a:p>
            <a:r>
              <a:rPr lang="en-GB" dirty="0"/>
              <a:t>*2019 data represents 10 months - March-December</a:t>
            </a:r>
          </a:p>
        </p:txBody>
      </p:sp>
      <p:graphicFrame>
        <p:nvGraphicFramePr>
          <p:cNvPr id="12" name="Chart 11">
            <a:extLst>
              <a:ext uri="{FF2B5EF4-FFF2-40B4-BE49-F238E27FC236}">
                <a16:creationId xmlns:a16="http://schemas.microsoft.com/office/drawing/2014/main" id="{25F7296A-AAD2-6302-792B-54DF3FDC1F9F}"/>
              </a:ext>
            </a:extLst>
          </p:cNvPr>
          <p:cNvGraphicFramePr>
            <a:graphicFrameLocks/>
          </p:cNvGraphicFramePr>
          <p:nvPr/>
        </p:nvGraphicFramePr>
        <p:xfrm>
          <a:off x="1000125" y="1714949"/>
          <a:ext cx="4519864" cy="24011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680E3973-B899-CA4A-8EC7-EB01E951C05B}"/>
              </a:ext>
            </a:extLst>
          </p:cNvPr>
          <p:cNvGraphicFramePr>
            <a:graphicFrameLocks/>
          </p:cNvGraphicFramePr>
          <p:nvPr/>
        </p:nvGraphicFramePr>
        <p:xfrm>
          <a:off x="7190135" y="4202991"/>
          <a:ext cx="4572000" cy="2470342"/>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
            <a:extLst>
              <a:ext uri="{FF2B5EF4-FFF2-40B4-BE49-F238E27FC236}">
                <a16:creationId xmlns:a16="http://schemas.microsoft.com/office/drawing/2014/main" id="{271B48C0-824A-C45B-6246-3438341A25D2}"/>
              </a:ext>
            </a:extLst>
          </p:cNvPr>
          <p:cNvSpPr/>
          <p:nvPr/>
        </p:nvSpPr>
        <p:spPr>
          <a:xfrm>
            <a:off x="0" y="20226"/>
            <a:ext cx="12192000" cy="897123"/>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Arial" panose="020B0604020202020204" pitchFamily="34" charset="0"/>
                <a:cs typeface="Arial" panose="020B0604020202020204" pitchFamily="34" charset="0"/>
              </a:rPr>
              <a:t>GP Modes of Access:  Percentage of all appointment modes by year North West</a:t>
            </a:r>
            <a:endParaRPr kumimoji="0" lang="en-GB" sz="24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579EA877-6184-18CE-9DC1-A2626B70233F}"/>
              </a:ext>
            </a:extLst>
          </p:cNvPr>
          <p:cNvSpPr txBox="1"/>
          <p:nvPr/>
        </p:nvSpPr>
        <p:spPr>
          <a:xfrm>
            <a:off x="0" y="952310"/>
            <a:ext cx="12130481" cy="523220"/>
          </a:xfrm>
          <a:prstGeom prst="rect">
            <a:avLst/>
          </a:prstGeom>
          <a:noFill/>
        </p:spPr>
        <p:txBody>
          <a:bodyPr wrap="square">
            <a:spAutoFit/>
          </a:bodyPr>
          <a:lstStyle/>
          <a:p>
            <a:r>
              <a:rPr lang="en-GB" sz="1400" dirty="0">
                <a:solidFill>
                  <a:srgbClr val="000000"/>
                </a:solidFill>
                <a:latin typeface="Arial" panose="020B0604020202020204" pitchFamily="34" charset="0"/>
                <a:cs typeface="Arial" panose="020B0604020202020204" pitchFamily="34" charset="0"/>
              </a:rPr>
              <a:t>All North West systems are now </a:t>
            </a:r>
            <a:r>
              <a:rPr lang="en-GB" sz="1400" b="1" dirty="0">
                <a:solidFill>
                  <a:srgbClr val="000000"/>
                </a:solidFill>
                <a:latin typeface="Arial" panose="020B0604020202020204" pitchFamily="34" charset="0"/>
                <a:cs typeface="Arial" panose="020B0604020202020204" pitchFamily="34" charset="0"/>
              </a:rPr>
              <a:t>above pre-pandemic </a:t>
            </a:r>
            <a:r>
              <a:rPr lang="en-GB" sz="1400" dirty="0">
                <a:solidFill>
                  <a:srgbClr val="000000"/>
                </a:solidFill>
                <a:latin typeface="Arial" panose="020B0604020202020204" pitchFamily="34" charset="0"/>
                <a:cs typeface="Arial" panose="020B0604020202020204" pitchFamily="34" charset="0"/>
              </a:rPr>
              <a:t>appointment levels and as can be observed from the Pie Charts below the number of Face to Face appointments as a percentage of all GP appointments has significantly increased in 2022 compared to 2020 and 2021.</a:t>
            </a:r>
          </a:p>
        </p:txBody>
      </p:sp>
    </p:spTree>
    <p:extLst>
      <p:ext uri="{BB962C8B-B14F-4D97-AF65-F5344CB8AC3E}">
        <p14:creationId xmlns:p14="http://schemas.microsoft.com/office/powerpoint/2010/main" val="2524610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89A1B5-3DC5-48C7-83AC-5A94CFA21E0B}"/>
              </a:ext>
            </a:extLst>
          </p:cNvPr>
          <p:cNvSpPr>
            <a:spLocks noGrp="1"/>
          </p:cNvSpPr>
          <p:nvPr>
            <p:ph sz="quarter" idx="10"/>
          </p:nvPr>
        </p:nvSpPr>
        <p:spPr>
          <a:xfrm>
            <a:off x="4172505" y="1322773"/>
            <a:ext cx="7466938" cy="618779"/>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p:txBody>
      </p:sp>
      <p:sp>
        <p:nvSpPr>
          <p:cNvPr id="9" name="Rectangle 8">
            <a:extLst>
              <a:ext uri="{FF2B5EF4-FFF2-40B4-BE49-F238E27FC236}">
                <a16:creationId xmlns:a16="http://schemas.microsoft.com/office/drawing/2014/main" id="{BD0BD7B0-B62D-4FB3-9AD6-04DB08737CDB}"/>
              </a:ext>
            </a:extLst>
          </p:cNvPr>
          <p:cNvSpPr/>
          <p:nvPr/>
        </p:nvSpPr>
        <p:spPr>
          <a:xfrm>
            <a:off x="0" y="0"/>
            <a:ext cx="12192000" cy="897123"/>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0" dirty="0">
                <a:solidFill>
                  <a:prstClr val="white"/>
                </a:solidFill>
                <a:latin typeface="Arial" panose="020B0604020202020204" pitchFamily="34" charset="0"/>
                <a:cs typeface="Arial" panose="020B0604020202020204" pitchFamily="34" charset="0"/>
              </a:rPr>
              <a:t>Expanding and supporting the primary care workforce </a:t>
            </a:r>
            <a:endParaRPr kumimoji="0" lang="en-GB"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42D11A86-ABEC-4BEE-885C-A283E630703A}"/>
              </a:ext>
            </a:extLst>
          </p:cNvPr>
          <p:cNvPicPr>
            <a:picLocks noChangeAspect="1"/>
          </p:cNvPicPr>
          <p:nvPr/>
        </p:nvPicPr>
        <p:blipFill>
          <a:blip r:embed="rId2"/>
          <a:stretch>
            <a:fillRect/>
          </a:stretch>
        </p:blipFill>
        <p:spPr>
          <a:xfrm>
            <a:off x="10813510" y="84421"/>
            <a:ext cx="1238250" cy="495300"/>
          </a:xfrm>
          <a:prstGeom prst="rect">
            <a:avLst/>
          </a:prstGeom>
        </p:spPr>
      </p:pic>
      <p:sp>
        <p:nvSpPr>
          <p:cNvPr id="14" name="Title 1">
            <a:extLst>
              <a:ext uri="{FF2B5EF4-FFF2-40B4-BE49-F238E27FC236}">
                <a16:creationId xmlns:a16="http://schemas.microsoft.com/office/drawing/2014/main" id="{FA002E8E-99A2-49E1-AECC-011C24F3FDEC}"/>
              </a:ext>
            </a:extLst>
          </p:cNvPr>
          <p:cNvSpPr txBox="1">
            <a:spLocks/>
          </p:cNvSpPr>
          <p:nvPr/>
        </p:nvSpPr>
        <p:spPr>
          <a:xfrm>
            <a:off x="62144" y="897122"/>
            <a:ext cx="9752385" cy="42565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t> </a:t>
            </a:r>
          </a:p>
        </p:txBody>
      </p:sp>
      <p:sp>
        <p:nvSpPr>
          <p:cNvPr id="18" name="Title 1">
            <a:extLst>
              <a:ext uri="{FF2B5EF4-FFF2-40B4-BE49-F238E27FC236}">
                <a16:creationId xmlns:a16="http://schemas.microsoft.com/office/drawing/2014/main" id="{54B0F293-9166-49D4-9DC8-C620C56E182D}"/>
              </a:ext>
            </a:extLst>
          </p:cNvPr>
          <p:cNvSpPr txBox="1">
            <a:spLocks/>
          </p:cNvSpPr>
          <p:nvPr/>
        </p:nvSpPr>
        <p:spPr>
          <a:xfrm>
            <a:off x="103366" y="764512"/>
            <a:ext cx="4315682" cy="107152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t> </a:t>
            </a:r>
            <a:r>
              <a:rPr kumimoji="0" lang="en-US" sz="1600" b="1"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t>Additional Roles Reimbursement Scheme</a:t>
            </a:r>
            <a:endParaRPr kumimoji="0" lang="en-US" sz="1800" b="1"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endParaRPr>
          </a:p>
        </p:txBody>
      </p:sp>
      <p:sp>
        <p:nvSpPr>
          <p:cNvPr id="20" name="TextBox 19">
            <a:extLst>
              <a:ext uri="{FF2B5EF4-FFF2-40B4-BE49-F238E27FC236}">
                <a16:creationId xmlns:a16="http://schemas.microsoft.com/office/drawing/2014/main" id="{BF70AD59-13ED-4405-AACA-62C831FFA020}"/>
              </a:ext>
            </a:extLst>
          </p:cNvPr>
          <p:cNvSpPr txBox="1"/>
          <p:nvPr/>
        </p:nvSpPr>
        <p:spPr>
          <a:xfrm>
            <a:off x="153337" y="3746374"/>
            <a:ext cx="6165086" cy="3170099"/>
          </a:xfrm>
          <a:prstGeom prst="rect">
            <a:avLst/>
          </a:prstGeom>
          <a:noFill/>
        </p:spPr>
        <p:txBody>
          <a:bodyPr wrap="square">
            <a:spAutoFit/>
          </a:bodyPr>
          <a:lstStyle/>
          <a:p>
            <a:pPr>
              <a:defRPr/>
            </a:pPr>
            <a:r>
              <a:rPr lang="en-GB" sz="1100" b="1" dirty="0">
                <a:latin typeface="Arial" panose="020B0604020202020204" pitchFamily="34" charset="0"/>
                <a:ea typeface="Calibri" panose="020F0502020204030204" pitchFamily="34" charset="0"/>
                <a:cs typeface="Arial" panose="020B0604020202020204" pitchFamily="34" charset="0"/>
              </a:rPr>
              <a:t>Workforce Retention &amp; Recruitment</a:t>
            </a:r>
            <a:endParaRPr lang="en-GB" sz="1100" dirty="0">
              <a:latin typeface="Arial" panose="020B0604020202020204" pitchFamily="34" charset="0"/>
              <a:ea typeface="Calibri" panose="020F0502020204030204" pitchFamily="34" charset="0"/>
              <a:cs typeface="Arial" panose="020B0604020202020204" pitchFamily="34" charset="0"/>
            </a:endParaRPr>
          </a:p>
          <a:p>
            <a:pPr>
              <a:defRPr/>
            </a:pPr>
            <a:endParaRPr lang="en-GB" sz="6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defRPr/>
            </a:pPr>
            <a:r>
              <a:rPr lang="en-GB" sz="1000" b="1" u="sng" dirty="0">
                <a:solidFill>
                  <a:prstClr val="black"/>
                </a:solidFill>
                <a:latin typeface="Arial" panose="020B0604020202020204" pitchFamily="34" charset="0"/>
                <a:ea typeface="Calibri" panose="020F0502020204030204" pitchFamily="34" charset="0"/>
                <a:cs typeface="Arial" panose="020B0604020202020204" pitchFamily="34" charset="0"/>
              </a:rPr>
              <a:t>GP’s</a:t>
            </a:r>
            <a:endParaRPr lang="en-GB" sz="10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defRPr/>
            </a:pPr>
            <a:r>
              <a:rPr lang="en-GB" sz="1050" dirty="0">
                <a:solidFill>
                  <a:prstClr val="black"/>
                </a:solidFill>
                <a:latin typeface="Arial" panose="020B0604020202020204" pitchFamily="34" charset="0"/>
                <a:ea typeface="Calibri" panose="020F0502020204030204" pitchFamily="34" charset="0"/>
                <a:cs typeface="Arial" panose="020B0604020202020204" pitchFamily="34" charset="0"/>
              </a:rPr>
              <a:t>Range of support offers e.g. Mentoring, Coaching, Training  &amp; Development, Leadership, GP Fellowship scheme, GP Mentorship scheme and Recruitment support for international medical graduate doctors &amp; employing practices</a:t>
            </a:r>
          </a:p>
          <a:p>
            <a:pPr marL="171450" indent="-171450">
              <a:buFont typeface="Arial" panose="020B0604020202020204" pitchFamily="34" charset="0"/>
              <a:buChar char="•"/>
              <a:defRPr/>
            </a:pPr>
            <a:r>
              <a:rPr lang="en-GB" sz="1050" dirty="0">
                <a:solidFill>
                  <a:prstClr val="black"/>
                </a:solidFill>
                <a:latin typeface="Arial" panose="020B0604020202020204" pitchFamily="34" charset="0"/>
                <a:ea typeface="Calibri" panose="020F0502020204030204" pitchFamily="34" charset="0"/>
                <a:cs typeface="Arial" panose="020B0604020202020204" pitchFamily="34" charset="0"/>
              </a:rPr>
              <a:t>GP increases reflect the increasing GP Trainee numbers. Retaining qualifying GP a priority, supporting early career GPs with Fellowships and career support activities </a:t>
            </a:r>
          </a:p>
          <a:p>
            <a:pPr>
              <a:defRPr/>
            </a:pPr>
            <a:r>
              <a:rPr lang="en-GB" sz="1050" b="1" u="sng" dirty="0">
                <a:solidFill>
                  <a:prstClr val="black"/>
                </a:solidFill>
                <a:latin typeface="Arial" panose="020B0604020202020204" pitchFamily="34" charset="0"/>
                <a:ea typeface="Calibri" panose="020F0502020204030204" pitchFamily="34" charset="0"/>
                <a:cs typeface="Arial" panose="020B0604020202020204" pitchFamily="34" charset="0"/>
              </a:rPr>
              <a:t>Nurses </a:t>
            </a:r>
            <a:endParaRPr lang="en-GB" sz="105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defRPr/>
            </a:pPr>
            <a:r>
              <a:rPr lang="en-GB" sz="1050" dirty="0">
                <a:solidFill>
                  <a:prstClr val="black"/>
                </a:solidFill>
                <a:latin typeface="Arial" panose="020B0604020202020204" pitchFamily="34" charset="0"/>
                <a:ea typeface="Calibri" panose="020F0502020204030204" pitchFamily="34" charset="0"/>
                <a:cs typeface="Arial" panose="020B0604020202020204" pitchFamily="34" charset="0"/>
              </a:rPr>
              <a:t>Range of support offers e.g. Preceptorship, Training  &amp; Development, Leadership, Fellowship scheme and Student placement expansion programme</a:t>
            </a:r>
          </a:p>
          <a:p>
            <a:pPr>
              <a:defRPr/>
            </a:pPr>
            <a:r>
              <a:rPr lang="en-GB" sz="1050" b="1" u="sng" dirty="0">
                <a:solidFill>
                  <a:prstClr val="black"/>
                </a:solidFill>
                <a:latin typeface="Arial" panose="020B0604020202020204" pitchFamily="34" charset="0"/>
                <a:ea typeface="Calibri" panose="020F0502020204030204" pitchFamily="34" charset="0"/>
                <a:cs typeface="Arial" panose="020B0604020202020204" pitchFamily="34" charset="0"/>
              </a:rPr>
              <a:t>ARRS</a:t>
            </a:r>
            <a:endParaRPr lang="en-GB" sz="105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defRPr/>
            </a:pPr>
            <a:r>
              <a:rPr lang="en-GB" sz="1050" dirty="0">
                <a:solidFill>
                  <a:prstClr val="black"/>
                </a:solidFill>
                <a:latin typeface="Arial" panose="020B0604020202020204" pitchFamily="34" charset="0"/>
                <a:ea typeface="Calibri" panose="020F0502020204030204" pitchFamily="34" charset="0"/>
                <a:cs typeface="Arial" panose="020B0604020202020204" pitchFamily="34" charset="0"/>
              </a:rPr>
              <a:t>System support for recruitment of ARRS Roles including Webinars, advice, guidance and at scale advertising, Preceptorship and action learning  set programmes to support new roles in Primary Care and Workforce Planning support available to all PCNs</a:t>
            </a:r>
          </a:p>
          <a:p>
            <a:pPr>
              <a:defRPr/>
            </a:pPr>
            <a:r>
              <a:rPr lang="en-GB" sz="1050" b="1" u="sng" dirty="0">
                <a:solidFill>
                  <a:prstClr val="black"/>
                </a:solidFill>
                <a:latin typeface="Arial" panose="020B0604020202020204" pitchFamily="34" charset="0"/>
                <a:ea typeface="Calibri" panose="020F0502020204030204" pitchFamily="34" charset="0"/>
                <a:cs typeface="Arial" panose="020B0604020202020204" pitchFamily="34" charset="0"/>
              </a:rPr>
              <a:t>All</a:t>
            </a:r>
          </a:p>
          <a:p>
            <a:pPr marL="171450" indent="-171450">
              <a:buFont typeface="Arial" panose="020B0604020202020204" pitchFamily="34" charset="0"/>
              <a:buChar char="•"/>
              <a:defRPr/>
            </a:pPr>
            <a:r>
              <a:rPr lang="en-GB" sz="1050" dirty="0">
                <a:solidFill>
                  <a:prstClr val="black"/>
                </a:solidFill>
                <a:latin typeface="Arial" panose="020B0604020202020204" pitchFamily="34" charset="0"/>
                <a:ea typeface="Calibri" panose="020F0502020204030204" pitchFamily="34" charset="0"/>
                <a:cs typeface="Arial" panose="020B0604020202020204" pitchFamily="34" charset="0"/>
              </a:rPr>
              <a:t>Health and Welling offers including Employee Assistance Programmes for all PC staff.</a:t>
            </a:r>
          </a:p>
          <a:p>
            <a:pPr marL="171450" indent="-171450">
              <a:buFont typeface="Arial" panose="020B0604020202020204" pitchFamily="34" charset="0"/>
              <a:buChar char="•"/>
              <a:defRPr/>
            </a:pPr>
            <a:r>
              <a:rPr lang="en-GB" sz="1050" dirty="0">
                <a:solidFill>
                  <a:prstClr val="black"/>
                </a:solidFill>
                <a:latin typeface="Arial" panose="020B0604020202020204" pitchFamily="34" charset="0"/>
                <a:ea typeface="Calibri" panose="020F0502020204030204" pitchFamily="34" charset="0"/>
                <a:cs typeface="Arial" panose="020B0604020202020204" pitchFamily="34" charset="0"/>
              </a:rPr>
              <a:t>Continue to promote a package of measures designed to support NHS staff to be treated with respect and kindness, including Zero Tolerance .</a:t>
            </a:r>
          </a:p>
        </p:txBody>
      </p:sp>
      <p:pic>
        <p:nvPicPr>
          <p:cNvPr id="3" name="Picture 2">
            <a:extLst>
              <a:ext uri="{FF2B5EF4-FFF2-40B4-BE49-F238E27FC236}">
                <a16:creationId xmlns:a16="http://schemas.microsoft.com/office/drawing/2014/main" id="{42E5FA89-367C-4DC2-CDDB-1762AE51539D}"/>
              </a:ext>
            </a:extLst>
          </p:cNvPr>
          <p:cNvPicPr>
            <a:picLocks noChangeAspect="1"/>
          </p:cNvPicPr>
          <p:nvPr/>
        </p:nvPicPr>
        <p:blipFill rotWithShape="1">
          <a:blip r:embed="rId3"/>
          <a:srcRect l="-2264" t="2116" r="16778" b="12328"/>
          <a:stretch/>
        </p:blipFill>
        <p:spPr>
          <a:xfrm>
            <a:off x="6318423" y="1292363"/>
            <a:ext cx="5476811" cy="2388575"/>
          </a:xfrm>
          <a:prstGeom prst="rect">
            <a:avLst/>
          </a:prstGeom>
        </p:spPr>
      </p:pic>
      <p:pic>
        <p:nvPicPr>
          <p:cNvPr id="4" name="Picture 3">
            <a:extLst>
              <a:ext uri="{FF2B5EF4-FFF2-40B4-BE49-F238E27FC236}">
                <a16:creationId xmlns:a16="http://schemas.microsoft.com/office/drawing/2014/main" id="{65E11A10-7C6A-E8B5-0EEA-2C393A743895}"/>
              </a:ext>
            </a:extLst>
          </p:cNvPr>
          <p:cNvPicPr>
            <a:picLocks noChangeAspect="1"/>
          </p:cNvPicPr>
          <p:nvPr/>
        </p:nvPicPr>
        <p:blipFill>
          <a:blip r:embed="rId4"/>
          <a:stretch>
            <a:fillRect/>
          </a:stretch>
        </p:blipFill>
        <p:spPr>
          <a:xfrm>
            <a:off x="259157" y="1507659"/>
            <a:ext cx="5836843" cy="2085013"/>
          </a:xfrm>
          <a:prstGeom prst="rect">
            <a:avLst/>
          </a:prstGeom>
        </p:spPr>
      </p:pic>
      <p:sp>
        <p:nvSpPr>
          <p:cNvPr id="7" name="TextBox 6">
            <a:extLst>
              <a:ext uri="{FF2B5EF4-FFF2-40B4-BE49-F238E27FC236}">
                <a16:creationId xmlns:a16="http://schemas.microsoft.com/office/drawing/2014/main" id="{EE58D3ED-CAB9-3420-C178-798D2ACF7FAA}"/>
              </a:ext>
            </a:extLst>
          </p:cNvPr>
          <p:cNvSpPr txBox="1"/>
          <p:nvPr/>
        </p:nvSpPr>
        <p:spPr>
          <a:xfrm>
            <a:off x="7648414" y="3711348"/>
            <a:ext cx="3235498" cy="307777"/>
          </a:xfrm>
          <a:prstGeom prst="rect">
            <a:avLst/>
          </a:prstGeom>
          <a:noFill/>
        </p:spPr>
        <p:txBody>
          <a:bodyPr wrap="square" rtlCol="0">
            <a:spAutoFit/>
          </a:bodyPr>
          <a:lstStyle/>
          <a:p>
            <a:pPr algn="ctr"/>
            <a:r>
              <a:rPr lang="en-GB" sz="1400" dirty="0">
                <a:solidFill>
                  <a:schemeClr val="tx1">
                    <a:lumMod val="50000"/>
                    <a:lumOff val="50000"/>
                  </a:schemeClr>
                </a:solidFill>
              </a:rPr>
              <a:t>GP Workforce across NW Region</a:t>
            </a:r>
          </a:p>
        </p:txBody>
      </p:sp>
      <p:pic>
        <p:nvPicPr>
          <p:cNvPr id="10" name="Picture 9">
            <a:extLst>
              <a:ext uri="{FF2B5EF4-FFF2-40B4-BE49-F238E27FC236}">
                <a16:creationId xmlns:a16="http://schemas.microsoft.com/office/drawing/2014/main" id="{001A8CEA-4B6A-1114-FDEB-D677729B3726}"/>
              </a:ext>
            </a:extLst>
          </p:cNvPr>
          <p:cNvPicPr>
            <a:picLocks noChangeAspect="1"/>
          </p:cNvPicPr>
          <p:nvPr/>
        </p:nvPicPr>
        <p:blipFill>
          <a:blip r:embed="rId5"/>
          <a:stretch>
            <a:fillRect/>
          </a:stretch>
        </p:blipFill>
        <p:spPr>
          <a:xfrm>
            <a:off x="6510312" y="4038716"/>
            <a:ext cx="5511701" cy="2388575"/>
          </a:xfrm>
          <a:prstGeom prst="rect">
            <a:avLst/>
          </a:prstGeom>
        </p:spPr>
      </p:pic>
    </p:spTree>
    <p:extLst>
      <p:ext uri="{BB962C8B-B14F-4D97-AF65-F5344CB8AC3E}">
        <p14:creationId xmlns:p14="http://schemas.microsoft.com/office/powerpoint/2010/main" val="723108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2E499C-3052-4F0C-B1FC-DEB453E53F7B}"/>
              </a:ext>
            </a:extLst>
          </p:cNvPr>
          <p:cNvSpPr>
            <a:spLocks noGrp="1"/>
          </p:cNvSpPr>
          <p:nvPr>
            <p:ph type="title"/>
          </p:nvPr>
        </p:nvSpPr>
        <p:spPr>
          <a:xfrm>
            <a:off x="301870" y="331480"/>
            <a:ext cx="8756073" cy="611649"/>
          </a:xfrm>
        </p:spPr>
        <p:txBody>
          <a:bodyPr>
            <a:normAutofit fontScale="90000"/>
          </a:bodyPr>
          <a:lstStyle/>
          <a:p>
            <a:r>
              <a:rPr kumimoji="0" lang="en-GB" sz="3600" b="1"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t>Acute Respiratory Infection (ARI) hubs</a:t>
            </a:r>
            <a:br>
              <a:rPr lang="en-GB" sz="1800" dirty="0">
                <a:solidFill>
                  <a:srgbClr val="003087"/>
                </a:solidFill>
                <a:latin typeface="Arial" panose="020B0604020202020204" pitchFamily="34" charset="0"/>
                <a:cs typeface="Arial" panose="020B0604020202020204" pitchFamily="34" charset="0"/>
              </a:rPr>
            </a:br>
            <a:endParaRPr lang="en-GB" dirty="0"/>
          </a:p>
        </p:txBody>
      </p:sp>
      <p:sp>
        <p:nvSpPr>
          <p:cNvPr id="4" name="Footer Placeholder 3">
            <a:extLst>
              <a:ext uri="{FF2B5EF4-FFF2-40B4-BE49-F238E27FC236}">
                <a16:creationId xmlns:a16="http://schemas.microsoft.com/office/drawing/2014/main" id="{A6D3C25F-22C8-439E-A4E3-E193E98FB248}"/>
              </a:ext>
            </a:extLst>
          </p:cNvPr>
          <p:cNvSpPr>
            <a:spLocks noGrp="1"/>
          </p:cNvSpPr>
          <p:nvPr>
            <p:ph type="ftr" sz="quarter" idx="3"/>
          </p:nvPr>
        </p:nvSpPr>
        <p:spPr/>
        <p:txBody>
          <a:bodyPr/>
          <a:lstStyle/>
          <a:p>
            <a:r>
              <a:rPr lang="en-US"/>
              <a:t>Presentation title</a:t>
            </a:r>
            <a:endParaRPr lang="en-US" dirty="0"/>
          </a:p>
        </p:txBody>
      </p:sp>
      <p:sp>
        <p:nvSpPr>
          <p:cNvPr id="6" name="TextBox 5">
            <a:extLst>
              <a:ext uri="{FF2B5EF4-FFF2-40B4-BE49-F238E27FC236}">
                <a16:creationId xmlns:a16="http://schemas.microsoft.com/office/drawing/2014/main" id="{3508E491-4941-4DE3-9F32-4C41E01BEEC3}"/>
              </a:ext>
            </a:extLst>
          </p:cNvPr>
          <p:cNvSpPr txBox="1"/>
          <p:nvPr/>
        </p:nvSpPr>
        <p:spPr>
          <a:xfrm>
            <a:off x="301870" y="1024770"/>
            <a:ext cx="11435860" cy="1200329"/>
          </a:xfrm>
          <a:prstGeom prst="rect">
            <a:avLst/>
          </a:prstGeom>
          <a:solidFill>
            <a:schemeClr val="bg2"/>
          </a:solidFill>
          <a:ln>
            <a:solidFill>
              <a:schemeClr val="accent1"/>
            </a:solidFill>
          </a:ln>
        </p:spPr>
        <p:txBody>
          <a:bodyPr wrap="square" rtlCol="0">
            <a:spAutoFit/>
          </a:bodyPr>
          <a:lstStyle/>
          <a:p>
            <a:r>
              <a:rPr lang="en-GB" sz="1200" b="1" dirty="0"/>
              <a:t>Purpose</a:t>
            </a:r>
          </a:p>
          <a:p>
            <a:pPr marL="171450" indent="-171450">
              <a:buFont typeface="Arial" panose="020B0604020202020204" pitchFamily="34" charset="0"/>
              <a:buChar char="•"/>
            </a:pPr>
            <a:r>
              <a:rPr lang="en-GB" sz="1200" b="1" dirty="0">
                <a:latin typeface="Arial" panose="020B0604020202020204" pitchFamily="34" charset="0"/>
                <a:cs typeface="Arial" panose="020B0604020202020204" pitchFamily="34" charset="0"/>
              </a:rPr>
              <a:t>£5.244m available for NW systems to operationalise local ARI hubs providing additional capacity to support ongoing winter pressures</a:t>
            </a:r>
          </a:p>
          <a:p>
            <a:pPr marL="171450" indent="-171450">
              <a:buFont typeface="Arial" panose="020B0604020202020204" pitchFamily="34" charset="0"/>
              <a:buChar char="•"/>
            </a:pPr>
            <a:r>
              <a:rPr lang="en-GB" sz="1200" b="1" dirty="0">
                <a:latin typeface="Arial" panose="020B0604020202020204" pitchFamily="34" charset="0"/>
                <a:cs typeface="Arial" panose="020B0604020202020204" pitchFamily="34" charset="0"/>
              </a:rPr>
              <a:t>Priority is to support ARI community assessment, prioritising paediatric assessment </a:t>
            </a:r>
            <a:r>
              <a:rPr lang="en-GB" sz="1200" b="1" u="sng" dirty="0">
                <a:latin typeface="Arial" panose="020B0604020202020204" pitchFamily="34" charset="0"/>
                <a:cs typeface="Arial" panose="020B0604020202020204" pitchFamily="34" charset="0"/>
              </a:rPr>
              <a:t>and/ or </a:t>
            </a:r>
            <a:r>
              <a:rPr lang="en-GB" sz="1200" b="1" dirty="0">
                <a:latin typeface="Arial" panose="020B0604020202020204" pitchFamily="34" charset="0"/>
                <a:cs typeface="Arial" panose="020B0604020202020204" pitchFamily="34" charset="0"/>
              </a:rPr>
              <a:t>for hubs already planned or established, to make funding available to increase capacity and/ or additional clinical sessions in existing hubs.</a:t>
            </a:r>
          </a:p>
          <a:p>
            <a:pPr marL="171450" indent="-171450">
              <a:buFont typeface="Arial" panose="020B0604020202020204" pitchFamily="34" charset="0"/>
              <a:buChar char="•"/>
            </a:pPr>
            <a:r>
              <a:rPr lang="en-GB" sz="1200" b="1" dirty="0">
                <a:latin typeface="Arial" panose="020B0604020202020204" pitchFamily="34" charset="0"/>
                <a:cs typeface="Arial" panose="020B0604020202020204" pitchFamily="34" charset="0"/>
              </a:rPr>
              <a:t>ARI hubs complement other service development programmes in place including virtual wards, same day emergency care; and unscheduled care across systems.</a:t>
            </a:r>
            <a:endParaRPr lang="en-GB" sz="1200" b="1" dirty="0"/>
          </a:p>
        </p:txBody>
      </p:sp>
      <p:graphicFrame>
        <p:nvGraphicFramePr>
          <p:cNvPr id="10" name="Table 9">
            <a:extLst>
              <a:ext uri="{FF2B5EF4-FFF2-40B4-BE49-F238E27FC236}">
                <a16:creationId xmlns:a16="http://schemas.microsoft.com/office/drawing/2014/main" id="{159060EF-AC83-467F-B344-E84CC293FCB2}"/>
              </a:ext>
            </a:extLst>
          </p:cNvPr>
          <p:cNvGraphicFramePr>
            <a:graphicFrameLocks noGrp="1"/>
          </p:cNvGraphicFramePr>
          <p:nvPr/>
        </p:nvGraphicFramePr>
        <p:xfrm>
          <a:off x="301870" y="4197534"/>
          <a:ext cx="11435861" cy="2187451"/>
        </p:xfrm>
        <a:graphic>
          <a:graphicData uri="http://schemas.openxmlformats.org/drawingml/2006/table">
            <a:tbl>
              <a:tblPr firstRow="1" firstCol="1" bandRow="1">
                <a:tableStyleId>{5C22544A-7EE6-4342-B048-85BDC9FD1C3A}</a:tableStyleId>
              </a:tblPr>
              <a:tblGrid>
                <a:gridCol w="1617530">
                  <a:extLst>
                    <a:ext uri="{9D8B030D-6E8A-4147-A177-3AD203B41FA5}">
                      <a16:colId xmlns:a16="http://schemas.microsoft.com/office/drawing/2014/main" val="105903210"/>
                    </a:ext>
                  </a:extLst>
                </a:gridCol>
                <a:gridCol w="956342">
                  <a:extLst>
                    <a:ext uri="{9D8B030D-6E8A-4147-A177-3AD203B41FA5}">
                      <a16:colId xmlns:a16="http://schemas.microsoft.com/office/drawing/2014/main" val="3352364350"/>
                    </a:ext>
                  </a:extLst>
                </a:gridCol>
                <a:gridCol w="875485">
                  <a:extLst>
                    <a:ext uri="{9D8B030D-6E8A-4147-A177-3AD203B41FA5}">
                      <a16:colId xmlns:a16="http://schemas.microsoft.com/office/drawing/2014/main" val="4291495003"/>
                    </a:ext>
                  </a:extLst>
                </a:gridCol>
                <a:gridCol w="915980">
                  <a:extLst>
                    <a:ext uri="{9D8B030D-6E8A-4147-A177-3AD203B41FA5}">
                      <a16:colId xmlns:a16="http://schemas.microsoft.com/office/drawing/2014/main" val="2886491796"/>
                    </a:ext>
                  </a:extLst>
                </a:gridCol>
                <a:gridCol w="1164047">
                  <a:extLst>
                    <a:ext uri="{9D8B030D-6E8A-4147-A177-3AD203B41FA5}">
                      <a16:colId xmlns:a16="http://schemas.microsoft.com/office/drawing/2014/main" val="2774331322"/>
                    </a:ext>
                  </a:extLst>
                </a:gridCol>
                <a:gridCol w="1222131">
                  <a:extLst>
                    <a:ext uri="{9D8B030D-6E8A-4147-A177-3AD203B41FA5}">
                      <a16:colId xmlns:a16="http://schemas.microsoft.com/office/drawing/2014/main" val="1802073463"/>
                    </a:ext>
                  </a:extLst>
                </a:gridCol>
                <a:gridCol w="1248507">
                  <a:extLst>
                    <a:ext uri="{9D8B030D-6E8A-4147-A177-3AD203B41FA5}">
                      <a16:colId xmlns:a16="http://schemas.microsoft.com/office/drawing/2014/main" val="3892151474"/>
                    </a:ext>
                  </a:extLst>
                </a:gridCol>
                <a:gridCol w="1178170">
                  <a:extLst>
                    <a:ext uri="{9D8B030D-6E8A-4147-A177-3AD203B41FA5}">
                      <a16:colId xmlns:a16="http://schemas.microsoft.com/office/drawing/2014/main" val="2945391267"/>
                    </a:ext>
                  </a:extLst>
                </a:gridCol>
                <a:gridCol w="1653554">
                  <a:extLst>
                    <a:ext uri="{9D8B030D-6E8A-4147-A177-3AD203B41FA5}">
                      <a16:colId xmlns:a16="http://schemas.microsoft.com/office/drawing/2014/main" val="2667851665"/>
                    </a:ext>
                  </a:extLst>
                </a:gridCol>
                <a:gridCol w="604115">
                  <a:extLst>
                    <a:ext uri="{9D8B030D-6E8A-4147-A177-3AD203B41FA5}">
                      <a16:colId xmlns:a16="http://schemas.microsoft.com/office/drawing/2014/main" val="3404441385"/>
                    </a:ext>
                  </a:extLst>
                </a:gridCol>
              </a:tblGrid>
              <a:tr h="844879">
                <a:tc>
                  <a:txBody>
                    <a:bodyPr/>
                    <a:lstStyle/>
                    <a:p>
                      <a:pPr algn="ctr" fontAlgn="ctr"/>
                      <a:r>
                        <a:rPr lang="en-GB" sz="900" u="none" strike="noStrike">
                          <a:effectLst/>
                        </a:rPr>
                        <a:t> </a:t>
                      </a:r>
                      <a:endParaRPr lang="en-GB" sz="9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900" u="none" strike="noStrike" dirty="0">
                          <a:effectLst/>
                        </a:rPr>
                        <a:t>Indicative Funding </a:t>
                      </a:r>
                      <a:endParaRPr lang="en-GB" sz="9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900" u="none" strike="noStrike" dirty="0">
                          <a:effectLst/>
                        </a:rPr>
                        <a:t>Population</a:t>
                      </a:r>
                      <a:endParaRPr lang="en-GB" sz="9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900" u="none" strike="noStrike">
                          <a:effectLst/>
                        </a:rPr>
                        <a:t>Number of established hubs or interventions</a:t>
                      </a:r>
                      <a:endParaRPr lang="en-GB" sz="900" b="0" i="0" u="none" strike="noStrike">
                        <a:solidFill>
                          <a:srgbClr val="000000"/>
                        </a:solidFill>
                        <a:effectLst/>
                        <a:latin typeface="Calibri" panose="020F0502020204030204" pitchFamily="34" charset="0"/>
                      </a:endParaRPr>
                    </a:p>
                  </a:txBody>
                  <a:tcPr marL="7627" marR="7627" marT="7627" marB="0" anchor="ctr"/>
                </a:tc>
                <a:tc>
                  <a:txBody>
                    <a:bodyPr/>
                    <a:lstStyle/>
                    <a:p>
                      <a:pPr algn="ctr" rtl="0" fontAlgn="ctr"/>
                      <a:r>
                        <a:rPr lang="en-GB" sz="1000" u="none" strike="noStrike">
                          <a:effectLst/>
                        </a:rPr>
                        <a:t>Total ARI assessments completed in December 2022</a:t>
                      </a:r>
                      <a:endParaRPr lang="en-GB" sz="1000" b="0" i="0" u="none" strike="noStrike">
                        <a:solidFill>
                          <a:srgbClr val="000000"/>
                        </a:solidFill>
                        <a:effectLst/>
                        <a:latin typeface="Calibri" panose="020F0502020204030204" pitchFamily="34" charset="0"/>
                      </a:endParaRPr>
                    </a:p>
                  </a:txBody>
                  <a:tcPr marL="7627" marR="7627" marT="7627" marB="0" anchor="ctr"/>
                </a:tc>
                <a:tc>
                  <a:txBody>
                    <a:bodyPr/>
                    <a:lstStyle/>
                    <a:p>
                      <a:pPr algn="ctr" rtl="0" fontAlgn="ctr"/>
                      <a:r>
                        <a:rPr lang="en-GB" sz="1000" u="none" strike="noStrike">
                          <a:effectLst/>
                        </a:rPr>
                        <a:t>Total ARI assessments completed in January 2023</a:t>
                      </a:r>
                      <a:endParaRPr lang="en-GB" sz="1000" b="0" i="0" u="none" strike="noStrike">
                        <a:solidFill>
                          <a:srgbClr val="000000"/>
                        </a:solidFill>
                        <a:effectLst/>
                        <a:latin typeface="Calibri" panose="020F0502020204030204" pitchFamily="34" charset="0"/>
                      </a:endParaRPr>
                    </a:p>
                  </a:txBody>
                  <a:tcPr marL="7627" marR="7627" marT="7627" marB="0" anchor="ctr"/>
                </a:tc>
                <a:tc>
                  <a:txBody>
                    <a:bodyPr/>
                    <a:lstStyle/>
                    <a:p>
                      <a:pPr algn="ctr" rtl="0" fontAlgn="ctr"/>
                      <a:r>
                        <a:rPr lang="en-GB" sz="1000" u="none" strike="noStrike">
                          <a:effectLst/>
                        </a:rPr>
                        <a:t>Total number of projected assessments in February 2023</a:t>
                      </a:r>
                      <a:endParaRPr lang="en-GB" sz="1000" b="0" i="0" u="none" strike="noStrike">
                        <a:solidFill>
                          <a:srgbClr val="000000"/>
                        </a:solidFill>
                        <a:effectLst/>
                        <a:latin typeface="Calibri" panose="020F0502020204030204" pitchFamily="34" charset="0"/>
                      </a:endParaRPr>
                    </a:p>
                  </a:txBody>
                  <a:tcPr marL="7627" marR="7627" marT="7627" marB="0" anchor="ctr"/>
                </a:tc>
                <a:tc>
                  <a:txBody>
                    <a:bodyPr/>
                    <a:lstStyle/>
                    <a:p>
                      <a:pPr algn="ctr" rtl="0" fontAlgn="ctr"/>
                      <a:r>
                        <a:rPr lang="en-GB" sz="1000" u="none" strike="noStrike">
                          <a:effectLst/>
                        </a:rPr>
                        <a:t>Total number of projected assessments in March 2023</a:t>
                      </a:r>
                      <a:endParaRPr lang="en-GB" sz="1000" b="0" i="0" u="none" strike="noStrike">
                        <a:solidFill>
                          <a:srgbClr val="000000"/>
                        </a:solidFill>
                        <a:effectLst/>
                        <a:latin typeface="Calibri" panose="020F0502020204030204" pitchFamily="34" charset="0"/>
                      </a:endParaRPr>
                    </a:p>
                  </a:txBody>
                  <a:tcPr marL="7627" marR="7627" marT="7627" marB="0" anchor="ctr"/>
                </a:tc>
                <a:tc>
                  <a:txBody>
                    <a:bodyPr/>
                    <a:lstStyle/>
                    <a:p>
                      <a:pPr algn="ctr" rtl="0" fontAlgn="ctr"/>
                      <a:r>
                        <a:rPr lang="en-GB" sz="1000" u="none" strike="noStrike">
                          <a:effectLst/>
                        </a:rPr>
                        <a:t>Total overall projected activity</a:t>
                      </a:r>
                      <a:endParaRPr lang="en-GB" sz="10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900" u="none" strike="noStrike">
                          <a:effectLst/>
                        </a:rPr>
                        <a:t>Ave. cost per assessment</a:t>
                      </a:r>
                      <a:endParaRPr lang="en-GB" sz="900" b="0" i="0" u="none" strike="noStrike">
                        <a:solidFill>
                          <a:srgbClr val="000000"/>
                        </a:solidFill>
                        <a:effectLst/>
                        <a:latin typeface="Calibri" panose="020F0502020204030204" pitchFamily="34" charset="0"/>
                      </a:endParaRPr>
                    </a:p>
                  </a:txBody>
                  <a:tcPr marL="7627" marR="7627" marT="7627" marB="0" anchor="ctr"/>
                </a:tc>
                <a:extLst>
                  <a:ext uri="{0D108BD9-81ED-4DB2-BD59-A6C34878D82A}">
                    <a16:rowId xmlns:a16="http://schemas.microsoft.com/office/drawing/2014/main" val="3427425396"/>
                  </a:ext>
                </a:extLst>
              </a:tr>
              <a:tr h="335643">
                <a:tc>
                  <a:txBody>
                    <a:bodyPr/>
                    <a:lstStyle/>
                    <a:p>
                      <a:pPr algn="ctr" fontAlgn="ctr"/>
                      <a:r>
                        <a:rPr lang="en-GB" sz="900" u="none" strike="noStrike">
                          <a:effectLst/>
                        </a:rPr>
                        <a:t>Lancashire &amp; South Cumbria</a:t>
                      </a:r>
                      <a:endParaRPr lang="en-GB" sz="9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£1,235,000</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1,898,112 </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8 </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1,498</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6,199</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a:effectLst/>
                        </a:rPr>
                        <a:t>10,817</a:t>
                      </a:r>
                      <a:endParaRPr lang="en-GB" sz="12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a:effectLst/>
                        </a:rPr>
                        <a:t>10,582</a:t>
                      </a:r>
                      <a:endParaRPr lang="en-GB" sz="12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a:effectLst/>
                        </a:rPr>
                        <a:t>29,096</a:t>
                      </a:r>
                      <a:endParaRPr lang="en-GB" sz="12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a:effectLst/>
                        </a:rPr>
                        <a:t>£42.45</a:t>
                      </a:r>
                      <a:endParaRPr lang="en-GB" sz="1200" b="0" i="0" u="none" strike="noStrike">
                        <a:solidFill>
                          <a:srgbClr val="000000"/>
                        </a:solidFill>
                        <a:effectLst/>
                        <a:latin typeface="Calibri" panose="020F0502020204030204" pitchFamily="34" charset="0"/>
                      </a:endParaRPr>
                    </a:p>
                  </a:txBody>
                  <a:tcPr marL="7627" marR="7627" marT="7627" marB="0" anchor="ctr"/>
                </a:tc>
                <a:extLst>
                  <a:ext uri="{0D108BD9-81ED-4DB2-BD59-A6C34878D82A}">
                    <a16:rowId xmlns:a16="http://schemas.microsoft.com/office/drawing/2014/main" val="1077334448"/>
                  </a:ext>
                </a:extLst>
              </a:tr>
              <a:tr h="335643">
                <a:tc>
                  <a:txBody>
                    <a:bodyPr/>
                    <a:lstStyle/>
                    <a:p>
                      <a:pPr algn="ctr" fontAlgn="ctr"/>
                      <a:r>
                        <a:rPr lang="en-GB" sz="900" u="none" strike="noStrike">
                          <a:effectLst/>
                        </a:rPr>
                        <a:t>Greater Manchester</a:t>
                      </a:r>
                      <a:endParaRPr lang="en-GB" sz="9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a:effectLst/>
                        </a:rPr>
                        <a:t>£2,146,000</a:t>
                      </a:r>
                      <a:endParaRPr lang="en-GB" sz="12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3,300,139 </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42 </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2,111</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9,663</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24,329</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a:effectLst/>
                        </a:rPr>
                        <a:t>29,469</a:t>
                      </a:r>
                      <a:endParaRPr lang="en-GB" sz="12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a:effectLst/>
                        </a:rPr>
                        <a:t>65,572</a:t>
                      </a:r>
                      <a:endParaRPr lang="en-GB" sz="12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a:effectLst/>
                        </a:rPr>
                        <a:t>£32.73</a:t>
                      </a:r>
                      <a:endParaRPr lang="en-GB" sz="1200" b="0" i="0" u="none" strike="noStrike">
                        <a:solidFill>
                          <a:srgbClr val="000000"/>
                        </a:solidFill>
                        <a:effectLst/>
                        <a:latin typeface="Calibri" panose="020F0502020204030204" pitchFamily="34" charset="0"/>
                      </a:endParaRPr>
                    </a:p>
                  </a:txBody>
                  <a:tcPr marL="7627" marR="7627" marT="7627" marB="0" anchor="ctr"/>
                </a:tc>
                <a:extLst>
                  <a:ext uri="{0D108BD9-81ED-4DB2-BD59-A6C34878D82A}">
                    <a16:rowId xmlns:a16="http://schemas.microsoft.com/office/drawing/2014/main" val="1710638732"/>
                  </a:ext>
                </a:extLst>
              </a:tr>
              <a:tr h="335643">
                <a:tc>
                  <a:txBody>
                    <a:bodyPr/>
                    <a:lstStyle/>
                    <a:p>
                      <a:pPr algn="ctr" fontAlgn="ctr"/>
                      <a:r>
                        <a:rPr lang="en-GB" sz="900" u="none" strike="noStrike">
                          <a:effectLst/>
                        </a:rPr>
                        <a:t>Cheshire &amp; Merseyside</a:t>
                      </a:r>
                      <a:endParaRPr lang="en-GB" sz="9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a:effectLst/>
                        </a:rPr>
                        <a:t>£1,863,000</a:t>
                      </a:r>
                      <a:endParaRPr lang="en-GB" sz="12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a:effectLst/>
                        </a:rPr>
                        <a:t>2,863,845 </a:t>
                      </a:r>
                      <a:endParaRPr lang="en-GB" sz="12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16 </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229</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a:effectLst/>
                        </a:rPr>
                        <a:t>3,294</a:t>
                      </a:r>
                      <a:endParaRPr lang="en-GB" sz="1200" b="0" i="0" u="none" strike="noStrike">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11,850</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14,491</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29,864</a:t>
                      </a:r>
                      <a:endParaRPr lang="en-GB" sz="1200" b="0"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u="none" strike="noStrike" dirty="0">
                          <a:effectLst/>
                        </a:rPr>
                        <a:t>£62.38</a:t>
                      </a:r>
                      <a:endParaRPr lang="en-GB" sz="1200" b="0" i="0" u="none" strike="noStrike" dirty="0">
                        <a:solidFill>
                          <a:srgbClr val="000000"/>
                        </a:solidFill>
                        <a:effectLst/>
                        <a:latin typeface="Calibri" panose="020F0502020204030204" pitchFamily="34" charset="0"/>
                      </a:endParaRPr>
                    </a:p>
                  </a:txBody>
                  <a:tcPr marL="7627" marR="7627" marT="7627" marB="0" anchor="ctr"/>
                </a:tc>
                <a:extLst>
                  <a:ext uri="{0D108BD9-81ED-4DB2-BD59-A6C34878D82A}">
                    <a16:rowId xmlns:a16="http://schemas.microsoft.com/office/drawing/2014/main" val="3754204937"/>
                  </a:ext>
                </a:extLst>
              </a:tr>
              <a:tr h="335643">
                <a:tc>
                  <a:txBody>
                    <a:bodyPr/>
                    <a:lstStyle/>
                    <a:p>
                      <a:pPr algn="ctr" fontAlgn="ctr"/>
                      <a:r>
                        <a:rPr lang="en-GB" sz="900" b="1" u="none" strike="noStrike" dirty="0">
                          <a:effectLst/>
                        </a:rPr>
                        <a:t>North West</a:t>
                      </a:r>
                      <a:endParaRPr lang="en-GB" sz="900" b="1"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b="1" u="none" strike="noStrike" dirty="0">
                          <a:effectLst/>
                        </a:rPr>
                        <a:t>£5,244,000</a:t>
                      </a:r>
                      <a:endParaRPr lang="en-GB" sz="1200" b="1"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b="1" u="none" strike="noStrike" dirty="0">
                          <a:effectLst/>
                        </a:rPr>
                        <a:t>8,062,096</a:t>
                      </a:r>
                      <a:endParaRPr lang="en-GB" sz="1200" b="1"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b="1" u="none" strike="noStrike" dirty="0">
                          <a:effectLst/>
                        </a:rPr>
                        <a:t>66</a:t>
                      </a:r>
                      <a:endParaRPr lang="en-GB" sz="1200" b="1"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b="1" u="none" strike="noStrike" dirty="0">
                          <a:effectLst/>
                        </a:rPr>
                        <a:t>3,838</a:t>
                      </a:r>
                      <a:endParaRPr lang="en-GB" sz="1200" b="1"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b="1" u="none" strike="noStrike" dirty="0">
                          <a:effectLst/>
                        </a:rPr>
                        <a:t>19,156</a:t>
                      </a:r>
                      <a:endParaRPr lang="en-GB" sz="1200" b="1"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b="1" u="none" strike="noStrike" dirty="0">
                          <a:effectLst/>
                        </a:rPr>
                        <a:t>46,996</a:t>
                      </a:r>
                      <a:endParaRPr lang="en-GB" sz="1200" b="1"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b="1" u="none" strike="noStrike" dirty="0">
                          <a:effectLst/>
                        </a:rPr>
                        <a:t>54,542</a:t>
                      </a:r>
                      <a:endParaRPr lang="en-GB" sz="1200" b="1"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b="1" u="none" strike="noStrike" dirty="0">
                          <a:effectLst/>
                        </a:rPr>
                        <a:t>124,532</a:t>
                      </a:r>
                      <a:endParaRPr lang="en-GB" sz="1200" b="1" i="0" u="none" strike="noStrike" dirty="0">
                        <a:solidFill>
                          <a:srgbClr val="000000"/>
                        </a:solidFill>
                        <a:effectLst/>
                        <a:latin typeface="Calibri" panose="020F0502020204030204" pitchFamily="34" charset="0"/>
                      </a:endParaRPr>
                    </a:p>
                  </a:txBody>
                  <a:tcPr marL="7627" marR="7627" marT="7627" marB="0" anchor="ctr"/>
                </a:tc>
                <a:tc>
                  <a:txBody>
                    <a:bodyPr/>
                    <a:lstStyle/>
                    <a:p>
                      <a:pPr algn="ctr" fontAlgn="ctr"/>
                      <a:r>
                        <a:rPr lang="en-GB" sz="1200" b="1" u="none" strike="noStrike" dirty="0">
                          <a:effectLst/>
                        </a:rPr>
                        <a:t>£46.00</a:t>
                      </a:r>
                      <a:endParaRPr lang="en-GB" sz="1200" b="1" i="0" u="none" strike="noStrike" dirty="0">
                        <a:solidFill>
                          <a:srgbClr val="000000"/>
                        </a:solidFill>
                        <a:effectLst/>
                        <a:latin typeface="Calibri" panose="020F0502020204030204" pitchFamily="34" charset="0"/>
                      </a:endParaRPr>
                    </a:p>
                  </a:txBody>
                  <a:tcPr marL="7627" marR="7627" marT="7627" marB="0" anchor="ctr"/>
                </a:tc>
                <a:extLst>
                  <a:ext uri="{0D108BD9-81ED-4DB2-BD59-A6C34878D82A}">
                    <a16:rowId xmlns:a16="http://schemas.microsoft.com/office/drawing/2014/main" val="475747792"/>
                  </a:ext>
                </a:extLst>
              </a:tr>
            </a:tbl>
          </a:graphicData>
        </a:graphic>
      </p:graphicFrame>
      <p:sp>
        <p:nvSpPr>
          <p:cNvPr id="11" name="TextBox 10">
            <a:extLst>
              <a:ext uri="{FF2B5EF4-FFF2-40B4-BE49-F238E27FC236}">
                <a16:creationId xmlns:a16="http://schemas.microsoft.com/office/drawing/2014/main" id="{33639A8B-089E-482A-8A47-A4A50E1F4E6C}"/>
              </a:ext>
            </a:extLst>
          </p:cNvPr>
          <p:cNvSpPr txBox="1"/>
          <p:nvPr/>
        </p:nvSpPr>
        <p:spPr>
          <a:xfrm>
            <a:off x="301870" y="2152852"/>
            <a:ext cx="11435861" cy="1754326"/>
          </a:xfrm>
          <a:prstGeom prst="rect">
            <a:avLst/>
          </a:prstGeom>
          <a:noFill/>
          <a:ln>
            <a:solidFill>
              <a:schemeClr val="tx2"/>
            </a:solidFill>
          </a:ln>
        </p:spPr>
        <p:txBody>
          <a:bodyPr wrap="square" rtlCol="0">
            <a:spAutoFit/>
          </a:bodyPr>
          <a:lstStyle/>
          <a:p>
            <a:r>
              <a:rPr lang="en-GB" sz="1200" b="1" dirty="0">
                <a:latin typeface="Arial" panose="020B0604020202020204" pitchFamily="34" charset="0"/>
                <a:cs typeface="Arial" panose="020B0604020202020204" pitchFamily="34" charset="0"/>
              </a:rPr>
              <a:t>North West regional approach </a:t>
            </a:r>
          </a:p>
          <a:p>
            <a:r>
              <a:rPr lang="en-GB" sz="1200" dirty="0">
                <a:latin typeface="Arial" panose="020B0604020202020204" pitchFamily="34" charset="0"/>
                <a:cs typeface="Arial" panose="020B0604020202020204" pitchFamily="34" charset="0"/>
              </a:rPr>
              <a:t>The team has worked with colleagues from NHS @ Home and the ICBs to support implementation of the programme across the region by developing an understanding of what challenges, opportunities and learning the hubs have provided and to promote evaluative insights into sustainability of ARI and similar projects in the future. We are currently: </a:t>
            </a:r>
          </a:p>
          <a:p>
            <a:pPr marL="285750" indent="-285750">
              <a:buFont typeface="Arial" panose="020B0604020202020204" pitchFamily="34" charset="0"/>
              <a:buChar char="•"/>
            </a:pPr>
            <a:r>
              <a:rPr lang="en-GB" sz="1200" b="1" dirty="0">
                <a:latin typeface="Arial" panose="020B0604020202020204" pitchFamily="34" charset="0"/>
                <a:cs typeface="Arial" panose="020B0604020202020204" pitchFamily="34" charset="0"/>
              </a:rPr>
              <a:t>Evaluation - </a:t>
            </a:r>
            <a:r>
              <a:rPr lang="en-GB" sz="1200" dirty="0">
                <a:latin typeface="Arial" panose="020B0604020202020204" pitchFamily="34" charset="0"/>
                <a:cs typeface="Arial" panose="020B0604020202020204" pitchFamily="34" charset="0"/>
              </a:rPr>
              <a:t>Supporting four hubs across the North West (2 in C&amp;M and 2 in LSC) which have volunteered to participate in a national and regional community of practice for data, evaluation and sustainability in ARI hubs</a:t>
            </a:r>
          </a:p>
          <a:p>
            <a:pPr marL="285750" indent="-285750">
              <a:buFont typeface="Arial" panose="020B0604020202020204" pitchFamily="34" charset="0"/>
              <a:buChar char="•"/>
            </a:pPr>
            <a:r>
              <a:rPr lang="en-GB" sz="1200" b="1" dirty="0">
                <a:latin typeface="Arial" panose="020B0604020202020204" pitchFamily="34" charset="0"/>
                <a:cs typeface="Arial" panose="020B0604020202020204" pitchFamily="34" charset="0"/>
              </a:rPr>
              <a:t>Sustainability - </a:t>
            </a:r>
            <a:r>
              <a:rPr lang="en-GB" sz="1200" dirty="0">
                <a:latin typeface="Arial" panose="020B0604020202020204" pitchFamily="34" charset="0"/>
                <a:cs typeface="Arial" panose="020B0604020202020204" pitchFamily="34" charset="0"/>
              </a:rPr>
              <a:t>Using information from the January and February funding generating returns to build a case for local insights, understanding and potential offsetting opportunities in hubs and primary care response to acute condition outbreaks and winter pressures</a:t>
            </a:r>
          </a:p>
          <a:p>
            <a:pPr marL="285750" indent="-285750">
              <a:buFont typeface="Arial" panose="020B0604020202020204" pitchFamily="34" charset="0"/>
              <a:buChar char="•"/>
            </a:pPr>
            <a:r>
              <a:rPr lang="en-GB" sz="1200" b="1" dirty="0">
                <a:latin typeface="Arial" panose="020B0604020202020204" pitchFamily="34" charset="0"/>
                <a:cs typeface="Arial" panose="020B0604020202020204" pitchFamily="34" charset="0"/>
              </a:rPr>
              <a:t>Sharing best practice</a:t>
            </a:r>
            <a:r>
              <a:rPr lang="en-GB" sz="1200" dirty="0">
                <a:latin typeface="Arial" panose="020B0604020202020204" pitchFamily="34" charset="0"/>
                <a:cs typeface="Arial" panose="020B0604020202020204" pitchFamily="34" charset="0"/>
              </a:rPr>
              <a:t>, ways of working and regional analysis of the progress made in standing up these hubs in a very quick turnaround</a:t>
            </a:r>
          </a:p>
        </p:txBody>
      </p:sp>
      <p:sp>
        <p:nvSpPr>
          <p:cNvPr id="2" name="Rectangle 1">
            <a:extLst>
              <a:ext uri="{FF2B5EF4-FFF2-40B4-BE49-F238E27FC236}">
                <a16:creationId xmlns:a16="http://schemas.microsoft.com/office/drawing/2014/main" id="{145CC8A0-D6B5-B3D1-3588-88158228E9A3}"/>
              </a:ext>
            </a:extLst>
          </p:cNvPr>
          <p:cNvSpPr/>
          <p:nvPr/>
        </p:nvSpPr>
        <p:spPr>
          <a:xfrm>
            <a:off x="0" y="0"/>
            <a:ext cx="12192000" cy="897123"/>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0" dirty="0">
                <a:solidFill>
                  <a:prstClr val="white"/>
                </a:solidFill>
                <a:latin typeface="Arial" panose="020B0604020202020204" pitchFamily="34" charset="0"/>
                <a:cs typeface="Arial" panose="020B0604020202020204" pitchFamily="34" charset="0"/>
              </a:rPr>
              <a:t>Acute Respiratory Infection (ARI) hubs and ongoing Winter pressures </a:t>
            </a:r>
          </a:p>
        </p:txBody>
      </p:sp>
    </p:spTree>
    <p:extLst>
      <p:ext uri="{BB962C8B-B14F-4D97-AF65-F5344CB8AC3E}">
        <p14:creationId xmlns:p14="http://schemas.microsoft.com/office/powerpoint/2010/main" val="168998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AE19F-54A8-49B3-A358-E3C329EFCCBE}"/>
              </a:ext>
            </a:extLst>
          </p:cNvPr>
          <p:cNvSpPr>
            <a:spLocks noGrp="1"/>
          </p:cNvSpPr>
          <p:nvPr>
            <p:ph type="title"/>
          </p:nvPr>
        </p:nvSpPr>
        <p:spPr>
          <a:xfrm>
            <a:off x="466722" y="586855"/>
            <a:ext cx="3201366" cy="3630038"/>
          </a:xfrm>
        </p:spPr>
        <p:txBody>
          <a:bodyPr vert="horz" lIns="91440" tIns="45720" rIns="91440" bIns="45720" rtlCol="0" anchor="b">
            <a:normAutofit/>
          </a:bodyPr>
          <a:lstStyle/>
          <a:p>
            <a:pPr algn="r"/>
            <a:r>
              <a:rPr lang="en-US" sz="3400" b="1" kern="1200" dirty="0">
                <a:solidFill>
                  <a:srgbClr val="FFFFFF"/>
                </a:solidFill>
                <a:latin typeface="+mj-lt"/>
                <a:ea typeface="+mj-ea"/>
                <a:cs typeface="+mj-cs"/>
              </a:rPr>
              <a:t>Agenda</a:t>
            </a:r>
            <a:endParaRPr lang="en-US" sz="3200" b="1"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2DB0292A-0D76-4868-9A4D-3B17A8ADA74D}"/>
              </a:ext>
            </a:extLst>
          </p:cNvPr>
          <p:cNvSpPr>
            <a:spLocks noGrp="1"/>
          </p:cNvSpPr>
          <p:nvPr>
            <p:ph sz="quarter" idx="10"/>
          </p:nvPr>
        </p:nvSpPr>
        <p:spPr>
          <a:xfrm>
            <a:off x="4810259" y="649480"/>
            <a:ext cx="6555347" cy="5546047"/>
          </a:xfrm>
        </p:spPr>
        <p:txBody>
          <a:bodyPr vert="horz" lIns="91440" tIns="45720" rIns="91440" bIns="45720" rtlCol="0" anchor="ctr">
            <a:normAutofit fontScale="92500" lnSpcReduction="20000"/>
          </a:bodyPr>
          <a:lstStyle/>
          <a:p>
            <a:pPr marL="0" indent="0">
              <a:buNone/>
            </a:pPr>
            <a:endParaRPr lang="en-US" sz="2000" dirty="0">
              <a:latin typeface="+mn-lt"/>
              <a:cs typeface="+mn-cs"/>
            </a:endParaRPr>
          </a:p>
          <a:p>
            <a:pPr marL="0"/>
            <a:endParaRPr lang="en-US" sz="2000" dirty="0">
              <a:latin typeface="+mn-lt"/>
              <a:cs typeface="+mn-cs"/>
            </a:endParaRPr>
          </a:p>
          <a:p>
            <a:pPr marL="0">
              <a:spcBef>
                <a:spcPts val="0"/>
              </a:spcBef>
            </a:pPr>
            <a:endParaRPr lang="en-US" sz="2000" b="1" dirty="0">
              <a:latin typeface="+mn-lt"/>
              <a:cs typeface="+mn-cs"/>
            </a:endParaRPr>
          </a:p>
          <a:p>
            <a:pPr marL="0">
              <a:spcBef>
                <a:spcPts val="0"/>
              </a:spcBef>
            </a:pPr>
            <a:endParaRPr lang="en-US" sz="2000" b="1" dirty="0">
              <a:latin typeface="+mn-lt"/>
              <a:cs typeface="+mn-cs"/>
            </a:endParaRPr>
          </a:p>
          <a:p>
            <a:pPr>
              <a:spcBef>
                <a:spcPts val="0"/>
              </a:spcBef>
            </a:pPr>
            <a:r>
              <a:rPr lang="en-US" sz="2800" b="1" dirty="0">
                <a:latin typeface="+mn-lt"/>
                <a:cs typeface="+mn-cs"/>
              </a:rPr>
              <a:t>Primary Care Access Recovery Plan</a:t>
            </a:r>
          </a:p>
          <a:p>
            <a:pPr lvl="1">
              <a:spcBef>
                <a:spcPts val="0"/>
              </a:spcBef>
            </a:pPr>
            <a:r>
              <a:rPr lang="en-US" sz="2800" b="1" dirty="0">
                <a:latin typeface="+mn-lt"/>
                <a:cs typeface="+mn-cs"/>
              </a:rPr>
              <a:t>Contractual changes</a:t>
            </a:r>
          </a:p>
          <a:p>
            <a:pPr lvl="1">
              <a:spcBef>
                <a:spcPts val="0"/>
              </a:spcBef>
            </a:pPr>
            <a:r>
              <a:rPr lang="en-US" sz="2800" b="1" dirty="0">
                <a:latin typeface="+mn-lt"/>
                <a:cs typeface="+mn-cs"/>
              </a:rPr>
              <a:t>Timelines</a:t>
            </a:r>
          </a:p>
          <a:p>
            <a:pPr lvl="1">
              <a:spcBef>
                <a:spcPts val="0"/>
              </a:spcBef>
            </a:pPr>
            <a:r>
              <a:rPr lang="en-US" sz="2800" b="1" dirty="0">
                <a:latin typeface="+mn-lt"/>
                <a:cs typeface="+mn-cs"/>
              </a:rPr>
              <a:t>Delivery chain</a:t>
            </a:r>
          </a:p>
          <a:p>
            <a:pPr lvl="1">
              <a:spcBef>
                <a:spcPts val="0"/>
              </a:spcBef>
            </a:pPr>
            <a:r>
              <a:rPr lang="en-US" sz="2800" b="1" dirty="0">
                <a:latin typeface="+mn-lt"/>
                <a:cs typeface="+mn-cs"/>
              </a:rPr>
              <a:t>Access</a:t>
            </a:r>
          </a:p>
          <a:p>
            <a:pPr lvl="1">
              <a:spcBef>
                <a:spcPts val="0"/>
              </a:spcBef>
            </a:pPr>
            <a:r>
              <a:rPr lang="en-US" sz="2800" b="1" dirty="0">
                <a:latin typeface="+mn-lt"/>
                <a:cs typeface="+mn-cs"/>
              </a:rPr>
              <a:t>Workforce</a:t>
            </a:r>
          </a:p>
          <a:p>
            <a:pPr lvl="1">
              <a:spcBef>
                <a:spcPts val="0"/>
              </a:spcBef>
            </a:pPr>
            <a:r>
              <a:rPr lang="en-US" sz="2800" b="1" dirty="0">
                <a:latin typeface="+mn-lt"/>
                <a:cs typeface="+mn-cs"/>
              </a:rPr>
              <a:t>Fuller</a:t>
            </a:r>
          </a:p>
          <a:p>
            <a:pPr lvl="1">
              <a:spcBef>
                <a:spcPts val="0"/>
              </a:spcBef>
            </a:pPr>
            <a:endParaRPr lang="en-US" sz="2800" b="1" dirty="0">
              <a:latin typeface="+mn-lt"/>
              <a:cs typeface="+mn-cs"/>
            </a:endParaRPr>
          </a:p>
          <a:p>
            <a:pPr>
              <a:spcBef>
                <a:spcPts val="0"/>
              </a:spcBef>
            </a:pPr>
            <a:r>
              <a:rPr lang="en-US" sz="2800" b="1" dirty="0">
                <a:latin typeface="+mn-lt"/>
                <a:cs typeface="+mn-cs"/>
              </a:rPr>
              <a:t>Primary Care Improvement </a:t>
            </a:r>
            <a:r>
              <a:rPr lang="en-US" sz="2800" b="1" dirty="0" err="1">
                <a:latin typeface="+mn-lt"/>
                <a:cs typeface="+mn-cs"/>
              </a:rPr>
              <a:t>Programme</a:t>
            </a:r>
            <a:endParaRPr lang="en-US" sz="2800" b="1" dirty="0">
              <a:latin typeface="+mn-lt"/>
              <a:cs typeface="+mn-cs"/>
            </a:endParaRPr>
          </a:p>
          <a:p>
            <a:pPr>
              <a:spcBef>
                <a:spcPts val="0"/>
              </a:spcBef>
            </a:pPr>
            <a:endParaRPr lang="en-US" sz="2800" b="1" dirty="0">
              <a:latin typeface="+mn-lt"/>
              <a:cs typeface="+mn-cs"/>
            </a:endParaRPr>
          </a:p>
          <a:p>
            <a:pPr>
              <a:spcBef>
                <a:spcPts val="0"/>
              </a:spcBef>
            </a:pPr>
            <a:r>
              <a:rPr lang="en-US" sz="2800" b="1" dirty="0">
                <a:latin typeface="+mn-lt"/>
                <a:cs typeface="+mn-cs"/>
              </a:rPr>
              <a:t>System Working and Interface</a:t>
            </a:r>
          </a:p>
          <a:p>
            <a:pPr marL="0" indent="0">
              <a:spcBef>
                <a:spcPts val="0"/>
              </a:spcBef>
              <a:buNone/>
            </a:pPr>
            <a:endParaRPr lang="en-US" sz="2800" b="1" dirty="0">
              <a:latin typeface="+mn-lt"/>
              <a:cs typeface="+mn-cs"/>
            </a:endParaRPr>
          </a:p>
          <a:p>
            <a:pPr>
              <a:spcBef>
                <a:spcPts val="0"/>
              </a:spcBef>
            </a:pPr>
            <a:endParaRPr lang="en-US" sz="2800" b="1" dirty="0">
              <a:latin typeface="+mn-lt"/>
              <a:cs typeface="+mn-cs"/>
            </a:endParaRPr>
          </a:p>
          <a:p>
            <a:pPr>
              <a:spcBef>
                <a:spcPts val="0"/>
              </a:spcBef>
            </a:pPr>
            <a:r>
              <a:rPr lang="en-US" sz="2800" b="1" dirty="0">
                <a:latin typeface="+mn-lt"/>
                <a:cs typeface="+mn-cs"/>
              </a:rPr>
              <a:t>What does the future look like?</a:t>
            </a:r>
          </a:p>
          <a:p>
            <a:pPr marL="0" indent="0">
              <a:spcBef>
                <a:spcPts val="0"/>
              </a:spcBef>
              <a:buNone/>
            </a:pPr>
            <a:endParaRPr lang="en-US" sz="2400" b="1" dirty="0">
              <a:latin typeface="+mn-lt"/>
              <a:cs typeface="+mn-cs"/>
            </a:endParaRPr>
          </a:p>
          <a:p>
            <a:pPr marL="0" indent="0">
              <a:spcBef>
                <a:spcPts val="0"/>
              </a:spcBef>
              <a:buNone/>
            </a:pPr>
            <a:endParaRPr lang="en-US" sz="2000" b="1" dirty="0">
              <a:latin typeface="+mn-lt"/>
              <a:cs typeface="+mn-cs"/>
            </a:endParaRPr>
          </a:p>
          <a:p>
            <a:pPr marL="0" indent="0">
              <a:buNone/>
            </a:pPr>
            <a:endParaRPr lang="en-US" sz="2000" dirty="0">
              <a:latin typeface="+mn-lt"/>
              <a:cs typeface="+mn-cs"/>
            </a:endParaRPr>
          </a:p>
        </p:txBody>
      </p:sp>
      <p:pic>
        <p:nvPicPr>
          <p:cNvPr id="7" name="Content Placeholder 16">
            <a:extLst>
              <a:ext uri="{FF2B5EF4-FFF2-40B4-BE49-F238E27FC236}">
                <a16:creationId xmlns:a16="http://schemas.microsoft.com/office/drawing/2014/main" id="{857394BC-A2FF-40EB-B91D-F16FF85921FB}"/>
              </a:ext>
            </a:extLst>
          </p:cNvPr>
          <p:cNvPicPr>
            <a:picLocks noChangeAspect="1"/>
          </p:cNvPicPr>
          <p:nvPr/>
        </p:nvPicPr>
        <p:blipFill>
          <a:blip r:embed="rId2"/>
          <a:stretch>
            <a:fillRect/>
          </a:stretch>
        </p:blipFill>
        <p:spPr>
          <a:xfrm>
            <a:off x="0" y="6524821"/>
            <a:ext cx="12192000" cy="272797"/>
          </a:xfrm>
          <a:prstGeom prst="rect">
            <a:avLst/>
          </a:prstGeom>
        </p:spPr>
      </p:pic>
    </p:spTree>
    <p:extLst>
      <p:ext uri="{BB962C8B-B14F-4D97-AF65-F5344CB8AC3E}">
        <p14:creationId xmlns:p14="http://schemas.microsoft.com/office/powerpoint/2010/main" val="3774042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89A1B5-3DC5-48C7-83AC-5A94CFA21E0B}"/>
              </a:ext>
            </a:extLst>
          </p:cNvPr>
          <p:cNvSpPr>
            <a:spLocks noGrp="1"/>
          </p:cNvSpPr>
          <p:nvPr>
            <p:ph sz="quarter" idx="10"/>
          </p:nvPr>
        </p:nvSpPr>
        <p:spPr>
          <a:xfrm>
            <a:off x="4172505" y="1322773"/>
            <a:ext cx="7466938" cy="618779"/>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p:txBody>
      </p:sp>
      <p:sp>
        <p:nvSpPr>
          <p:cNvPr id="9" name="Rectangle 8">
            <a:extLst>
              <a:ext uri="{FF2B5EF4-FFF2-40B4-BE49-F238E27FC236}">
                <a16:creationId xmlns:a16="http://schemas.microsoft.com/office/drawing/2014/main" id="{BD0BD7B0-B62D-4FB3-9AD6-04DB08737CDB}"/>
              </a:ext>
            </a:extLst>
          </p:cNvPr>
          <p:cNvSpPr/>
          <p:nvPr/>
        </p:nvSpPr>
        <p:spPr>
          <a:xfrm>
            <a:off x="0" y="0"/>
            <a:ext cx="12192000" cy="897123"/>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Arial" panose="020B0604020202020204" pitchFamily="34" charset="0"/>
                <a:cs typeface="Arial" panose="020B0604020202020204" pitchFamily="34" charset="0"/>
              </a:rPr>
              <a:t>Fuller Report:  Integrating Primary Care</a:t>
            </a:r>
            <a:endParaRPr kumimoji="0" lang="en-GB" sz="2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2D11A86-ABEC-4BEE-885C-A283E630703A}"/>
              </a:ext>
            </a:extLst>
          </p:cNvPr>
          <p:cNvPicPr>
            <a:picLocks noChangeAspect="1"/>
          </p:cNvPicPr>
          <p:nvPr/>
        </p:nvPicPr>
        <p:blipFill>
          <a:blip r:embed="rId2"/>
          <a:stretch>
            <a:fillRect/>
          </a:stretch>
        </p:blipFill>
        <p:spPr>
          <a:xfrm>
            <a:off x="10813510" y="84421"/>
            <a:ext cx="1238250" cy="495300"/>
          </a:xfrm>
          <a:prstGeom prst="rect">
            <a:avLst/>
          </a:prstGeom>
        </p:spPr>
      </p:pic>
      <p:sp>
        <p:nvSpPr>
          <p:cNvPr id="7" name="Content Placeholder 1">
            <a:extLst>
              <a:ext uri="{FF2B5EF4-FFF2-40B4-BE49-F238E27FC236}">
                <a16:creationId xmlns:a16="http://schemas.microsoft.com/office/drawing/2014/main" id="{4DB8D2AB-3985-4A82-A25C-6A223AC6835F}"/>
              </a:ext>
            </a:extLst>
          </p:cNvPr>
          <p:cNvSpPr txBox="1">
            <a:spLocks/>
          </p:cNvSpPr>
          <p:nvPr/>
        </p:nvSpPr>
        <p:spPr>
          <a:xfrm>
            <a:off x="446245" y="961598"/>
            <a:ext cx="8212387" cy="47911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300" b="1" dirty="0">
                <a:solidFill>
                  <a:srgbClr val="0070C0"/>
                </a:solidFill>
                <a:ea typeface="Calibri" panose="020F0502020204030204" pitchFamily="34" charset="0"/>
                <a:cs typeface="Times New Roman" panose="02020603050405020304" pitchFamily="18" charset="0"/>
              </a:rPr>
              <a:t>What is the vision of the Fuller Stocktake report?</a:t>
            </a:r>
          </a:p>
          <a:p>
            <a:pPr marL="0" indent="0">
              <a:lnSpc>
                <a:spcPct val="100000"/>
              </a:lnSpc>
              <a:spcBef>
                <a:spcPts val="0"/>
              </a:spcBef>
              <a:buFont typeface="Arial" panose="020B0604020202020204" pitchFamily="34" charset="0"/>
              <a:buNone/>
            </a:pPr>
            <a:endParaRPr lang="en-GB" sz="1300" b="1" dirty="0">
              <a:solidFill>
                <a:srgbClr val="0070C0"/>
              </a:solidFill>
              <a:ea typeface="Calibri" panose="020F0502020204030204" pitchFamily="34"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1300" dirty="0">
                <a:ea typeface="Calibri" panose="020F0502020204030204" pitchFamily="34" charset="0"/>
                <a:cs typeface="Times New Roman" panose="02020603050405020304" pitchFamily="18" charset="0"/>
              </a:rPr>
              <a:t>New vision for integrating primary care, improving access, experience and outcomes for our communities, centred around three essential offers:</a:t>
            </a:r>
          </a:p>
          <a:p>
            <a:pPr marL="0" indent="0">
              <a:lnSpc>
                <a:spcPct val="100000"/>
              </a:lnSpc>
              <a:spcBef>
                <a:spcPts val="0"/>
              </a:spcBef>
              <a:buFont typeface="Arial" panose="020B0604020202020204" pitchFamily="34" charset="0"/>
              <a:buNone/>
            </a:pPr>
            <a:endParaRPr lang="en-GB" sz="1300" dirty="0">
              <a:ea typeface="Calibri" panose="020F0502020204030204" pitchFamily="34" charset="0"/>
              <a:cs typeface="Times New Roman" panose="02020603050405020304" pitchFamily="18" charset="0"/>
            </a:endParaRPr>
          </a:p>
          <a:p>
            <a:pPr marL="342900" indent="-342900">
              <a:lnSpc>
                <a:spcPct val="100000"/>
              </a:lnSpc>
              <a:spcBef>
                <a:spcPts val="0"/>
              </a:spcBef>
              <a:buFont typeface="+mj-lt"/>
              <a:buAutoNum type="arabicPeriod"/>
            </a:pPr>
            <a:r>
              <a:rPr lang="en-GB" sz="1300" b="1" dirty="0">
                <a:ea typeface="Calibri" panose="020F0502020204030204" pitchFamily="34" charset="0"/>
              </a:rPr>
              <a:t>streamlining access to care and advice </a:t>
            </a:r>
          </a:p>
          <a:p>
            <a:pPr marL="342900" indent="-342900">
              <a:lnSpc>
                <a:spcPct val="100000"/>
              </a:lnSpc>
              <a:spcBef>
                <a:spcPts val="0"/>
              </a:spcBef>
              <a:buFont typeface="+mj-lt"/>
              <a:buAutoNum type="arabicPeriod"/>
            </a:pPr>
            <a:r>
              <a:rPr lang="en-GB" sz="1300" b="1" dirty="0">
                <a:ea typeface="Calibri" panose="020F0502020204030204" pitchFamily="34" charset="0"/>
              </a:rPr>
              <a:t>providing more proactive, personalised care</a:t>
            </a:r>
            <a:endParaRPr lang="en-GB" sz="1300" dirty="0">
              <a:ea typeface="Calibri" panose="020F0502020204030204" pitchFamily="34" charset="0"/>
            </a:endParaRPr>
          </a:p>
          <a:p>
            <a:pPr marL="342900" indent="-342900">
              <a:lnSpc>
                <a:spcPct val="100000"/>
              </a:lnSpc>
              <a:spcBef>
                <a:spcPts val="0"/>
              </a:spcBef>
              <a:buFont typeface="+mj-lt"/>
              <a:buAutoNum type="arabicPeriod"/>
            </a:pPr>
            <a:r>
              <a:rPr lang="en-GB" sz="1300" b="1" dirty="0">
                <a:ea typeface="Calibri" panose="020F0502020204030204" pitchFamily="34" charset="0"/>
              </a:rPr>
              <a:t>helping people to stay well for longer</a:t>
            </a:r>
            <a:endParaRPr lang="en-GB" sz="1300" dirty="0">
              <a:ea typeface="Calibri" panose="020F0502020204030204" pitchFamily="34" charset="0"/>
            </a:endParaRPr>
          </a:p>
          <a:p>
            <a:pPr marL="0" indent="0">
              <a:lnSpc>
                <a:spcPct val="100000"/>
              </a:lnSpc>
              <a:spcBef>
                <a:spcPts val="0"/>
              </a:spcBef>
              <a:buFont typeface="Arial" panose="020B0604020202020204" pitchFamily="34" charset="0"/>
              <a:buNone/>
            </a:pPr>
            <a:endParaRPr lang="en-GB" sz="1300" dirty="0">
              <a:ea typeface="Calibri" panose="020F0502020204030204" pitchFamily="34" charset="0"/>
            </a:endParaRPr>
          </a:p>
          <a:p>
            <a:pPr marL="0" indent="0">
              <a:lnSpc>
                <a:spcPct val="100000"/>
              </a:lnSpc>
              <a:spcBef>
                <a:spcPts val="0"/>
              </a:spcBef>
              <a:buFont typeface="Arial" panose="020B0604020202020204" pitchFamily="34" charset="0"/>
              <a:buNone/>
            </a:pPr>
            <a:r>
              <a:rPr lang="en-GB" sz="1300" b="1" dirty="0">
                <a:solidFill>
                  <a:srgbClr val="0070C0"/>
                </a:solidFill>
              </a:rPr>
              <a:t>The Fuller Framework and Journey to date</a:t>
            </a:r>
          </a:p>
          <a:p>
            <a:pPr marL="0" indent="0">
              <a:lnSpc>
                <a:spcPct val="100000"/>
              </a:lnSpc>
              <a:spcBef>
                <a:spcPts val="0"/>
              </a:spcBef>
              <a:buFont typeface="Arial" panose="020B0604020202020204" pitchFamily="34" charset="0"/>
              <a:buNone/>
            </a:pPr>
            <a:endParaRPr lang="en-GB" sz="1300" b="1" dirty="0">
              <a:solidFill>
                <a:srgbClr val="00619D"/>
              </a:solidFill>
            </a:endParaRPr>
          </a:p>
          <a:p>
            <a:pPr>
              <a:lnSpc>
                <a:spcPct val="100000"/>
              </a:lnSpc>
              <a:spcBef>
                <a:spcPts val="0"/>
              </a:spcBef>
            </a:pPr>
            <a:r>
              <a:rPr lang="en-GB" sz="1300" dirty="0"/>
              <a:t>Includes a Framework with 15 recommendations aimed predominately at ICSs but also NHS England, DHSC and Health Education England</a:t>
            </a:r>
          </a:p>
          <a:p>
            <a:pPr>
              <a:lnSpc>
                <a:spcPct val="100000"/>
              </a:lnSpc>
              <a:spcBef>
                <a:spcPts val="0"/>
              </a:spcBef>
            </a:pPr>
            <a:r>
              <a:rPr lang="en-GB" sz="1300" dirty="0"/>
              <a:t>Builds on the transformation and development journey with the aim to evolve Primary Care Networks into Integrated Neighbourhood Teams </a:t>
            </a:r>
          </a:p>
          <a:p>
            <a:pPr>
              <a:lnSpc>
                <a:spcPct val="100000"/>
              </a:lnSpc>
              <a:spcBef>
                <a:spcPts val="0"/>
              </a:spcBef>
            </a:pPr>
            <a:r>
              <a:rPr lang="en-GB" sz="1300" dirty="0"/>
              <a:t>All three systems continue to progress with implementation of the Fuller Recommendations and have completed the national Fuller Stocktake Baseline Assessment.  As part of this assessment </a:t>
            </a:r>
            <a:r>
              <a:rPr lang="en-GB" sz="1300" dirty="0" err="1"/>
              <a:t>examplar</a:t>
            </a:r>
            <a:r>
              <a:rPr lang="en-GB" sz="1300" dirty="0"/>
              <a:t> sites have been identified and shared with national colleagues to capture examples of best practice and inform policy/guidance.​</a:t>
            </a:r>
          </a:p>
          <a:p>
            <a:pPr>
              <a:lnSpc>
                <a:spcPct val="100000"/>
              </a:lnSpc>
              <a:spcBef>
                <a:spcPts val="0"/>
              </a:spcBef>
            </a:pPr>
            <a:r>
              <a:rPr lang="en-GB" sz="1300" dirty="0"/>
              <a:t>The region continues to work and link ICB and place leads with national programme colleagues to help inform key aspects of Fuller including the development of Integrated Neighbourhood Teams (LSC) and integrated commissioning (GM)​</a:t>
            </a:r>
          </a:p>
          <a:p>
            <a:pPr>
              <a:lnSpc>
                <a:spcPct val="100000"/>
              </a:lnSpc>
              <a:spcBef>
                <a:spcPts val="0"/>
              </a:spcBef>
            </a:pPr>
            <a:r>
              <a:rPr lang="en-GB" sz="1300" dirty="0"/>
              <a:t>A review of system's baseline assessment will be undertaken by regional primary care team throughout March with the aim to identify common themes, challenges and opportunities to support implementation including alignment with ICB operational plans.</a:t>
            </a:r>
          </a:p>
          <a:p>
            <a:pPr marL="0" indent="0">
              <a:lnSpc>
                <a:spcPct val="100000"/>
              </a:lnSpc>
              <a:spcBef>
                <a:spcPts val="0"/>
              </a:spcBef>
              <a:buNone/>
            </a:pPr>
            <a:endParaRPr lang="en-GB" sz="1300" dirty="0"/>
          </a:p>
          <a:p>
            <a:pPr marL="0" indent="0">
              <a:buFont typeface="Arial" panose="020B0604020202020204" pitchFamily="34" charset="0"/>
              <a:buNone/>
            </a:pPr>
            <a:endParaRPr lang="en-GB" dirty="0"/>
          </a:p>
        </p:txBody>
      </p:sp>
      <p:pic>
        <p:nvPicPr>
          <p:cNvPr id="10" name="Picture 9">
            <a:extLst>
              <a:ext uri="{FF2B5EF4-FFF2-40B4-BE49-F238E27FC236}">
                <a16:creationId xmlns:a16="http://schemas.microsoft.com/office/drawing/2014/main" id="{5BDCFD9D-5759-4EBE-A00C-FE0C7E792DA8}"/>
              </a:ext>
            </a:extLst>
          </p:cNvPr>
          <p:cNvPicPr>
            <a:picLocks noChangeAspect="1"/>
          </p:cNvPicPr>
          <p:nvPr/>
        </p:nvPicPr>
        <p:blipFill>
          <a:blip r:embed="rId3"/>
          <a:stretch>
            <a:fillRect/>
          </a:stretch>
        </p:blipFill>
        <p:spPr>
          <a:xfrm>
            <a:off x="8601887" y="1316693"/>
            <a:ext cx="3504593" cy="4500512"/>
          </a:xfrm>
          <a:prstGeom prst="rect">
            <a:avLst/>
          </a:prstGeom>
          <a:effectLst>
            <a:outerShdw blurRad="50800" dist="50800" dir="5400000" algn="ctr" rotWithShape="0">
              <a:schemeClr val="bg1">
                <a:lumMod val="85000"/>
              </a:schemeClr>
            </a:outerShdw>
          </a:effectLst>
        </p:spPr>
      </p:pic>
      <p:sp>
        <p:nvSpPr>
          <p:cNvPr id="11" name="Rectangle 10">
            <a:extLst>
              <a:ext uri="{FF2B5EF4-FFF2-40B4-BE49-F238E27FC236}">
                <a16:creationId xmlns:a16="http://schemas.microsoft.com/office/drawing/2014/main" id="{2AE926A5-48A1-425B-AC11-38362749D538}"/>
              </a:ext>
            </a:extLst>
          </p:cNvPr>
          <p:cNvSpPr/>
          <p:nvPr/>
        </p:nvSpPr>
        <p:spPr>
          <a:xfrm>
            <a:off x="379961" y="6026989"/>
            <a:ext cx="11432077" cy="69249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300" dirty="0">
                <a:solidFill>
                  <a:srgbClr val="0070C0"/>
                </a:solidFill>
                <a:latin typeface="Arial" panose="020B0604020202020204" pitchFamily="34" charset="0"/>
                <a:cs typeface="Arial" panose="020B0604020202020204" pitchFamily="34" charset="0"/>
              </a:rPr>
              <a:t>The NHSE North West team continues to champion and encourage systems to utilise existing funding streams where appropriate to align with the Fuller Framework such as maximising ARRS, Clinical Leadership support, Digital First and Enhanced Access etc.  Regional non recurrent funding has also been invested to address Health Inequalities through Section 7A PCN profiling and piloting initiatives such as Complete Care in the Communities</a:t>
            </a:r>
            <a:r>
              <a:rPr kumimoji="0" lang="en-GB" sz="13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24062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9C22C3-3B33-4674-BE79-9BEC3CB78DCE}"/>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Fuller Stocktake</a:t>
            </a:r>
          </a:p>
        </p:txBody>
      </p:sp>
      <p:sp>
        <p:nvSpPr>
          <p:cNvPr id="3" name="Content Placeholder 2">
            <a:extLst>
              <a:ext uri="{FF2B5EF4-FFF2-40B4-BE49-F238E27FC236}">
                <a16:creationId xmlns:a16="http://schemas.microsoft.com/office/drawing/2014/main" id="{CC3CDE9C-79F3-4F58-9FA2-67AF5D738C33}"/>
              </a:ext>
            </a:extLst>
          </p:cNvPr>
          <p:cNvSpPr>
            <a:spLocks noGrp="1"/>
          </p:cNvSpPr>
          <p:nvPr>
            <p:ph sz="quarter" idx="10"/>
          </p:nvPr>
        </p:nvSpPr>
        <p:spPr>
          <a:xfrm>
            <a:off x="4810259" y="649480"/>
            <a:ext cx="6555347" cy="5760845"/>
          </a:xfrm>
        </p:spPr>
        <p:txBody>
          <a:bodyPr vert="horz" lIns="91440" tIns="45720" rIns="91440" bIns="45720" rtlCol="0" anchor="ctr">
            <a:normAutofit lnSpcReduction="10000"/>
          </a:bodyPr>
          <a:lstStyle/>
          <a:p>
            <a:endParaRPr lang="en-US" sz="1100" b="0" i="0" u="none" strike="noStrike" baseline="0" dirty="0">
              <a:latin typeface="+mn-lt"/>
              <a:cs typeface="+mn-cs"/>
            </a:endParaRPr>
          </a:p>
          <a:p>
            <a:pPr marL="0" indent="0">
              <a:buNone/>
            </a:pPr>
            <a:r>
              <a:rPr lang="en-US" b="1" dirty="0">
                <a:latin typeface="+mn-lt"/>
                <a:cs typeface="+mn-cs"/>
              </a:rPr>
              <a:t>C</a:t>
            </a:r>
            <a:r>
              <a:rPr lang="en-US" b="1" i="0" u="none" strike="noStrike" baseline="0" dirty="0">
                <a:latin typeface="+mn-lt"/>
                <a:cs typeface="+mn-cs"/>
              </a:rPr>
              <a:t>onsensus </a:t>
            </a:r>
            <a:r>
              <a:rPr lang="en-US" b="0" i="0" u="none" strike="noStrike" baseline="0" dirty="0">
                <a:latin typeface="+mn-lt"/>
                <a:cs typeface="+mn-cs"/>
              </a:rPr>
              <a:t>What is not working is access and continuity, with frustrations shared by both patients and staff alike. What also emerged was a consensus on </a:t>
            </a:r>
            <a:r>
              <a:rPr lang="en-US" b="1" i="1" u="none" strike="noStrike" baseline="0" dirty="0">
                <a:latin typeface="+mn-lt"/>
                <a:cs typeface="+mn-cs"/>
              </a:rPr>
              <a:t>what we can do differently. </a:t>
            </a:r>
          </a:p>
          <a:p>
            <a:r>
              <a:rPr lang="en-US" sz="1200" b="0" i="0" u="none" strike="noStrike" baseline="0" dirty="0">
                <a:latin typeface="+mn-lt"/>
                <a:cs typeface="+mn-cs"/>
              </a:rPr>
              <a:t>Integrated </a:t>
            </a:r>
            <a:r>
              <a:rPr lang="en-US" sz="1200" b="0" i="0" u="none" strike="noStrike" baseline="0" dirty="0" err="1">
                <a:latin typeface="+mn-lt"/>
                <a:cs typeface="+mn-cs"/>
              </a:rPr>
              <a:t>neighbourhood</a:t>
            </a:r>
            <a:r>
              <a:rPr lang="en-US" sz="1200" b="0" i="0" u="none" strike="noStrike" baseline="0" dirty="0">
                <a:latin typeface="+mn-lt"/>
                <a:cs typeface="+mn-cs"/>
              </a:rPr>
              <a:t> </a:t>
            </a:r>
            <a:r>
              <a:rPr lang="en-US" sz="1200" b="1" i="1" u="none" strike="noStrike" baseline="0" dirty="0">
                <a:latin typeface="+mn-lt"/>
                <a:cs typeface="+mn-cs"/>
              </a:rPr>
              <a:t>‘teams of teams’ </a:t>
            </a:r>
            <a:r>
              <a:rPr lang="en-US" sz="1200" b="0" i="0" u="none" strike="noStrike" baseline="0" dirty="0">
                <a:latin typeface="+mn-lt"/>
                <a:cs typeface="+mn-cs"/>
              </a:rPr>
              <a:t>need to evolve from Primary Care Networks (PCNs), and be rooted in a sense of shared ownership for improving the health and wellbeing of the population. They should promote a culture of collaboration and pride, create the time and space within these teams to problem solve together, and build relationships and trust between primary care and other system partners and communities. </a:t>
            </a:r>
          </a:p>
          <a:p>
            <a:r>
              <a:rPr lang="en-US" sz="1200" b="0" i="0" u="none" strike="noStrike" baseline="0" dirty="0">
                <a:latin typeface="+mn-lt"/>
                <a:cs typeface="+mn-cs"/>
              </a:rPr>
              <a:t>Streamlined access to urgent, same-day care and advice from an </a:t>
            </a:r>
            <a:r>
              <a:rPr lang="en-US" sz="1200" b="1" i="1" u="none" strike="noStrike" baseline="0" dirty="0">
                <a:latin typeface="+mn-lt"/>
                <a:cs typeface="+mn-cs"/>
              </a:rPr>
              <a:t>expanded multi-disciplinary team, using data and digital technology </a:t>
            </a:r>
            <a:r>
              <a:rPr lang="en-US" sz="1200" b="0" i="0" u="none" strike="noStrike" baseline="0" dirty="0">
                <a:latin typeface="+mn-lt"/>
                <a:cs typeface="+mn-cs"/>
              </a:rPr>
              <a:t>to enable patients to quickly find the right support to meet their needs </a:t>
            </a:r>
          </a:p>
          <a:p>
            <a:r>
              <a:rPr lang="en-US" sz="1200" b="0" i="0" u="none" strike="noStrike" baseline="0" dirty="0">
                <a:latin typeface="+mn-lt"/>
                <a:cs typeface="+mn-cs"/>
              </a:rPr>
              <a:t>Ensuring those who would most benefit from continuity of care in general practice (such as those with long term conditions) can access more proactive, </a:t>
            </a:r>
            <a:r>
              <a:rPr lang="en-US" sz="1200" b="0" i="0" u="none" strike="noStrike" baseline="0" dirty="0" err="1">
                <a:latin typeface="+mn-lt"/>
                <a:cs typeface="+mn-cs"/>
              </a:rPr>
              <a:t>personalised</a:t>
            </a:r>
            <a:r>
              <a:rPr lang="en-US" sz="1200" b="0" i="0" u="none" strike="noStrike" baseline="0" dirty="0">
                <a:latin typeface="+mn-lt"/>
                <a:cs typeface="+mn-cs"/>
              </a:rPr>
              <a:t> support from a named clinician working as part of a team of professionals </a:t>
            </a:r>
          </a:p>
          <a:p>
            <a:r>
              <a:rPr lang="en-US" sz="1200" b="0" i="0" u="none" strike="noStrike" baseline="0" dirty="0">
                <a:latin typeface="+mn-lt"/>
                <a:cs typeface="+mn-cs"/>
              </a:rPr>
              <a:t>Taking a more active role in creating healthy communities and reducing incidence of ill health by </a:t>
            </a:r>
            <a:r>
              <a:rPr lang="en-US" sz="1200" b="1" i="1" u="none" strike="noStrike" baseline="0" dirty="0">
                <a:latin typeface="+mn-lt"/>
                <a:cs typeface="+mn-cs"/>
              </a:rPr>
              <a:t>working with communities</a:t>
            </a:r>
            <a:r>
              <a:rPr lang="en-US" sz="1200" b="0" i="0" u="none" strike="noStrike" baseline="0" dirty="0">
                <a:latin typeface="+mn-lt"/>
                <a:cs typeface="+mn-cs"/>
              </a:rPr>
              <a:t>, making more effective use of data and developing closer working relationships with local authorities and the voluntary sector. </a:t>
            </a:r>
          </a:p>
          <a:p>
            <a:r>
              <a:rPr lang="en-US" sz="1200" b="0" i="0" u="none" strike="noStrike" baseline="0" dirty="0">
                <a:latin typeface="+mn-lt"/>
                <a:cs typeface="+mn-cs"/>
              </a:rPr>
              <a:t>Specific, excellent examples of this are already happening in different parts of the country, led by local teams. As demonstrated by the letter of support from all 42 ICS CEOs published alongside this report, there is a consistent and unequivocal commitment to building on this wealth of good practice and backing local primary care leaders to transform care for their patients. </a:t>
            </a:r>
          </a:p>
          <a:p>
            <a:r>
              <a:rPr lang="en-US" sz="1200" b="0" i="0" u="none" strike="noStrike" baseline="0" dirty="0">
                <a:latin typeface="+mn-lt"/>
                <a:cs typeface="+mn-cs"/>
              </a:rPr>
              <a:t>The formal establishment of ICSs could not be more timely, and this report clearly signals the need for primary care voice and leadership to be at the heart of local and national priorities. </a:t>
            </a:r>
          </a:p>
          <a:p>
            <a:r>
              <a:rPr lang="en-US" sz="1200" b="0" i="0" u="none" strike="noStrike" baseline="0" dirty="0">
                <a:latin typeface="+mn-lt"/>
                <a:cs typeface="+mn-cs"/>
              </a:rPr>
              <a:t>Alongside a commitment to local action, this report sets out a requirement for </a:t>
            </a:r>
            <a:r>
              <a:rPr lang="en-US" sz="1200" b="1" i="1" u="none" strike="noStrike" baseline="0" dirty="0">
                <a:latin typeface="+mn-lt"/>
                <a:cs typeface="+mn-cs"/>
              </a:rPr>
              <a:t>additional support from Government and NHS England, targeted most of all at fixing workforce supply, estates and digital infrastructure. </a:t>
            </a:r>
            <a:r>
              <a:rPr lang="en-US" sz="1200" b="0" i="0" u="none" strike="noStrike" baseline="0" dirty="0">
                <a:latin typeface="+mn-lt"/>
                <a:cs typeface="+mn-cs"/>
              </a:rPr>
              <a:t>The successful implementation of the vision set out will also require a pivot to locally-led action, as described in the King’s Fund literature review ‘levers for change in primary care’ published alongside this report. </a:t>
            </a:r>
          </a:p>
          <a:p>
            <a:endParaRPr lang="en-US" sz="1100" dirty="0">
              <a:latin typeface="+mn-lt"/>
              <a:cs typeface="+mn-cs"/>
            </a:endParaRPr>
          </a:p>
        </p:txBody>
      </p:sp>
      <p:pic>
        <p:nvPicPr>
          <p:cNvPr id="4" name="Content Placeholder 16">
            <a:extLst>
              <a:ext uri="{FF2B5EF4-FFF2-40B4-BE49-F238E27FC236}">
                <a16:creationId xmlns:a16="http://schemas.microsoft.com/office/drawing/2014/main" id="{8DC2F28D-42F0-4DF1-B4D0-33A192259924}"/>
              </a:ext>
            </a:extLst>
          </p:cNvPr>
          <p:cNvPicPr>
            <a:picLocks noChangeAspect="1"/>
          </p:cNvPicPr>
          <p:nvPr/>
        </p:nvPicPr>
        <p:blipFill>
          <a:blip r:embed="rId2"/>
          <a:stretch>
            <a:fillRect/>
          </a:stretch>
        </p:blipFill>
        <p:spPr>
          <a:xfrm>
            <a:off x="0" y="6581775"/>
            <a:ext cx="12192000" cy="215843"/>
          </a:xfrm>
          <a:prstGeom prst="rect">
            <a:avLst/>
          </a:prstGeom>
        </p:spPr>
      </p:pic>
    </p:spTree>
    <p:extLst>
      <p:ext uri="{BB962C8B-B14F-4D97-AF65-F5344CB8AC3E}">
        <p14:creationId xmlns:p14="http://schemas.microsoft.com/office/powerpoint/2010/main" val="971255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9C22C3-3B33-4674-BE79-9BEC3CB78DCE}"/>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3100" kern="1200">
                <a:solidFill>
                  <a:srgbClr val="FFFFFF"/>
                </a:solidFill>
                <a:latin typeface="+mj-lt"/>
                <a:ea typeface="+mj-ea"/>
                <a:cs typeface="+mj-cs"/>
              </a:rPr>
              <a:t>Primary care service development </a:t>
            </a:r>
            <a:br>
              <a:rPr lang="en-US" sz="3100" kern="1200">
                <a:solidFill>
                  <a:srgbClr val="FFFFFF"/>
                </a:solidFill>
                <a:latin typeface="+mj-lt"/>
                <a:ea typeface="+mj-ea"/>
                <a:cs typeface="+mj-cs"/>
              </a:rPr>
            </a:br>
            <a:r>
              <a:rPr lang="en-US" sz="3100" kern="1200">
                <a:solidFill>
                  <a:srgbClr val="FFFFFF"/>
                </a:solidFill>
                <a:latin typeface="+mj-lt"/>
                <a:ea typeface="+mj-ea"/>
                <a:cs typeface="+mj-cs"/>
              </a:rPr>
              <a:t>funding &amp; </a:t>
            </a:r>
            <a:br>
              <a:rPr lang="en-US" sz="3100" kern="1200">
                <a:solidFill>
                  <a:srgbClr val="FFFFFF"/>
                </a:solidFill>
                <a:latin typeface="+mj-lt"/>
                <a:ea typeface="+mj-ea"/>
                <a:cs typeface="+mj-cs"/>
              </a:rPr>
            </a:br>
            <a:r>
              <a:rPr lang="en-US" sz="3100" kern="1200">
                <a:solidFill>
                  <a:srgbClr val="FFFFFF"/>
                </a:solidFill>
                <a:latin typeface="+mj-lt"/>
                <a:ea typeface="+mj-ea"/>
                <a:cs typeface="+mj-cs"/>
              </a:rPr>
              <a:t>General Practice IT</a:t>
            </a:r>
            <a:br>
              <a:rPr lang="en-US" sz="3100" kern="1200">
                <a:solidFill>
                  <a:srgbClr val="FFFFFF"/>
                </a:solidFill>
                <a:latin typeface="+mj-lt"/>
                <a:ea typeface="+mj-ea"/>
                <a:cs typeface="+mj-cs"/>
              </a:rPr>
            </a:br>
            <a:r>
              <a:rPr lang="en-US" sz="3100" kern="1200">
                <a:solidFill>
                  <a:srgbClr val="FFFFFF"/>
                </a:solidFill>
                <a:latin typeface="+mj-lt"/>
                <a:ea typeface="+mj-ea"/>
                <a:cs typeface="+mj-cs"/>
              </a:rPr>
              <a:t>funding guidance 2023/24</a:t>
            </a:r>
          </a:p>
        </p:txBody>
      </p:sp>
      <p:sp>
        <p:nvSpPr>
          <p:cNvPr id="3" name="Content Placeholder 2">
            <a:extLst>
              <a:ext uri="{FF2B5EF4-FFF2-40B4-BE49-F238E27FC236}">
                <a16:creationId xmlns:a16="http://schemas.microsoft.com/office/drawing/2014/main" id="{CC3CDE9C-79F3-4F58-9FA2-67AF5D738C33}"/>
              </a:ext>
            </a:extLst>
          </p:cNvPr>
          <p:cNvSpPr>
            <a:spLocks noGrp="1"/>
          </p:cNvSpPr>
          <p:nvPr>
            <p:ph sz="quarter" idx="10"/>
          </p:nvPr>
        </p:nvSpPr>
        <p:spPr>
          <a:xfrm>
            <a:off x="4134811" y="649480"/>
            <a:ext cx="3177797" cy="5546047"/>
          </a:xfrm>
        </p:spPr>
        <p:txBody>
          <a:bodyPr vert="horz" lIns="91440" tIns="45720" rIns="91440" bIns="45720" rtlCol="0" anchor="ctr">
            <a:normAutofit/>
          </a:bodyPr>
          <a:lstStyle/>
          <a:p>
            <a:r>
              <a:rPr lang="en-US" sz="1700" b="1" i="0" u="sng" strike="noStrike" baseline="0" dirty="0">
                <a:latin typeface="+mn-lt"/>
                <a:cs typeface="+mn-cs"/>
              </a:rPr>
              <a:t>Primary care SDF in 2023/24 can be thought of in three sections:</a:t>
            </a:r>
          </a:p>
          <a:p>
            <a:r>
              <a:rPr lang="en-US" sz="1700" dirty="0">
                <a:latin typeface="+mn-lt"/>
                <a:cs typeface="+mn-cs"/>
              </a:rPr>
              <a:t>A</a:t>
            </a:r>
            <a:r>
              <a:rPr lang="en-US" sz="1700" b="0" i="0" u="none" strike="noStrike" baseline="0" dirty="0">
                <a:latin typeface="+mn-lt"/>
                <a:cs typeface="+mn-cs"/>
              </a:rPr>
              <a:t> transformation budget to support change and improvement in primary care (and particularly general practice) including support to the workforce</a:t>
            </a:r>
          </a:p>
          <a:p>
            <a:r>
              <a:rPr lang="en-US" sz="1700" b="0" i="0" u="none" strike="noStrike" baseline="0" dirty="0">
                <a:latin typeface="+mn-lt"/>
                <a:cs typeface="+mn-cs"/>
              </a:rPr>
              <a:t>A set of specific workforce </a:t>
            </a:r>
            <a:r>
              <a:rPr lang="en-US" sz="1700" b="0" i="0" u="none" strike="noStrike" baseline="0" dirty="0" err="1">
                <a:latin typeface="+mn-lt"/>
                <a:cs typeface="+mn-cs"/>
              </a:rPr>
              <a:t>programmes</a:t>
            </a:r>
            <a:r>
              <a:rPr lang="en-US" sz="1700" b="0" i="0" u="none" strike="noStrike" baseline="0" dirty="0">
                <a:latin typeface="+mn-lt"/>
                <a:cs typeface="+mn-cs"/>
              </a:rPr>
              <a:t> continuing from previous years (including some ARRS funding)</a:t>
            </a:r>
          </a:p>
          <a:p>
            <a:r>
              <a:rPr lang="en-US" sz="1700" dirty="0">
                <a:latin typeface="+mn-lt"/>
                <a:cs typeface="+mn-cs"/>
              </a:rPr>
              <a:t>F</a:t>
            </a:r>
            <a:r>
              <a:rPr lang="en-US" sz="1700" b="0" i="0" u="none" strike="noStrike" baseline="0" dirty="0">
                <a:latin typeface="+mn-lt"/>
                <a:cs typeface="+mn-cs"/>
              </a:rPr>
              <a:t>unding from primary care SDF to increase general practice IT (GPIT)revenue budgets (‘GPIT Infrastructure and Resilience’).</a:t>
            </a:r>
          </a:p>
          <a:p>
            <a:pPr marL="0"/>
            <a:endParaRPr lang="en-US" sz="1700" dirty="0">
              <a:latin typeface="+mn-lt"/>
              <a:cs typeface="+mn-cs"/>
            </a:endParaRPr>
          </a:p>
        </p:txBody>
      </p:sp>
      <p:pic>
        <p:nvPicPr>
          <p:cNvPr id="6" name="Picture 5">
            <a:extLst>
              <a:ext uri="{FF2B5EF4-FFF2-40B4-BE49-F238E27FC236}">
                <a16:creationId xmlns:a16="http://schemas.microsoft.com/office/drawing/2014/main" id="{8383FEDE-CEB4-71E7-F38F-338CF90AC2BB}"/>
              </a:ext>
            </a:extLst>
          </p:cNvPr>
          <p:cNvPicPr>
            <a:picLocks noChangeAspect="1"/>
          </p:cNvPicPr>
          <p:nvPr/>
        </p:nvPicPr>
        <p:blipFill>
          <a:blip r:embed="rId2"/>
          <a:stretch>
            <a:fillRect/>
          </a:stretch>
        </p:blipFill>
        <p:spPr>
          <a:xfrm>
            <a:off x="7353916" y="1109472"/>
            <a:ext cx="4603591" cy="4108704"/>
          </a:xfrm>
          <a:prstGeom prst="rect">
            <a:avLst/>
          </a:prstGeom>
        </p:spPr>
      </p:pic>
      <p:pic>
        <p:nvPicPr>
          <p:cNvPr id="4" name="Content Placeholder 16">
            <a:extLst>
              <a:ext uri="{FF2B5EF4-FFF2-40B4-BE49-F238E27FC236}">
                <a16:creationId xmlns:a16="http://schemas.microsoft.com/office/drawing/2014/main" id="{8DC2F28D-42F0-4DF1-B4D0-33A192259924}"/>
              </a:ext>
            </a:extLst>
          </p:cNvPr>
          <p:cNvPicPr>
            <a:picLocks noChangeAspect="1"/>
          </p:cNvPicPr>
          <p:nvPr/>
        </p:nvPicPr>
        <p:blipFill>
          <a:blip r:embed="rId3"/>
          <a:stretch>
            <a:fillRect/>
          </a:stretch>
        </p:blipFill>
        <p:spPr>
          <a:xfrm>
            <a:off x="0" y="6581775"/>
            <a:ext cx="12192000" cy="215843"/>
          </a:xfrm>
          <a:prstGeom prst="rect">
            <a:avLst/>
          </a:prstGeom>
        </p:spPr>
      </p:pic>
    </p:spTree>
    <p:extLst>
      <p:ext uri="{BB962C8B-B14F-4D97-AF65-F5344CB8AC3E}">
        <p14:creationId xmlns:p14="http://schemas.microsoft.com/office/powerpoint/2010/main" val="1200677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9C22C3-3B33-4674-BE79-9BEC3CB78DCE}"/>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3100" kern="1200" dirty="0">
                <a:solidFill>
                  <a:srgbClr val="FFFFFF"/>
                </a:solidFill>
                <a:latin typeface="+mj-lt"/>
                <a:ea typeface="+mj-ea"/>
                <a:cs typeface="+mj-cs"/>
              </a:rPr>
              <a:t>General Practice Improvement </a:t>
            </a:r>
            <a:r>
              <a:rPr lang="en-US" sz="3100" kern="1200" dirty="0" err="1">
                <a:solidFill>
                  <a:srgbClr val="FFFFFF"/>
                </a:solidFill>
                <a:latin typeface="+mj-lt"/>
                <a:ea typeface="+mj-ea"/>
                <a:cs typeface="+mj-cs"/>
              </a:rPr>
              <a:t>Programme</a:t>
            </a:r>
            <a:r>
              <a:rPr lang="en-US" sz="3100" kern="1200" dirty="0">
                <a:solidFill>
                  <a:srgbClr val="FFFFFF"/>
                </a:solidFill>
                <a:latin typeface="+mj-lt"/>
                <a:ea typeface="+mj-ea"/>
                <a:cs typeface="+mj-cs"/>
              </a:rPr>
              <a:t> </a:t>
            </a:r>
          </a:p>
        </p:txBody>
      </p:sp>
      <p:pic>
        <p:nvPicPr>
          <p:cNvPr id="4" name="Content Placeholder 16">
            <a:extLst>
              <a:ext uri="{FF2B5EF4-FFF2-40B4-BE49-F238E27FC236}">
                <a16:creationId xmlns:a16="http://schemas.microsoft.com/office/drawing/2014/main" id="{8DC2F28D-42F0-4DF1-B4D0-33A192259924}"/>
              </a:ext>
            </a:extLst>
          </p:cNvPr>
          <p:cNvPicPr>
            <a:picLocks noChangeAspect="1"/>
          </p:cNvPicPr>
          <p:nvPr/>
        </p:nvPicPr>
        <p:blipFill>
          <a:blip r:embed="rId2"/>
          <a:stretch>
            <a:fillRect/>
          </a:stretch>
        </p:blipFill>
        <p:spPr>
          <a:xfrm>
            <a:off x="0" y="6581775"/>
            <a:ext cx="12192000" cy="215843"/>
          </a:xfrm>
          <a:prstGeom prst="rect">
            <a:avLst/>
          </a:prstGeom>
        </p:spPr>
      </p:pic>
      <p:sp>
        <p:nvSpPr>
          <p:cNvPr id="9" name="TextBox 8">
            <a:extLst>
              <a:ext uri="{FF2B5EF4-FFF2-40B4-BE49-F238E27FC236}">
                <a16:creationId xmlns:a16="http://schemas.microsoft.com/office/drawing/2014/main" id="{0E74EE6F-215C-C254-765C-CBD2BDADFB38}"/>
              </a:ext>
            </a:extLst>
          </p:cNvPr>
          <p:cNvSpPr txBox="1"/>
          <p:nvPr/>
        </p:nvSpPr>
        <p:spPr>
          <a:xfrm>
            <a:off x="4017523" y="155642"/>
            <a:ext cx="8171429" cy="6463308"/>
          </a:xfrm>
          <a:prstGeom prst="rect">
            <a:avLst/>
          </a:prstGeom>
          <a:noFill/>
        </p:spPr>
        <p:txBody>
          <a:bodyPr wrap="square">
            <a:spAutoFit/>
          </a:bodyPr>
          <a:lstStyle/>
          <a:p>
            <a:r>
              <a:rPr lang="en-GB" sz="1200" dirty="0"/>
              <a:t>Focus: supporting improvements in five  priority areas:</a:t>
            </a:r>
          </a:p>
          <a:p>
            <a:endParaRPr lang="en-GB" sz="1200" dirty="0"/>
          </a:p>
          <a:p>
            <a:pPr marL="228600" indent="-228600">
              <a:buFont typeface="+mj-lt"/>
              <a:buAutoNum type="arabicPeriod"/>
            </a:pPr>
            <a:r>
              <a:rPr lang="en-GB" sz="1200" dirty="0"/>
              <a:t>Understanding and managing demand and capacity</a:t>
            </a:r>
          </a:p>
          <a:p>
            <a:pPr marL="228600" indent="-228600">
              <a:buFont typeface="+mj-lt"/>
              <a:buAutoNum type="arabicPeriod"/>
            </a:pPr>
            <a:r>
              <a:rPr lang="en-GB" sz="1200" dirty="0"/>
              <a:t>Enhancing care navigation and triage processes</a:t>
            </a:r>
          </a:p>
          <a:p>
            <a:pPr marL="228600" indent="-228600">
              <a:buFont typeface="+mj-lt"/>
              <a:buAutoNum type="arabicPeriod"/>
            </a:pPr>
            <a:r>
              <a:rPr lang="en-GB" sz="1200" dirty="0"/>
              <a:t>Improving the experience for patients of telephoning their practice (‘the telephony journey’)</a:t>
            </a:r>
          </a:p>
          <a:p>
            <a:pPr marL="228600" indent="-228600">
              <a:buFont typeface="+mj-lt"/>
              <a:buAutoNum type="arabicPeriod"/>
            </a:pPr>
            <a:r>
              <a:rPr lang="en-GB" sz="1200" dirty="0"/>
              <a:t>Improving the experience for patients of contacting their practice and managing their care online (focusing on practice websites, online consultation tools, messaging systems and appointment booking tools)</a:t>
            </a:r>
          </a:p>
          <a:p>
            <a:pPr marL="228600" indent="-228600">
              <a:buFont typeface="+mj-lt"/>
              <a:buAutoNum type="arabicPeriod"/>
            </a:pPr>
            <a:r>
              <a:rPr lang="en-GB" sz="1200" dirty="0"/>
              <a:t>Management of non-patient-facing practice workload.</a:t>
            </a:r>
          </a:p>
          <a:p>
            <a:endParaRPr lang="en-GB" sz="1200" dirty="0"/>
          </a:p>
          <a:p>
            <a:r>
              <a:rPr lang="en-GB" sz="1200" dirty="0"/>
              <a:t>Three levels of support.</a:t>
            </a:r>
          </a:p>
          <a:p>
            <a:endParaRPr lang="en-GB" dirty="0"/>
          </a:p>
          <a:p>
            <a:r>
              <a:rPr lang="en-GB" sz="1200" dirty="0"/>
              <a:t>1. </a:t>
            </a:r>
            <a:r>
              <a:rPr lang="en-GB" sz="1200" b="1" u="sng" dirty="0"/>
              <a:t>Universal offer</a:t>
            </a:r>
          </a:p>
          <a:p>
            <a:r>
              <a:rPr lang="en-GB" sz="1200" dirty="0"/>
              <a:t>Every practice is England can access the universal offer, which will be made up of:</a:t>
            </a:r>
          </a:p>
          <a:p>
            <a:endParaRPr lang="en-GB" sz="1200" dirty="0"/>
          </a:p>
          <a:p>
            <a:r>
              <a:rPr lang="en-GB" sz="1200" dirty="0"/>
              <a:t>webinars covering the five key priority areas and advice on how to make practical changes and improvements in general practice.</a:t>
            </a:r>
          </a:p>
          <a:p>
            <a:r>
              <a:rPr lang="en-GB" sz="1200" dirty="0"/>
              <a:t>online resources on the five5 priority areas, including guidance on quick wins and best practice.</a:t>
            </a:r>
          </a:p>
          <a:p>
            <a:r>
              <a:rPr lang="en-GB" sz="1200" dirty="0"/>
              <a:t>training opportunities including in quality improvement tools, techniques and leadership.</a:t>
            </a:r>
          </a:p>
          <a:p>
            <a:endParaRPr lang="en-GB" sz="1200" dirty="0"/>
          </a:p>
          <a:p>
            <a:r>
              <a:rPr lang="en-GB" sz="1200" dirty="0"/>
              <a:t>2. </a:t>
            </a:r>
            <a:r>
              <a:rPr lang="en-GB" sz="1200" b="1" u="sng" dirty="0"/>
              <a:t>Intermediate offer</a:t>
            </a:r>
          </a:p>
          <a:p>
            <a:r>
              <a:rPr lang="en-GB" sz="1200" dirty="0"/>
              <a:t>There are versions of the intermediate offer for practices and for PCNs.</a:t>
            </a:r>
          </a:p>
          <a:p>
            <a:endParaRPr lang="en-GB" sz="1200" dirty="0"/>
          </a:p>
          <a:p>
            <a:r>
              <a:rPr lang="en-GB" sz="1200" dirty="0"/>
              <a:t>The intermediate offer for practices is a hands-on package of support delivered over three months to enable planning and delivery of improvements. This support will include facilitated, in-person sessions, a data diagnosis and a tailored analysis of demand and capacity.</a:t>
            </a:r>
          </a:p>
          <a:p>
            <a:endParaRPr lang="en-GB" sz="1200" dirty="0"/>
          </a:p>
          <a:p>
            <a:r>
              <a:rPr lang="en-GB" sz="1200" dirty="0"/>
              <a:t>The intermediate offer for PCNs consists of 12 facilitated sessions to support the PCN to develop and agree a jointly-owned shared purpose, understand demand and capacity across the network, and identify local solutions to issues. The sessions will encourage the PCN to develop or build on its existing at-scale working, effectively utilise Additional Roles (ARRS), and to share learning across the network.</a:t>
            </a:r>
          </a:p>
          <a:p>
            <a:endParaRPr lang="en-GB" sz="1200" dirty="0"/>
          </a:p>
          <a:p>
            <a:r>
              <a:rPr lang="en-GB" sz="1200" dirty="0"/>
              <a:t>3. </a:t>
            </a:r>
            <a:r>
              <a:rPr lang="en-GB" sz="1200" b="1" u="sng" dirty="0"/>
              <a:t>Intensive offer</a:t>
            </a:r>
          </a:p>
          <a:p>
            <a:r>
              <a:rPr lang="en-GB" sz="1200" dirty="0"/>
              <a:t>The intensive offer provides targeted, hands-on support for those practices working in the most challenging circumstances. Delivered over six months, practices will benefit from on-site </a:t>
            </a:r>
            <a:r>
              <a:rPr lang="en-GB" sz="1200" b="0" i="0" dirty="0">
                <a:solidFill>
                  <a:srgbClr val="202A30"/>
                </a:solidFill>
                <a:effectLst/>
                <a:latin typeface="-apple-system"/>
              </a:rPr>
              <a:t>support as well as group-based sessions to facilitate peer-to-peer learning and sharing of experience across practices.</a:t>
            </a:r>
            <a:endParaRPr lang="en-GB" sz="1200" dirty="0"/>
          </a:p>
        </p:txBody>
      </p:sp>
    </p:spTree>
    <p:extLst>
      <p:ext uri="{BB962C8B-B14F-4D97-AF65-F5344CB8AC3E}">
        <p14:creationId xmlns:p14="http://schemas.microsoft.com/office/powerpoint/2010/main" val="587399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89A1B5-3DC5-48C7-83AC-5A94CFA21E0B}"/>
              </a:ext>
            </a:extLst>
          </p:cNvPr>
          <p:cNvSpPr>
            <a:spLocks noGrp="1"/>
          </p:cNvSpPr>
          <p:nvPr>
            <p:ph sz="quarter" idx="10"/>
          </p:nvPr>
        </p:nvSpPr>
        <p:spPr>
          <a:xfrm>
            <a:off x="4172505" y="1322773"/>
            <a:ext cx="7466938" cy="618779"/>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p:txBody>
      </p:sp>
      <p:sp>
        <p:nvSpPr>
          <p:cNvPr id="9" name="Rectangle 8">
            <a:extLst>
              <a:ext uri="{FF2B5EF4-FFF2-40B4-BE49-F238E27FC236}">
                <a16:creationId xmlns:a16="http://schemas.microsoft.com/office/drawing/2014/main" id="{BD0BD7B0-B62D-4FB3-9AD6-04DB08737CDB}"/>
              </a:ext>
            </a:extLst>
          </p:cNvPr>
          <p:cNvSpPr/>
          <p:nvPr/>
        </p:nvSpPr>
        <p:spPr>
          <a:xfrm>
            <a:off x="0" y="0"/>
            <a:ext cx="12192000" cy="897123"/>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Optimising wider primary care including Community Pharmacy</a:t>
            </a:r>
          </a:p>
        </p:txBody>
      </p:sp>
      <p:pic>
        <p:nvPicPr>
          <p:cNvPr id="8" name="Picture 7">
            <a:extLst>
              <a:ext uri="{FF2B5EF4-FFF2-40B4-BE49-F238E27FC236}">
                <a16:creationId xmlns:a16="http://schemas.microsoft.com/office/drawing/2014/main" id="{42D11A86-ABEC-4BEE-885C-A283E630703A}"/>
              </a:ext>
            </a:extLst>
          </p:cNvPr>
          <p:cNvPicPr>
            <a:picLocks noChangeAspect="1"/>
          </p:cNvPicPr>
          <p:nvPr/>
        </p:nvPicPr>
        <p:blipFill>
          <a:blip r:embed="rId2"/>
          <a:stretch>
            <a:fillRect/>
          </a:stretch>
        </p:blipFill>
        <p:spPr>
          <a:xfrm>
            <a:off x="10813510" y="84421"/>
            <a:ext cx="1238250" cy="495300"/>
          </a:xfrm>
          <a:prstGeom prst="rect">
            <a:avLst/>
          </a:prstGeom>
        </p:spPr>
      </p:pic>
      <p:sp>
        <p:nvSpPr>
          <p:cNvPr id="7" name="TextBox 6">
            <a:extLst>
              <a:ext uri="{FF2B5EF4-FFF2-40B4-BE49-F238E27FC236}">
                <a16:creationId xmlns:a16="http://schemas.microsoft.com/office/drawing/2014/main" id="{CCEF03FE-925F-4877-AA6C-12AE4754B7F8}"/>
              </a:ext>
            </a:extLst>
          </p:cNvPr>
          <p:cNvSpPr txBox="1"/>
          <p:nvPr/>
        </p:nvSpPr>
        <p:spPr>
          <a:xfrm>
            <a:off x="249392" y="1110255"/>
            <a:ext cx="11802368" cy="5647700"/>
          </a:xfrm>
          <a:prstGeom prst="rect">
            <a:avLst/>
          </a:prstGeom>
          <a:noFill/>
        </p:spPr>
        <p:txBody>
          <a:bodyPr wrap="square">
            <a:spAutoFit/>
          </a:bodyPr>
          <a:lstStyle/>
          <a:p>
            <a:r>
              <a:rPr lang="en-GB" sz="1600" b="1" dirty="0">
                <a:solidFill>
                  <a:schemeClr val="tx2"/>
                </a:solidFill>
                <a:latin typeface="Arial" panose="020B0604020202020204" pitchFamily="34" charset="0"/>
                <a:cs typeface="Arial" panose="020B0604020202020204" pitchFamily="34" charset="0"/>
              </a:rPr>
              <a:t>Increase the use of Community Pharmacy in 4 specific areas:</a:t>
            </a:r>
          </a:p>
          <a:p>
            <a:endParaRPr lang="en-GB" sz="800" dirty="0">
              <a:solidFill>
                <a:schemeClr val="tx2"/>
              </a:solidFill>
              <a:latin typeface="Arial" panose="020B0604020202020204" pitchFamily="34" charset="0"/>
              <a:cs typeface="Arial" panose="020B0604020202020204" pitchFamily="34" charset="0"/>
            </a:endParaRPr>
          </a:p>
          <a:p>
            <a:pPr marL="342900" indent="-342900">
              <a:buFont typeface="+mj-lt"/>
              <a:buAutoNum type="arabicPeriod"/>
            </a:pPr>
            <a:r>
              <a:rPr lang="en-GB" sz="1600" dirty="0">
                <a:solidFill>
                  <a:schemeClr val="tx2"/>
                </a:solidFill>
                <a:latin typeface="Arial" panose="020B0604020202020204" pitchFamily="34" charset="0"/>
                <a:cs typeface="Arial" panose="020B0604020202020204" pitchFamily="34" charset="0"/>
              </a:rPr>
              <a:t>Community Pharmacist Consultation Service GP-CPCS and NHS111</a:t>
            </a:r>
          </a:p>
          <a:p>
            <a:pPr marL="342900" indent="-342900">
              <a:buFont typeface="+mj-lt"/>
              <a:buAutoNum type="arabicPeriod"/>
            </a:pPr>
            <a:r>
              <a:rPr lang="en-GB" sz="1600" dirty="0">
                <a:solidFill>
                  <a:schemeClr val="tx2"/>
                </a:solidFill>
                <a:latin typeface="Arial" panose="020B0604020202020204" pitchFamily="34" charset="0"/>
                <a:cs typeface="Arial" panose="020B0604020202020204" pitchFamily="34" charset="0"/>
              </a:rPr>
              <a:t>Community Pharmacy Hypertension case-finding service </a:t>
            </a:r>
          </a:p>
          <a:p>
            <a:pPr marL="342900" indent="-342900">
              <a:buFont typeface="+mj-lt"/>
              <a:buAutoNum type="arabicPeriod"/>
            </a:pPr>
            <a:r>
              <a:rPr lang="en-GB" sz="1600" dirty="0">
                <a:solidFill>
                  <a:schemeClr val="tx2"/>
                </a:solidFill>
                <a:latin typeface="Arial" panose="020B0604020202020204" pitchFamily="34" charset="0"/>
                <a:cs typeface="Arial" panose="020B0604020202020204" pitchFamily="34" charset="0"/>
              </a:rPr>
              <a:t>Pharmacy Contraception Service.</a:t>
            </a:r>
          </a:p>
          <a:p>
            <a:pPr marL="342900" indent="-342900">
              <a:buFont typeface="+mj-lt"/>
              <a:buAutoNum type="arabicPeriod"/>
            </a:pPr>
            <a:r>
              <a:rPr lang="en-GB" sz="1600" dirty="0">
                <a:solidFill>
                  <a:schemeClr val="tx2"/>
                </a:solidFill>
                <a:latin typeface="Arial" panose="020B0604020202020204" pitchFamily="34" charset="0"/>
                <a:cs typeface="Arial" panose="020B0604020202020204" pitchFamily="34" charset="0"/>
              </a:rPr>
              <a:t>NHS Discharge Medicines Service (DMS)</a:t>
            </a:r>
          </a:p>
          <a:p>
            <a:endParaRPr lang="en-GB" sz="1600" dirty="0">
              <a:solidFill>
                <a:schemeClr val="tx2"/>
              </a:solidFill>
              <a:latin typeface="Arial" panose="020B0604020202020204" pitchFamily="34" charset="0"/>
              <a:cs typeface="Arial" panose="020B0604020202020204" pitchFamily="34" charset="0"/>
            </a:endParaRPr>
          </a:p>
          <a:p>
            <a:r>
              <a:rPr lang="en-GB" sz="1600" b="1" dirty="0">
                <a:solidFill>
                  <a:schemeClr val="tx2"/>
                </a:solidFill>
                <a:latin typeface="Arial" panose="020B0604020202020204" pitchFamily="34" charset="0"/>
                <a:cs typeface="Arial" panose="020B0604020202020204" pitchFamily="34" charset="0"/>
              </a:rPr>
              <a:t>Current NW Community Pharmacist Consultation Service (CPCS) Performance:</a:t>
            </a:r>
          </a:p>
          <a:p>
            <a:endParaRPr lang="en-GB" sz="9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The number of North West GP referrals to CPCS in December 2022 was 14,664 and this is significantly higher than any previous month. (November 22 = 9,836) </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The number of North West referrals from NHS 111 to CPCS in December 22 was 12, 538 up 10,196 the previous month</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The North West was an early adopter of CPCS and is one of the top performing regions nationally. </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The North West has more referrals to CPCS per head of population than any other region</a:t>
            </a:r>
          </a:p>
          <a:p>
            <a:endParaRPr lang="en-GB" sz="1600" dirty="0">
              <a:solidFill>
                <a:schemeClr val="tx2"/>
              </a:solidFill>
              <a:latin typeface="Arial" panose="020B0604020202020204" pitchFamily="34" charset="0"/>
              <a:cs typeface="Arial" panose="020B0604020202020204" pitchFamily="34" charset="0"/>
            </a:endParaRPr>
          </a:p>
          <a:p>
            <a:r>
              <a:rPr lang="en-GB" sz="1600" b="1" dirty="0">
                <a:solidFill>
                  <a:schemeClr val="tx2"/>
                </a:solidFill>
                <a:latin typeface="Arial" panose="020B0604020202020204" pitchFamily="34" charset="0"/>
                <a:cs typeface="Arial" panose="020B0604020202020204" pitchFamily="34" charset="0"/>
              </a:rPr>
              <a:t>NHS Planning guidance 2023/24 and integration with wider primary care</a:t>
            </a:r>
          </a:p>
          <a:p>
            <a:endParaRPr lang="en-GB" sz="8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ICB enhanced deployment for GP-CPCS. </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ICB wide Minor Ailment Scheme to overlay alongside GP-CPCS.</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PCN focus on GP-CPCS referrals per 1,000 population per practice.</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Training and implementation support for expansion of GP-CPCS.</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Blood Pressure service and direct booking for patients for checks in at pharmacies </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Full roll-out of the new contraception service</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Enhanced deployment of Discharge Medicines Service (DMS) to maximise hospital utilisation</a:t>
            </a:r>
          </a:p>
        </p:txBody>
      </p:sp>
    </p:spTree>
    <p:extLst>
      <p:ext uri="{BB962C8B-B14F-4D97-AF65-F5344CB8AC3E}">
        <p14:creationId xmlns:p14="http://schemas.microsoft.com/office/powerpoint/2010/main" val="162748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89A1B5-3DC5-48C7-83AC-5A94CFA21E0B}"/>
              </a:ext>
            </a:extLst>
          </p:cNvPr>
          <p:cNvSpPr>
            <a:spLocks noGrp="1"/>
          </p:cNvSpPr>
          <p:nvPr>
            <p:ph sz="quarter" idx="10"/>
          </p:nvPr>
        </p:nvSpPr>
        <p:spPr>
          <a:xfrm>
            <a:off x="4172505" y="1322773"/>
            <a:ext cx="7466938" cy="618779"/>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p:txBody>
      </p:sp>
      <p:sp>
        <p:nvSpPr>
          <p:cNvPr id="9" name="Rectangle 8">
            <a:extLst>
              <a:ext uri="{FF2B5EF4-FFF2-40B4-BE49-F238E27FC236}">
                <a16:creationId xmlns:a16="http://schemas.microsoft.com/office/drawing/2014/main" id="{BD0BD7B0-B62D-4FB3-9AD6-04DB08737CDB}"/>
              </a:ext>
            </a:extLst>
          </p:cNvPr>
          <p:cNvSpPr/>
          <p:nvPr/>
        </p:nvSpPr>
        <p:spPr>
          <a:xfrm>
            <a:off x="0" y="0"/>
            <a:ext cx="12192000" cy="897123"/>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continued focus on Health Inequalities</a:t>
            </a:r>
          </a:p>
        </p:txBody>
      </p:sp>
      <p:pic>
        <p:nvPicPr>
          <p:cNvPr id="8" name="Picture 7">
            <a:extLst>
              <a:ext uri="{FF2B5EF4-FFF2-40B4-BE49-F238E27FC236}">
                <a16:creationId xmlns:a16="http://schemas.microsoft.com/office/drawing/2014/main" id="{42D11A86-ABEC-4BEE-885C-A283E630703A}"/>
              </a:ext>
            </a:extLst>
          </p:cNvPr>
          <p:cNvPicPr>
            <a:picLocks noChangeAspect="1"/>
          </p:cNvPicPr>
          <p:nvPr/>
        </p:nvPicPr>
        <p:blipFill>
          <a:blip r:embed="rId2"/>
          <a:stretch>
            <a:fillRect/>
          </a:stretch>
        </p:blipFill>
        <p:spPr>
          <a:xfrm>
            <a:off x="10813510" y="84421"/>
            <a:ext cx="1238250" cy="495300"/>
          </a:xfrm>
          <a:prstGeom prst="rect">
            <a:avLst/>
          </a:prstGeom>
        </p:spPr>
      </p:pic>
      <p:sp>
        <p:nvSpPr>
          <p:cNvPr id="6" name="Text Placeholder 2">
            <a:extLst>
              <a:ext uri="{FF2B5EF4-FFF2-40B4-BE49-F238E27FC236}">
                <a16:creationId xmlns:a16="http://schemas.microsoft.com/office/drawing/2014/main" id="{75DA8FCD-928E-4601-8131-7618CB6C20F8}"/>
              </a:ext>
            </a:extLst>
          </p:cNvPr>
          <p:cNvSpPr txBox="1">
            <a:spLocks/>
          </p:cNvSpPr>
          <p:nvPr/>
        </p:nvSpPr>
        <p:spPr>
          <a:xfrm>
            <a:off x="140240" y="1012055"/>
            <a:ext cx="5541469" cy="264554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9525" defTabSz="685800">
              <a:lnSpc>
                <a:spcPct val="100000"/>
              </a:lnSpc>
              <a:spcBef>
                <a:spcPts val="633"/>
              </a:spcBef>
              <a:tabLst>
                <a:tab pos="180499" algn="l"/>
                <a:tab pos="180975" algn="l"/>
              </a:tabLst>
              <a:defRPr/>
            </a:pPr>
            <a:r>
              <a:rPr lang="en-GB" sz="1200" b="1" spc="-4" dirty="0">
                <a:solidFill>
                  <a:prstClr val="black"/>
                </a:solidFill>
                <a:latin typeface="Arial" panose="020B0604020202020204" pitchFamily="34" charset="0"/>
                <a:cs typeface="Arial" panose="020B0604020202020204" pitchFamily="34" charset="0"/>
              </a:rPr>
              <a:t>Complete Care Communities Programme (CCCP) - overview</a:t>
            </a:r>
            <a:endParaRPr lang="en-GB" sz="1200" spc="-4" dirty="0">
              <a:solidFill>
                <a:prstClr val="black"/>
              </a:solidFill>
              <a:latin typeface="Arial" panose="020B0604020202020204" pitchFamily="34" charset="0"/>
              <a:cs typeface="Arial" panose="020B0604020202020204" pitchFamily="34" charset="0"/>
            </a:endParaRPr>
          </a:p>
          <a:p>
            <a:pPr marL="180975" indent="-171450" defTabSz="685800">
              <a:lnSpc>
                <a:spcPct val="100000"/>
              </a:lnSpc>
              <a:spcBef>
                <a:spcPts val="633"/>
              </a:spcBef>
              <a:buFontTx/>
              <a:buChar char="•"/>
              <a:tabLst>
                <a:tab pos="180499" algn="l"/>
                <a:tab pos="180975" algn="l"/>
              </a:tabLst>
              <a:defRPr/>
            </a:pPr>
            <a:r>
              <a:rPr lang="en-GB" sz="1200" spc="-4" dirty="0">
                <a:solidFill>
                  <a:prstClr val="black"/>
                </a:solidFill>
                <a:latin typeface="Arial" panose="020B0604020202020204" pitchFamily="34" charset="0"/>
                <a:cs typeface="Arial" panose="020B0604020202020204" pitchFamily="34" charset="0"/>
              </a:rPr>
              <a:t>The CCCP has been designed to tackle health inequalities through the creation of local demonstrator sites known as ‘Complete Care Communities’ </a:t>
            </a:r>
          </a:p>
          <a:p>
            <a:pPr marL="180975" indent="-171450" defTabSz="685800">
              <a:lnSpc>
                <a:spcPct val="100000"/>
              </a:lnSpc>
              <a:spcBef>
                <a:spcPts val="633"/>
              </a:spcBef>
              <a:buFontTx/>
              <a:buChar char="•"/>
              <a:tabLst>
                <a:tab pos="180499" algn="l"/>
                <a:tab pos="180975" algn="l"/>
              </a:tabLst>
              <a:defRPr/>
            </a:pPr>
            <a:r>
              <a:rPr lang="en-GB" sz="1200" spc="-4" dirty="0">
                <a:solidFill>
                  <a:prstClr val="black"/>
                </a:solidFill>
                <a:latin typeface="Arial" panose="020B0604020202020204" pitchFamily="34" charset="0"/>
                <a:cs typeface="Arial" panose="020B0604020202020204" pitchFamily="34" charset="0"/>
              </a:rPr>
              <a:t>Establish the evidence and causation of disparities - then design new ways of providing care</a:t>
            </a:r>
          </a:p>
          <a:p>
            <a:pPr marL="180975" indent="-171450" defTabSz="685800">
              <a:lnSpc>
                <a:spcPct val="100000"/>
              </a:lnSpc>
              <a:spcBef>
                <a:spcPts val="633"/>
              </a:spcBef>
              <a:buFontTx/>
              <a:buChar char="•"/>
              <a:tabLst>
                <a:tab pos="180499" algn="l"/>
                <a:tab pos="180975" algn="l"/>
              </a:tabLst>
              <a:defRPr/>
            </a:pPr>
            <a:r>
              <a:rPr lang="en-GB" sz="1200" dirty="0">
                <a:solidFill>
                  <a:prstClr val="black"/>
                </a:solidFill>
                <a:latin typeface="Arial" panose="020B0604020202020204" pitchFamily="34" charset="0"/>
                <a:cs typeface="Arial" panose="020B0604020202020204" pitchFamily="34" charset="0"/>
              </a:rPr>
              <a:t>The Complete</a:t>
            </a:r>
            <a:r>
              <a:rPr lang="en-GB" sz="1200" spc="-30"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Care</a:t>
            </a:r>
            <a:r>
              <a:rPr lang="en-GB" sz="1200" spc="-10"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Community</a:t>
            </a:r>
            <a:r>
              <a:rPr lang="en-GB" sz="1200" spc="-30" dirty="0">
                <a:solidFill>
                  <a:prstClr val="black"/>
                </a:solidFill>
                <a:latin typeface="Arial" panose="020B0604020202020204" pitchFamily="34" charset="0"/>
                <a:cs typeface="Arial" panose="020B0604020202020204" pitchFamily="34" charset="0"/>
              </a:rPr>
              <a:t> </a:t>
            </a:r>
            <a:r>
              <a:rPr lang="en-GB" sz="1200" spc="-10" dirty="0">
                <a:solidFill>
                  <a:prstClr val="black"/>
                </a:solidFill>
                <a:latin typeface="Arial" panose="020B0604020202020204" pitchFamily="34" charset="0"/>
                <a:cs typeface="Arial" panose="020B0604020202020204" pitchFamily="34" charset="0"/>
              </a:rPr>
              <a:t>Programme</a:t>
            </a:r>
            <a:r>
              <a:rPr lang="en-GB" sz="1200" spc="-30" dirty="0">
                <a:solidFill>
                  <a:prstClr val="black"/>
                </a:solidFill>
                <a:latin typeface="Arial" panose="020B0604020202020204" pitchFamily="34" charset="0"/>
                <a:cs typeface="Arial" panose="020B0604020202020204" pitchFamily="34" charset="0"/>
              </a:rPr>
              <a:t> </a:t>
            </a:r>
            <a:r>
              <a:rPr lang="en-GB" sz="1200" spc="-10" dirty="0">
                <a:solidFill>
                  <a:prstClr val="black"/>
                </a:solidFill>
                <a:latin typeface="Arial" panose="020B0604020202020204" pitchFamily="34" charset="0"/>
                <a:cs typeface="Arial" panose="020B0604020202020204" pitchFamily="34" charset="0"/>
              </a:rPr>
              <a:t>supports </a:t>
            </a:r>
            <a:r>
              <a:rPr lang="en-GB" sz="1200" dirty="0">
                <a:solidFill>
                  <a:prstClr val="black"/>
                </a:solidFill>
                <a:latin typeface="Arial" panose="020B0604020202020204" pitchFamily="34" charset="0"/>
                <a:cs typeface="Arial" panose="020B0604020202020204" pitchFamily="34" charset="0"/>
              </a:rPr>
              <a:t>Primary</a:t>
            </a:r>
            <a:r>
              <a:rPr lang="en-GB" sz="1200" spc="-3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Care</a:t>
            </a:r>
            <a:r>
              <a:rPr lang="en-GB" sz="1200" spc="-2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Networks</a:t>
            </a:r>
            <a:r>
              <a:rPr lang="en-GB" sz="1200" spc="-2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to</a:t>
            </a:r>
            <a:r>
              <a:rPr lang="en-GB" sz="1200" spc="-1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identify</a:t>
            </a:r>
            <a:r>
              <a:rPr lang="en-GB" sz="1200" spc="-2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and</a:t>
            </a:r>
            <a:r>
              <a:rPr lang="en-GB" sz="1200" spc="-20"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narrow</a:t>
            </a:r>
            <a:r>
              <a:rPr lang="en-GB" sz="1200" spc="-40"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health</a:t>
            </a:r>
            <a:r>
              <a:rPr lang="en-GB" sz="1200" spc="-2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inequalities</a:t>
            </a:r>
            <a:r>
              <a:rPr lang="en-GB" sz="1200" spc="-3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in</a:t>
            </a:r>
            <a:r>
              <a:rPr lang="en-GB" sz="1200" spc="-2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their</a:t>
            </a:r>
            <a:r>
              <a:rPr lang="en-GB" sz="1200" spc="-30"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local</a:t>
            </a:r>
            <a:r>
              <a:rPr lang="en-GB" sz="1200" spc="-25" dirty="0">
                <a:solidFill>
                  <a:prstClr val="black"/>
                </a:solidFill>
                <a:latin typeface="Arial" panose="020B0604020202020204" pitchFamily="34" charset="0"/>
                <a:cs typeface="Arial" panose="020B0604020202020204" pitchFamily="34" charset="0"/>
              </a:rPr>
              <a:t> </a:t>
            </a:r>
            <a:r>
              <a:rPr lang="en-GB" sz="1200" spc="-10" dirty="0">
                <a:solidFill>
                  <a:prstClr val="black"/>
                </a:solidFill>
                <a:latin typeface="Arial" panose="020B0604020202020204" pitchFamily="34" charset="0"/>
                <a:cs typeface="Arial" panose="020B0604020202020204" pitchFamily="34" charset="0"/>
              </a:rPr>
              <a:t>area - </a:t>
            </a:r>
            <a:r>
              <a:rPr lang="en-GB" sz="1200" dirty="0">
                <a:solidFill>
                  <a:prstClr val="black"/>
                </a:solidFill>
                <a:latin typeface="Arial" panose="020B0604020202020204" pitchFamily="34" charset="0"/>
                <a:cs typeface="Arial" panose="020B0604020202020204" pitchFamily="34" charset="0"/>
              </a:rPr>
              <a:t>adopt</a:t>
            </a:r>
            <a:r>
              <a:rPr lang="en-GB" sz="1200" spc="-20"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a</a:t>
            </a:r>
            <a:r>
              <a:rPr lang="en-GB" sz="1200" spc="-5" dirty="0">
                <a:solidFill>
                  <a:prstClr val="black"/>
                </a:solidFill>
                <a:latin typeface="Arial" panose="020B0604020202020204" pitchFamily="34" charset="0"/>
                <a:cs typeface="Arial" panose="020B0604020202020204" pitchFamily="34" charset="0"/>
              </a:rPr>
              <a:t> </a:t>
            </a:r>
            <a:r>
              <a:rPr lang="en-GB" sz="1200" spc="-10" dirty="0">
                <a:solidFill>
                  <a:prstClr val="black"/>
                </a:solidFill>
                <a:latin typeface="Arial" panose="020B0604020202020204" pitchFamily="34" charset="0"/>
                <a:cs typeface="Arial" panose="020B0604020202020204" pitchFamily="34" charset="0"/>
              </a:rPr>
              <a:t>systematic</a:t>
            </a:r>
            <a:r>
              <a:rPr lang="en-GB" sz="1200" spc="-20"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approach</a:t>
            </a:r>
            <a:r>
              <a:rPr lang="en-GB" sz="1200" spc="-20" dirty="0">
                <a:solidFill>
                  <a:prstClr val="black"/>
                </a:solidFill>
                <a:latin typeface="Arial" panose="020B0604020202020204" pitchFamily="34" charset="0"/>
                <a:cs typeface="Arial" panose="020B0604020202020204" pitchFamily="34" charset="0"/>
              </a:rPr>
              <a:t> </a:t>
            </a:r>
            <a:r>
              <a:rPr lang="en-GB" sz="1200" spc="-25" dirty="0">
                <a:solidFill>
                  <a:prstClr val="black"/>
                </a:solidFill>
                <a:latin typeface="Arial" panose="020B0604020202020204" pitchFamily="34" charset="0"/>
                <a:cs typeface="Arial" panose="020B0604020202020204" pitchFamily="34" charset="0"/>
              </a:rPr>
              <a:t>to </a:t>
            </a:r>
            <a:r>
              <a:rPr lang="en-GB" sz="1200" dirty="0">
                <a:solidFill>
                  <a:prstClr val="black"/>
                </a:solidFill>
                <a:latin typeface="Arial" panose="020B0604020202020204" pitchFamily="34" charset="0"/>
                <a:cs typeface="Arial" panose="020B0604020202020204" pitchFamily="34" charset="0"/>
              </a:rPr>
              <a:t>addressing</a:t>
            </a:r>
            <a:r>
              <a:rPr lang="en-GB" sz="1200" spc="-3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the</a:t>
            </a:r>
            <a:r>
              <a:rPr lang="en-GB" sz="1200" spc="-1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wider</a:t>
            </a:r>
            <a:r>
              <a:rPr lang="en-GB" sz="1200" spc="-15" dirty="0">
                <a:solidFill>
                  <a:prstClr val="black"/>
                </a:solidFill>
                <a:latin typeface="Arial" panose="020B0604020202020204" pitchFamily="34" charset="0"/>
                <a:cs typeface="Arial" panose="020B0604020202020204" pitchFamily="34" charset="0"/>
              </a:rPr>
              <a:t> </a:t>
            </a:r>
            <a:r>
              <a:rPr lang="en-GB" sz="1200" spc="-10" dirty="0">
                <a:solidFill>
                  <a:prstClr val="black"/>
                </a:solidFill>
                <a:latin typeface="Arial" panose="020B0604020202020204" pitchFamily="34" charset="0"/>
                <a:cs typeface="Arial" panose="020B0604020202020204" pitchFamily="34" charset="0"/>
              </a:rPr>
              <a:t>determinants</a:t>
            </a:r>
            <a:r>
              <a:rPr lang="en-GB" sz="1200" spc="-2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of</a:t>
            </a:r>
            <a:r>
              <a:rPr lang="en-GB" sz="1200" spc="-10"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health</a:t>
            </a:r>
            <a:r>
              <a:rPr lang="en-GB" sz="1200" spc="-15"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inequalities</a:t>
            </a:r>
            <a:endParaRPr lang="en-GB" sz="1200" spc="-4" dirty="0">
              <a:solidFill>
                <a:prstClr val="black"/>
              </a:solidFill>
              <a:latin typeface="Arial" panose="020B0604020202020204" pitchFamily="34" charset="0"/>
              <a:cs typeface="Arial" panose="020B0604020202020204" pitchFamily="34" charset="0"/>
            </a:endParaRPr>
          </a:p>
          <a:p>
            <a:pPr marL="180975" indent="-171450" defTabSz="685800">
              <a:lnSpc>
                <a:spcPct val="100000"/>
              </a:lnSpc>
              <a:spcBef>
                <a:spcPts val="633"/>
              </a:spcBef>
              <a:buFontTx/>
              <a:buChar char="•"/>
              <a:tabLst>
                <a:tab pos="180499" algn="l"/>
                <a:tab pos="180975" algn="l"/>
              </a:tabLst>
              <a:defRPr/>
            </a:pPr>
            <a:r>
              <a:rPr lang="en-GB" sz="1200" spc="-4" dirty="0">
                <a:solidFill>
                  <a:prstClr val="black"/>
                </a:solidFill>
                <a:latin typeface="Arial" panose="020B0604020202020204" pitchFamily="34" charset="0"/>
                <a:cs typeface="Arial" panose="020B0604020202020204" pitchFamily="34" charset="0"/>
              </a:rPr>
              <a:t>12 sites part of this programme and their selected programme topics </a:t>
            </a:r>
          </a:p>
          <a:p>
            <a:pPr marL="180975" indent="-171450" defTabSz="685800">
              <a:lnSpc>
                <a:spcPct val="100000"/>
              </a:lnSpc>
              <a:spcBef>
                <a:spcPts val="633"/>
              </a:spcBef>
              <a:buFontTx/>
              <a:buChar char="•"/>
              <a:tabLst>
                <a:tab pos="180499" algn="l"/>
                <a:tab pos="180975" algn="l"/>
              </a:tabLst>
              <a:defRPr/>
            </a:pPr>
            <a:r>
              <a:rPr lang="en-GB" sz="1200" spc="-4" dirty="0">
                <a:solidFill>
                  <a:prstClr val="black"/>
                </a:solidFill>
                <a:latin typeface="Arial" panose="020B0604020202020204" pitchFamily="34" charset="0"/>
                <a:cs typeface="Arial" panose="020B0604020202020204" pitchFamily="34" charset="0"/>
              </a:rPr>
              <a:t>Due to the success of this programme a further wave of sites will join the programme.</a:t>
            </a:r>
          </a:p>
          <a:p>
            <a:pPr marL="742950" lvl="1" indent="-285750">
              <a:buFont typeface="Arial" panose="020B0604020202020204" pitchFamily="34" charset="0"/>
              <a:buChar char="•"/>
              <a:defRPr/>
            </a:pPr>
            <a:endParaRPr lang="en-GB" sz="16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defRPr/>
            </a:pPr>
            <a:endParaRPr lang="en-GB"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endParaRPr lang="en-GB" sz="1600" dirty="0">
              <a:solidFill>
                <a:prstClr val="black"/>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A4FF455-73FC-466D-97D5-5168FCABE5BA}"/>
              </a:ext>
            </a:extLst>
          </p:cNvPr>
          <p:cNvPicPr>
            <a:picLocks noChangeAspect="1"/>
          </p:cNvPicPr>
          <p:nvPr/>
        </p:nvPicPr>
        <p:blipFill>
          <a:blip r:embed="rId3"/>
          <a:stretch>
            <a:fillRect/>
          </a:stretch>
        </p:blipFill>
        <p:spPr>
          <a:xfrm>
            <a:off x="390618" y="3844032"/>
            <a:ext cx="5291092" cy="2645545"/>
          </a:xfrm>
          <a:prstGeom prst="rect">
            <a:avLst/>
          </a:prstGeom>
        </p:spPr>
      </p:pic>
      <p:pic>
        <p:nvPicPr>
          <p:cNvPr id="11" name="Picture 10">
            <a:extLst>
              <a:ext uri="{FF2B5EF4-FFF2-40B4-BE49-F238E27FC236}">
                <a16:creationId xmlns:a16="http://schemas.microsoft.com/office/drawing/2014/main" id="{B4FFD6FA-2023-410C-80E8-9A52F43D5678}"/>
              </a:ext>
            </a:extLst>
          </p:cNvPr>
          <p:cNvPicPr>
            <a:picLocks noChangeAspect="1"/>
          </p:cNvPicPr>
          <p:nvPr/>
        </p:nvPicPr>
        <p:blipFill>
          <a:blip r:embed="rId4"/>
          <a:stretch>
            <a:fillRect/>
          </a:stretch>
        </p:blipFill>
        <p:spPr>
          <a:xfrm>
            <a:off x="5912529" y="1010646"/>
            <a:ext cx="5646198" cy="2712712"/>
          </a:xfrm>
          <a:prstGeom prst="rect">
            <a:avLst/>
          </a:prstGeom>
        </p:spPr>
      </p:pic>
      <p:pic>
        <p:nvPicPr>
          <p:cNvPr id="12" name="Picture 11">
            <a:extLst>
              <a:ext uri="{FF2B5EF4-FFF2-40B4-BE49-F238E27FC236}">
                <a16:creationId xmlns:a16="http://schemas.microsoft.com/office/drawing/2014/main" id="{498AFA67-B4B2-4D45-9620-D1A5947F0F07}"/>
              </a:ext>
            </a:extLst>
          </p:cNvPr>
          <p:cNvPicPr>
            <a:picLocks noChangeAspect="1"/>
          </p:cNvPicPr>
          <p:nvPr/>
        </p:nvPicPr>
        <p:blipFill>
          <a:blip r:embed="rId5"/>
          <a:stretch>
            <a:fillRect/>
          </a:stretch>
        </p:blipFill>
        <p:spPr>
          <a:xfrm>
            <a:off x="5601810" y="3956575"/>
            <a:ext cx="6449950" cy="2712712"/>
          </a:xfrm>
          <a:prstGeom prst="rect">
            <a:avLst/>
          </a:prstGeom>
        </p:spPr>
      </p:pic>
    </p:spTree>
    <p:extLst>
      <p:ext uri="{BB962C8B-B14F-4D97-AF65-F5344CB8AC3E}">
        <p14:creationId xmlns:p14="http://schemas.microsoft.com/office/powerpoint/2010/main" val="1709773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C18FE6-A2ED-478A-8819-6DC3E92B7815}"/>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dirty="0">
                <a:solidFill>
                  <a:srgbClr val="FFFFFF"/>
                </a:solidFill>
                <a:latin typeface="+mj-lt"/>
                <a:ea typeface="+mj-ea"/>
                <a:cs typeface="+mj-cs"/>
              </a:rPr>
              <a:t>System working: Integrated Care Systems</a:t>
            </a:r>
          </a:p>
        </p:txBody>
      </p:sp>
      <p:pic>
        <p:nvPicPr>
          <p:cNvPr id="4" name="Content Placeholder 16">
            <a:extLst>
              <a:ext uri="{FF2B5EF4-FFF2-40B4-BE49-F238E27FC236}">
                <a16:creationId xmlns:a16="http://schemas.microsoft.com/office/drawing/2014/main" id="{AB45D8C9-A01A-401A-B04C-09F6137F71FF}"/>
              </a:ext>
            </a:extLst>
          </p:cNvPr>
          <p:cNvPicPr>
            <a:picLocks noChangeAspect="1"/>
          </p:cNvPicPr>
          <p:nvPr/>
        </p:nvPicPr>
        <p:blipFill>
          <a:blip r:embed="rId2"/>
          <a:stretch>
            <a:fillRect/>
          </a:stretch>
        </p:blipFill>
        <p:spPr>
          <a:xfrm>
            <a:off x="0" y="6524821"/>
            <a:ext cx="12192000" cy="272797"/>
          </a:xfrm>
          <a:prstGeom prst="rect">
            <a:avLst/>
          </a:prstGeom>
        </p:spPr>
      </p:pic>
      <p:pic>
        <p:nvPicPr>
          <p:cNvPr id="7" name="Content Placeholder 6">
            <a:extLst>
              <a:ext uri="{FF2B5EF4-FFF2-40B4-BE49-F238E27FC236}">
                <a16:creationId xmlns:a16="http://schemas.microsoft.com/office/drawing/2014/main" id="{7555CEEA-23E0-4435-AC49-CC974A3E0835}"/>
              </a:ext>
            </a:extLst>
          </p:cNvPr>
          <p:cNvPicPr>
            <a:picLocks noGrp="1" noChangeAspect="1"/>
          </p:cNvPicPr>
          <p:nvPr>
            <p:ph sz="quarter" idx="10"/>
          </p:nvPr>
        </p:nvPicPr>
        <p:blipFill>
          <a:blip r:embed="rId3"/>
          <a:stretch>
            <a:fillRect/>
          </a:stretch>
        </p:blipFill>
        <p:spPr>
          <a:xfrm>
            <a:off x="2526050" y="2180039"/>
            <a:ext cx="6948690" cy="4343501"/>
          </a:xfrm>
          <a:prstGeom prst="rect">
            <a:avLst/>
          </a:prstGeom>
        </p:spPr>
      </p:pic>
    </p:spTree>
    <p:extLst>
      <p:ext uri="{BB962C8B-B14F-4D97-AF65-F5344CB8AC3E}">
        <p14:creationId xmlns:p14="http://schemas.microsoft.com/office/powerpoint/2010/main" val="1554778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B3F444F7-A03A-4DFF-BE2F-312EAF17A85B}"/>
              </a:ext>
            </a:extLst>
          </p:cNvPr>
          <p:cNvPicPr>
            <a:picLocks noGrp="1" noChangeAspect="1"/>
          </p:cNvPicPr>
          <p:nvPr>
            <p:ph sz="quarter" idx="10"/>
          </p:nvPr>
        </p:nvPicPr>
        <p:blipFill>
          <a:blip r:embed="rId2"/>
          <a:stretch>
            <a:fillRect/>
          </a:stretch>
        </p:blipFill>
        <p:spPr>
          <a:xfrm>
            <a:off x="376766" y="981075"/>
            <a:ext cx="11119909" cy="5654874"/>
          </a:xfrm>
          <a:prstGeom prst="rect">
            <a:avLst/>
          </a:prstGeom>
        </p:spPr>
      </p:pic>
    </p:spTree>
    <p:extLst>
      <p:ext uri="{BB962C8B-B14F-4D97-AF65-F5344CB8AC3E}">
        <p14:creationId xmlns:p14="http://schemas.microsoft.com/office/powerpoint/2010/main" val="2068950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6C14C350-48D6-437D-94DE-2CFA09AB8545}"/>
              </a:ext>
            </a:extLst>
          </p:cNvPr>
          <p:cNvPicPr>
            <a:picLocks noGrp="1" noChangeAspect="1"/>
          </p:cNvPicPr>
          <p:nvPr>
            <p:ph sz="quarter" idx="10"/>
          </p:nvPr>
        </p:nvPicPr>
        <p:blipFill>
          <a:blip r:embed="rId2"/>
          <a:stretch>
            <a:fillRect/>
          </a:stretch>
        </p:blipFill>
        <p:spPr>
          <a:xfrm>
            <a:off x="1725146" y="1073054"/>
            <a:ext cx="3878049" cy="4981561"/>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9375C888-E19D-EB3D-DDCB-C15B46D91BA0}"/>
              </a:ext>
            </a:extLst>
          </p:cNvPr>
          <p:cNvPicPr>
            <a:picLocks noChangeAspect="1"/>
          </p:cNvPicPr>
          <p:nvPr/>
        </p:nvPicPr>
        <p:blipFill>
          <a:blip r:embed="rId3"/>
          <a:stretch>
            <a:fillRect/>
          </a:stretch>
        </p:blipFill>
        <p:spPr>
          <a:xfrm>
            <a:off x="7057716" y="924128"/>
            <a:ext cx="4292765" cy="5420158"/>
          </a:xfrm>
          <a:prstGeom prst="rect">
            <a:avLst/>
          </a:prstGeom>
        </p:spPr>
      </p:pic>
    </p:spTree>
    <p:extLst>
      <p:ext uri="{BB962C8B-B14F-4D97-AF65-F5344CB8AC3E}">
        <p14:creationId xmlns:p14="http://schemas.microsoft.com/office/powerpoint/2010/main" val="2119886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7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7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8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89E3D-1B61-4E07-9B86-20BBC0F7C6A8}"/>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Recommendations </a:t>
            </a:r>
            <a:endParaRPr lang="en-US" sz="4000" kern="1200" dirty="0">
              <a:solidFill>
                <a:srgbClr val="FFFFFF"/>
              </a:solidFill>
              <a:latin typeface="+mj-lt"/>
              <a:ea typeface="+mj-ea"/>
              <a:cs typeface="+mj-cs"/>
            </a:endParaRPr>
          </a:p>
        </p:txBody>
      </p:sp>
      <p:pic>
        <p:nvPicPr>
          <p:cNvPr id="7" name="Picture 6">
            <a:extLst>
              <a:ext uri="{FF2B5EF4-FFF2-40B4-BE49-F238E27FC236}">
                <a16:creationId xmlns:a16="http://schemas.microsoft.com/office/drawing/2014/main" id="{EBA90F53-3627-28ED-1256-CF2D15F6BE71}"/>
              </a:ext>
            </a:extLst>
          </p:cNvPr>
          <p:cNvPicPr>
            <a:picLocks noChangeAspect="1"/>
          </p:cNvPicPr>
          <p:nvPr/>
        </p:nvPicPr>
        <p:blipFill>
          <a:blip r:embed="rId2"/>
          <a:stretch>
            <a:fillRect/>
          </a:stretch>
        </p:blipFill>
        <p:spPr>
          <a:xfrm>
            <a:off x="2138525" y="1655276"/>
            <a:ext cx="8467867" cy="4763177"/>
          </a:xfrm>
          <a:prstGeom prst="rect">
            <a:avLst/>
          </a:prstGeom>
        </p:spPr>
      </p:pic>
      <p:pic>
        <p:nvPicPr>
          <p:cNvPr id="4" name="Picture 3">
            <a:extLst>
              <a:ext uri="{FF2B5EF4-FFF2-40B4-BE49-F238E27FC236}">
                <a16:creationId xmlns:a16="http://schemas.microsoft.com/office/drawing/2014/main" id="{02A1D263-9677-4220-B9C3-E87A1CAFDE79}"/>
              </a:ext>
            </a:extLst>
          </p:cNvPr>
          <p:cNvPicPr>
            <a:picLocks noChangeAspect="1"/>
          </p:cNvPicPr>
          <p:nvPr/>
        </p:nvPicPr>
        <p:blipFill>
          <a:blip r:embed="rId3"/>
          <a:stretch>
            <a:fillRect/>
          </a:stretch>
        </p:blipFill>
        <p:spPr>
          <a:xfrm>
            <a:off x="0" y="6583680"/>
            <a:ext cx="12192000" cy="274320"/>
          </a:xfrm>
          <a:prstGeom prst="rect">
            <a:avLst/>
          </a:prstGeom>
        </p:spPr>
      </p:pic>
    </p:spTree>
    <p:extLst>
      <p:ext uri="{BB962C8B-B14F-4D97-AF65-F5344CB8AC3E}">
        <p14:creationId xmlns:p14="http://schemas.microsoft.com/office/powerpoint/2010/main" val="421557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Shape 80">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566B5-5CA4-4021-8570-31CEE5B6A8EE}"/>
              </a:ext>
            </a:extLst>
          </p:cNvPr>
          <p:cNvSpPr>
            <a:spLocks noGrp="1"/>
          </p:cNvSpPr>
          <p:nvPr>
            <p:ph type="title"/>
          </p:nvPr>
        </p:nvSpPr>
        <p:spPr>
          <a:xfrm>
            <a:off x="806825" y="457201"/>
            <a:ext cx="2844800" cy="3588870"/>
          </a:xfrm>
        </p:spPr>
        <p:txBody>
          <a:bodyPr vert="horz" lIns="91440" tIns="45720" rIns="91440" bIns="45720" rtlCol="0" anchor="b">
            <a:normAutofit/>
          </a:bodyPr>
          <a:lstStyle/>
          <a:p>
            <a:pPr algn="r"/>
            <a:r>
              <a:rPr lang="en-US" sz="4000" dirty="0">
                <a:solidFill>
                  <a:srgbClr val="FFFFFF"/>
                </a:solidFill>
                <a:latin typeface="+mj-lt"/>
                <a:cs typeface="+mj-cs"/>
              </a:rPr>
              <a:t>1948</a:t>
            </a:r>
            <a:br>
              <a:rPr lang="en-US" sz="4000" dirty="0">
                <a:solidFill>
                  <a:srgbClr val="FFFFFF"/>
                </a:solidFill>
                <a:latin typeface="+mj-lt"/>
                <a:cs typeface="+mj-cs"/>
              </a:rPr>
            </a:br>
            <a:r>
              <a:rPr lang="en-US" sz="4000" dirty="0">
                <a:solidFill>
                  <a:srgbClr val="FFFFFF"/>
                </a:solidFill>
                <a:latin typeface="+mj-lt"/>
                <a:cs typeface="+mj-cs"/>
              </a:rPr>
              <a:t>Once upon a time …..</a:t>
            </a:r>
          </a:p>
        </p:txBody>
      </p:sp>
      <p:pic>
        <p:nvPicPr>
          <p:cNvPr id="4" name="Picture 3">
            <a:extLst>
              <a:ext uri="{FF2B5EF4-FFF2-40B4-BE49-F238E27FC236}">
                <a16:creationId xmlns:a16="http://schemas.microsoft.com/office/drawing/2014/main" id="{CD068BCD-FD3D-4D6E-BD50-D3E6BB6BE090}"/>
              </a:ext>
            </a:extLst>
          </p:cNvPr>
          <p:cNvPicPr>
            <a:picLocks noChangeAspect="1"/>
          </p:cNvPicPr>
          <p:nvPr/>
        </p:nvPicPr>
        <p:blipFill>
          <a:blip r:embed="rId2"/>
          <a:stretch>
            <a:fillRect/>
          </a:stretch>
        </p:blipFill>
        <p:spPr>
          <a:xfrm>
            <a:off x="4223567" y="714375"/>
            <a:ext cx="4581853" cy="2857500"/>
          </a:xfrm>
          <a:prstGeom prst="rect">
            <a:avLst/>
          </a:prstGeom>
          <a:ln>
            <a:noFill/>
          </a:ln>
          <a:effectLst>
            <a:softEdge rad="112500"/>
          </a:effectLst>
        </p:spPr>
      </p:pic>
      <p:pic>
        <p:nvPicPr>
          <p:cNvPr id="1026" name="Picture 2" descr="See the source image">
            <a:extLst>
              <a:ext uri="{FF2B5EF4-FFF2-40B4-BE49-F238E27FC236}">
                <a16:creationId xmlns:a16="http://schemas.microsoft.com/office/drawing/2014/main" id="{FBE1B2DE-AD62-413C-85B8-C43ABFFA018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46213" y="3054616"/>
            <a:ext cx="2159258" cy="3234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Content Placeholder 16">
            <a:extLst>
              <a:ext uri="{FF2B5EF4-FFF2-40B4-BE49-F238E27FC236}">
                <a16:creationId xmlns:a16="http://schemas.microsoft.com/office/drawing/2014/main" id="{CDF2CCC5-38AF-4CEB-96D6-516F01E56899}"/>
              </a:ext>
            </a:extLst>
          </p:cNvPr>
          <p:cNvPicPr>
            <a:picLocks noChangeAspect="1"/>
          </p:cNvPicPr>
          <p:nvPr/>
        </p:nvPicPr>
        <p:blipFill>
          <a:blip r:embed="rId4"/>
          <a:stretch>
            <a:fillRect/>
          </a:stretch>
        </p:blipFill>
        <p:spPr>
          <a:xfrm>
            <a:off x="0" y="6524821"/>
            <a:ext cx="12192000" cy="272797"/>
          </a:xfrm>
          <a:prstGeom prst="rect">
            <a:avLst/>
          </a:prstGeom>
        </p:spPr>
      </p:pic>
    </p:spTree>
    <p:extLst>
      <p:ext uri="{BB962C8B-B14F-4D97-AF65-F5344CB8AC3E}">
        <p14:creationId xmlns:p14="http://schemas.microsoft.com/office/powerpoint/2010/main" val="4286352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C18FE6-A2ED-478A-8819-6DC3E92B7815}"/>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dirty="0">
                <a:solidFill>
                  <a:srgbClr val="FFFFFF"/>
                </a:solidFill>
                <a:latin typeface="+mj-lt"/>
                <a:ea typeface="+mj-ea"/>
                <a:cs typeface="+mj-cs"/>
              </a:rPr>
              <a:t>General Practice : Current Issues</a:t>
            </a:r>
          </a:p>
        </p:txBody>
      </p:sp>
      <p:pic>
        <p:nvPicPr>
          <p:cNvPr id="4" name="Content Placeholder 16">
            <a:extLst>
              <a:ext uri="{FF2B5EF4-FFF2-40B4-BE49-F238E27FC236}">
                <a16:creationId xmlns:a16="http://schemas.microsoft.com/office/drawing/2014/main" id="{AB45D8C9-A01A-401A-B04C-09F6137F71FF}"/>
              </a:ext>
            </a:extLst>
          </p:cNvPr>
          <p:cNvPicPr>
            <a:picLocks noChangeAspect="1"/>
          </p:cNvPicPr>
          <p:nvPr/>
        </p:nvPicPr>
        <p:blipFill>
          <a:blip r:embed="rId2"/>
          <a:stretch>
            <a:fillRect/>
          </a:stretch>
        </p:blipFill>
        <p:spPr>
          <a:xfrm>
            <a:off x="0" y="6524821"/>
            <a:ext cx="12192000" cy="272797"/>
          </a:xfrm>
          <a:prstGeom prst="rect">
            <a:avLst/>
          </a:prstGeom>
        </p:spPr>
      </p:pic>
      <p:graphicFrame>
        <p:nvGraphicFramePr>
          <p:cNvPr id="6" name="Content Placeholder 2">
            <a:extLst>
              <a:ext uri="{FF2B5EF4-FFF2-40B4-BE49-F238E27FC236}">
                <a16:creationId xmlns:a16="http://schemas.microsoft.com/office/drawing/2014/main" id="{A1970DDD-E8CA-48B5-079D-D6CB9F9CCE8B}"/>
              </a:ext>
            </a:extLst>
          </p:cNvPr>
          <p:cNvGraphicFramePr>
            <a:graphicFrameLocks noGrp="1"/>
          </p:cNvGraphicFramePr>
          <p:nvPr>
            <p:ph sz="quarter" idx="10"/>
            <p:extLst>
              <p:ext uri="{D42A27DB-BD31-4B8C-83A1-F6EECF244321}">
                <p14:modId xmlns:p14="http://schemas.microsoft.com/office/powerpoint/2010/main" val="277641509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3176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89E3D-1B61-4E07-9B86-20BBC0F7C6A8}"/>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Future of General Practice</a:t>
            </a:r>
          </a:p>
        </p:txBody>
      </p:sp>
      <p:sp>
        <p:nvSpPr>
          <p:cNvPr id="3" name="Content Placeholder 2">
            <a:extLst>
              <a:ext uri="{FF2B5EF4-FFF2-40B4-BE49-F238E27FC236}">
                <a16:creationId xmlns:a16="http://schemas.microsoft.com/office/drawing/2014/main" id="{7B6C3351-A964-45D0-AF0A-5B3563453BA2}"/>
              </a:ext>
            </a:extLst>
          </p:cNvPr>
          <p:cNvSpPr>
            <a:spLocks noGrp="1"/>
          </p:cNvSpPr>
          <p:nvPr>
            <p:ph idx="1"/>
          </p:nvPr>
        </p:nvSpPr>
        <p:spPr>
          <a:xfrm>
            <a:off x="4810259" y="649480"/>
            <a:ext cx="6555347" cy="5546047"/>
          </a:xfrm>
        </p:spPr>
        <p:txBody>
          <a:bodyPr anchor="ctr">
            <a:normAutofit/>
          </a:bodyPr>
          <a:lstStyle/>
          <a:p>
            <a:r>
              <a:rPr lang="en-GB" sz="2000" b="1" dirty="0"/>
              <a:t>Understanding and knowledge of the wide role of Primary Care in the 21</a:t>
            </a:r>
            <a:r>
              <a:rPr lang="en-GB" sz="2000" b="1" baseline="30000" dirty="0"/>
              <a:t>st</a:t>
            </a:r>
            <a:r>
              <a:rPr lang="en-GB" sz="2000" b="1" dirty="0"/>
              <a:t> Century</a:t>
            </a:r>
          </a:p>
          <a:p>
            <a:r>
              <a:rPr lang="en-GB" sz="2000" b="1" dirty="0"/>
              <a:t>Evolving </a:t>
            </a:r>
          </a:p>
          <a:p>
            <a:r>
              <a:rPr lang="en-GB" sz="2000" b="1" dirty="0"/>
              <a:t>PCN and INT: MDT and wider workforce</a:t>
            </a:r>
          </a:p>
          <a:p>
            <a:r>
              <a:rPr lang="en-GB" sz="2000" b="1" i="1" dirty="0"/>
              <a:t>“Back to Normal”.. Its 2023, not 1948</a:t>
            </a:r>
          </a:p>
          <a:p>
            <a:r>
              <a:rPr lang="en-GB" sz="2000" b="1" dirty="0"/>
              <a:t>IT solutions, Digital Technology</a:t>
            </a:r>
          </a:p>
          <a:p>
            <a:r>
              <a:rPr lang="en-GB" sz="2000" b="1" dirty="0"/>
              <a:t>NHS App</a:t>
            </a:r>
          </a:p>
          <a:p>
            <a:r>
              <a:rPr lang="en-GB" sz="2000" b="1" dirty="0"/>
              <a:t>Patient record access</a:t>
            </a:r>
          </a:p>
          <a:p>
            <a:r>
              <a:rPr lang="en-GB" sz="2000" b="1" dirty="0"/>
              <a:t>Self Care and Personalised Care</a:t>
            </a:r>
          </a:p>
          <a:p>
            <a:r>
              <a:rPr lang="en-GB" sz="2000" b="1" dirty="0"/>
              <a:t>“GP is best placed”… really ??</a:t>
            </a:r>
          </a:p>
          <a:p>
            <a:r>
              <a:rPr lang="en-GB" sz="3600" b="1" dirty="0"/>
              <a:t>Cha</a:t>
            </a:r>
            <a:r>
              <a:rPr lang="en-GB" sz="3600" b="1" dirty="0">
                <a:solidFill>
                  <a:schemeClr val="bg2">
                    <a:lumMod val="75000"/>
                  </a:schemeClr>
                </a:solidFill>
              </a:rPr>
              <a:t>lle</a:t>
            </a:r>
            <a:r>
              <a:rPr lang="en-GB" sz="3600" b="1" dirty="0"/>
              <a:t>nge and Change</a:t>
            </a:r>
          </a:p>
        </p:txBody>
      </p:sp>
      <p:pic>
        <p:nvPicPr>
          <p:cNvPr id="4" name="Picture 3">
            <a:extLst>
              <a:ext uri="{FF2B5EF4-FFF2-40B4-BE49-F238E27FC236}">
                <a16:creationId xmlns:a16="http://schemas.microsoft.com/office/drawing/2014/main" id="{02A1D263-9677-4220-B9C3-E87A1CAFDE79}"/>
              </a:ext>
            </a:extLst>
          </p:cNvPr>
          <p:cNvPicPr>
            <a:picLocks noChangeAspect="1"/>
          </p:cNvPicPr>
          <p:nvPr/>
        </p:nvPicPr>
        <p:blipFill>
          <a:blip r:embed="rId2"/>
          <a:stretch>
            <a:fillRect/>
          </a:stretch>
        </p:blipFill>
        <p:spPr>
          <a:xfrm>
            <a:off x="0" y="6583680"/>
            <a:ext cx="12192000" cy="274320"/>
          </a:xfrm>
          <a:prstGeom prst="rect">
            <a:avLst/>
          </a:prstGeom>
        </p:spPr>
      </p:pic>
    </p:spTree>
    <p:extLst>
      <p:ext uri="{BB962C8B-B14F-4D97-AF65-F5344CB8AC3E}">
        <p14:creationId xmlns:p14="http://schemas.microsoft.com/office/powerpoint/2010/main" val="3804131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Freeform: Shape 10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A26BF22-1491-46ED-A87B-F49E9F33055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Thank you </a:t>
            </a:r>
          </a:p>
        </p:txBody>
      </p:sp>
      <p:pic>
        <p:nvPicPr>
          <p:cNvPr id="5" name="Picture 4">
            <a:extLst>
              <a:ext uri="{FF2B5EF4-FFF2-40B4-BE49-F238E27FC236}">
                <a16:creationId xmlns:a16="http://schemas.microsoft.com/office/drawing/2014/main" id="{E4FECB73-B4F3-AF61-A6E0-4C07524370EF}"/>
              </a:ext>
            </a:extLst>
          </p:cNvPr>
          <p:cNvPicPr>
            <a:picLocks noChangeAspect="1"/>
          </p:cNvPicPr>
          <p:nvPr/>
        </p:nvPicPr>
        <p:blipFill>
          <a:blip r:embed="rId2"/>
          <a:stretch>
            <a:fillRect/>
          </a:stretch>
        </p:blipFill>
        <p:spPr>
          <a:xfrm>
            <a:off x="4502428" y="872892"/>
            <a:ext cx="7225748" cy="5112215"/>
          </a:xfrm>
          <a:prstGeom prst="rect">
            <a:avLst/>
          </a:prstGeom>
        </p:spPr>
      </p:pic>
      <p:pic>
        <p:nvPicPr>
          <p:cNvPr id="4" name="Picture 3">
            <a:extLst>
              <a:ext uri="{FF2B5EF4-FFF2-40B4-BE49-F238E27FC236}">
                <a16:creationId xmlns:a16="http://schemas.microsoft.com/office/drawing/2014/main" id="{6C6820E2-9951-4E76-88FD-0D4BF80FDC5E}"/>
              </a:ext>
            </a:extLst>
          </p:cNvPr>
          <p:cNvPicPr>
            <a:picLocks noChangeAspect="1"/>
          </p:cNvPicPr>
          <p:nvPr/>
        </p:nvPicPr>
        <p:blipFill>
          <a:blip r:embed="rId3"/>
          <a:stretch>
            <a:fillRect/>
          </a:stretch>
        </p:blipFill>
        <p:spPr>
          <a:xfrm>
            <a:off x="0" y="6583680"/>
            <a:ext cx="12192000" cy="274320"/>
          </a:xfrm>
          <a:prstGeom prst="rect">
            <a:avLst/>
          </a:prstGeom>
        </p:spPr>
      </p:pic>
    </p:spTree>
    <p:extLst>
      <p:ext uri="{BB962C8B-B14F-4D97-AF65-F5344CB8AC3E}">
        <p14:creationId xmlns:p14="http://schemas.microsoft.com/office/powerpoint/2010/main" val="114871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205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Rectangle 205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8" name="Rectangle 205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205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2" name="Freeform: Shape 206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1A566B5-5CA4-4021-8570-31CEE5B6A8E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…….2023</a:t>
            </a:r>
          </a:p>
        </p:txBody>
      </p:sp>
      <p:pic>
        <p:nvPicPr>
          <p:cNvPr id="2049" name="Picture 1">
            <a:extLst>
              <a:ext uri="{FF2B5EF4-FFF2-40B4-BE49-F238E27FC236}">
                <a16:creationId xmlns:a16="http://schemas.microsoft.com/office/drawing/2014/main" id="{9E13848F-44A5-4D80-A888-492C637C5CB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4502428" y="2155462"/>
            <a:ext cx="7225748" cy="2547076"/>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16">
            <a:extLst>
              <a:ext uri="{FF2B5EF4-FFF2-40B4-BE49-F238E27FC236}">
                <a16:creationId xmlns:a16="http://schemas.microsoft.com/office/drawing/2014/main" id="{CDF2CCC5-38AF-4CEB-96D6-516F01E56899}"/>
              </a:ext>
            </a:extLst>
          </p:cNvPr>
          <p:cNvPicPr>
            <a:picLocks noChangeAspect="1"/>
          </p:cNvPicPr>
          <p:nvPr/>
        </p:nvPicPr>
        <p:blipFill>
          <a:blip r:embed="rId4"/>
          <a:stretch>
            <a:fillRect/>
          </a:stretch>
        </p:blipFill>
        <p:spPr>
          <a:xfrm>
            <a:off x="0" y="6524821"/>
            <a:ext cx="12192000" cy="272797"/>
          </a:xfrm>
          <a:prstGeom prst="rect">
            <a:avLst/>
          </a:prstGeom>
        </p:spPr>
      </p:pic>
      <p:sp>
        <p:nvSpPr>
          <p:cNvPr id="3" name="Rectangle 2">
            <a:extLst>
              <a:ext uri="{FF2B5EF4-FFF2-40B4-BE49-F238E27FC236}">
                <a16:creationId xmlns:a16="http://schemas.microsoft.com/office/drawing/2014/main" id="{F4D16757-96D6-4B8D-811D-118EE6577707}"/>
              </a:ext>
            </a:extLst>
          </p:cNvPr>
          <p:cNvSpPr>
            <a:spLocks noChangeArrowheads="1"/>
          </p:cNvSpPr>
          <p:nvPr/>
        </p:nvSpPr>
        <p:spPr bwMode="auto">
          <a:xfrm>
            <a:off x="5647121" y="1950571"/>
            <a:ext cx="123950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882272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EEFA3A8-A1AE-6A8E-1D7E-2EC419186C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5" name="Object 4" hidden="1">
                        <a:extLst>
                          <a:ext uri="{FF2B5EF4-FFF2-40B4-BE49-F238E27FC236}">
                            <a16:creationId xmlns:a16="http://schemas.microsoft.com/office/drawing/2014/main" id="{4EEFA3A8-A1AE-6A8E-1D7E-2EC419186C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8D37466-E77E-B1E4-6F5E-FDDB6677EB2E}"/>
              </a:ext>
            </a:extLst>
          </p:cNvPr>
          <p:cNvSpPr>
            <a:spLocks noGrp="1"/>
          </p:cNvSpPr>
          <p:nvPr>
            <p:ph type="title"/>
          </p:nvPr>
        </p:nvSpPr>
        <p:spPr>
          <a:xfrm>
            <a:off x="555059" y="1322945"/>
            <a:ext cx="10641498" cy="611649"/>
          </a:xfrm>
        </p:spPr>
        <p:txBody>
          <a:bodyPr vert="horz">
            <a:noAutofit/>
          </a:bodyPr>
          <a:lstStyle/>
          <a:p>
            <a:r>
              <a:rPr lang="en-US" sz="1800" dirty="0"/>
              <a:t>The </a:t>
            </a:r>
            <a:r>
              <a:rPr lang="en-GB" sz="1800" dirty="0"/>
              <a:t>Delivery Plan for Recovering Access to Primary Care </a:t>
            </a:r>
            <a:r>
              <a:rPr lang="en-US" sz="1800" dirty="0"/>
              <a:t>is one of three NHS strategic recovery plans addressing priority areas </a:t>
            </a:r>
          </a:p>
        </p:txBody>
      </p:sp>
      <p:sp>
        <p:nvSpPr>
          <p:cNvPr id="14" name="ee4pContent1">
            <a:extLst>
              <a:ext uri="{FF2B5EF4-FFF2-40B4-BE49-F238E27FC236}">
                <a16:creationId xmlns:a16="http://schemas.microsoft.com/office/drawing/2014/main" id="{707BC102-A3B7-2D53-1821-9FE2CE724A6F}"/>
              </a:ext>
            </a:extLst>
          </p:cNvPr>
          <p:cNvSpPr txBox="1"/>
          <p:nvPr/>
        </p:nvSpPr>
        <p:spPr>
          <a:xfrm>
            <a:off x="629400" y="2959342"/>
            <a:ext cx="3123862" cy="290899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00234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Clr>
                <a:srgbClr val="005EB8"/>
              </a:buClr>
              <a:buSzPct val="100000"/>
              <a:buFont typeface="Trebuchet MS" panose="020B0603020202020204" pitchFamily="34" charset="0"/>
              <a:buChar char="​"/>
              <a:defRPr sz="2000">
                <a:solidFill>
                  <a:srgbClr val="000000"/>
                </a:solidFill>
                <a:latin typeface="Trebuchet MS" panose="020B0603020202020204" pitchFamily="34" charset="0"/>
              </a:defRPr>
            </a:lvl1pPr>
            <a:lvl2pPr marL="324000" lvl="1" indent="-216000">
              <a:buClr>
                <a:srgbClr val="005EB8"/>
              </a:buClr>
              <a:buSzPct val="100000"/>
              <a:buFont typeface="Trebuchet MS" panose="020B0603020202020204" pitchFamily="34" charset="0"/>
              <a:buChar char="•"/>
              <a:defRPr sz="2000">
                <a:solidFill>
                  <a:srgbClr val="000000"/>
                </a:solidFill>
                <a:latin typeface="Trebuchet MS" panose="020B0603020202020204" pitchFamily="34" charset="0"/>
              </a:defRPr>
            </a:lvl2pPr>
            <a:lvl3pPr marL="648000" lvl="2" indent="-216000">
              <a:buClr>
                <a:srgbClr val="005EB8"/>
              </a:buClr>
              <a:buSzPct val="100000"/>
              <a:buFont typeface="Trebuchet MS" panose="020B0603020202020204" pitchFamily="34" charset="0"/>
              <a:buChar char="–"/>
              <a:defRPr sz="2000">
                <a:solidFill>
                  <a:srgbClr val="000000"/>
                </a:solidFill>
                <a:latin typeface="Trebuchet MS" panose="020B0603020202020204" pitchFamily="34" charset="0"/>
              </a:defRPr>
            </a:lvl3pPr>
            <a:lvl4pPr marL="0" lvl="3">
              <a:buClr>
                <a:srgbClr val="005EB8"/>
              </a:buClr>
              <a:buSzPct val="100000"/>
              <a:buFont typeface="Trebuchet MS" panose="020B0603020202020204" pitchFamily="34" charset="0"/>
              <a:buChar char="​"/>
              <a:defRPr sz="2400">
                <a:solidFill>
                  <a:srgbClr val="005EB8"/>
                </a:solidFill>
                <a:latin typeface="Trebuchet MS" panose="020B0603020202020204" pitchFamily="34" charset="0"/>
              </a:defRPr>
            </a:lvl4pPr>
            <a:lvl5pPr marL="0" lvl="4">
              <a:buClr>
                <a:srgbClr val="005EB8"/>
              </a:buClr>
              <a:buSzPct val="100000"/>
              <a:buFont typeface="Trebuchet MS" panose="020B0603020202020204" pitchFamily="34" charset="0"/>
              <a:buChar char="​"/>
              <a:defRPr sz="2400" b="1">
                <a:solidFill>
                  <a:srgbClr val="000000"/>
                </a:solidFill>
                <a:latin typeface="Trebuchet MS" panose="020B0603020202020204" pitchFamily="34" charset="0"/>
              </a:defRPr>
            </a:lvl5pPr>
            <a:lvl6pPr marL="324000" lvl="5" indent="-216000">
              <a:buClr>
                <a:srgbClr val="005EB8"/>
              </a:buClr>
              <a:buSzPct val="100000"/>
              <a:buFont typeface="Trebuchet MS" panose="020B0603020202020204" pitchFamily="34" charset="0"/>
              <a:buChar char="•"/>
              <a:defRPr sz="2400">
                <a:solidFill>
                  <a:srgbClr val="000000"/>
                </a:solidFill>
                <a:latin typeface="Trebuchet MS" panose="020B0603020202020204" pitchFamily="34" charset="0"/>
              </a:defRPr>
            </a:lvl6pPr>
            <a:lvl7pPr marL="0" lvl="6">
              <a:buClr>
                <a:srgbClr val="005EB8"/>
              </a:buClr>
              <a:buSzPct val="100000"/>
              <a:buFont typeface="Trebuchet MS" panose="020B0603020202020204" pitchFamily="34" charset="0"/>
              <a:buChar char="​"/>
              <a:defRPr sz="5400">
                <a:solidFill>
                  <a:srgbClr val="000000"/>
                </a:solidFill>
                <a:latin typeface="Trebuchet MS" panose="020B0603020202020204" pitchFamily="34" charset="0"/>
              </a:defRPr>
            </a:lvl7pPr>
            <a:lvl8pPr marL="0" lvl="7">
              <a:buClr>
                <a:srgbClr val="005EB8"/>
              </a:buClr>
              <a:buSzPct val="100000"/>
              <a:buFont typeface="Trebuchet MS" panose="020B0603020202020204" pitchFamily="34" charset="0"/>
              <a:buChar char="​"/>
              <a:defRPr sz="6600">
                <a:solidFill>
                  <a:srgbClr val="005EB8"/>
                </a:solidFill>
                <a:latin typeface="Trebuchet MS" panose="020B0603020202020204" pitchFamily="34" charset="0"/>
              </a:defRPr>
            </a:lvl8pPr>
            <a:lvl9pPr marL="0" lvl="8">
              <a:buClr>
                <a:srgbClr val="005EB8"/>
              </a:buClr>
              <a:buSzPct val="100000"/>
              <a:buFont typeface="Trebuchet MS" panose="020B0603020202020204" pitchFamily="34" charset="0"/>
              <a:buChar char="​"/>
              <a:defRPr sz="4400">
                <a:solidFill>
                  <a:srgbClr val="005EB8"/>
                </a:solidFill>
                <a:latin typeface="Trebuchet MS" panose="020B0603020202020204" pitchFamily="34" charset="0"/>
              </a:defRPr>
            </a:lvl9pPr>
          </a:lstStyle>
          <a:p>
            <a:pPr marL="0" marR="0" lvl="0" indent="0" algn="l" defTabSz="457200" rtl="0" eaLnBrk="1" fontAlgn="auto" latinLnBrk="0" hangingPunct="1">
              <a:lnSpc>
                <a:spcPct val="100000"/>
              </a:lnSpc>
              <a:spcBef>
                <a:spcPts val="0"/>
              </a:spcBef>
              <a:spcAft>
                <a:spcPts val="600"/>
              </a:spcAft>
              <a:buClr>
                <a:srgbClr val="005EB8"/>
              </a:buClr>
              <a:buSzPct val="100000"/>
              <a:buFont typeface="Trebuchet MS" panose="020B0603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ambitions:</a:t>
            </a:r>
          </a:p>
          <a:p>
            <a:pPr marL="324000" marR="0" lvl="1" indent="-216000" algn="l" defTabSz="457200" rtl="0" eaLnBrk="1" fontAlgn="auto" latinLnBrk="0" hangingPunct="1">
              <a:lnSpc>
                <a:spcPct val="100000"/>
              </a:lnSpc>
              <a:spcBef>
                <a:spcPts val="0"/>
              </a:spcBef>
              <a:spcAft>
                <a:spcPts val="600"/>
              </a:spcAft>
              <a:buClr>
                <a:srgbClr val="005EB8"/>
              </a:buClr>
              <a:buSzPct val="100000"/>
              <a:buFont typeface="Trebuchet MS" panose="020B0603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That the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waits of longer than a year for elective care are eliminated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March 2025</a:t>
            </a:r>
          </a:p>
          <a:p>
            <a:pPr marL="324000" marR="0" lvl="1" indent="-216000" algn="l" defTabSz="457200" rtl="0" eaLnBrk="1" fontAlgn="auto" latinLnBrk="0" hangingPunct="1">
              <a:lnSpc>
                <a:spcPct val="100000"/>
              </a:lnSpc>
              <a:spcBef>
                <a:spcPts val="0"/>
              </a:spcBef>
              <a:spcAft>
                <a:spcPts val="600"/>
              </a:spcAft>
              <a:buClr>
                <a:srgbClr val="005EB8"/>
              </a:buClr>
              <a:buSzPct val="100000"/>
              <a:buFont typeface="Trebuchet MS" panose="020B0603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of patients needing a diagnostic test receive it within six weeks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March 2025.</a:t>
            </a:r>
          </a:p>
          <a:p>
            <a:pPr marL="324000" marR="0" lvl="1" indent="-216000" algn="l" defTabSz="457200" rtl="0" eaLnBrk="1" fontAlgn="auto" latinLnBrk="0" hangingPunct="1">
              <a:lnSpc>
                <a:spcPct val="100000"/>
              </a:lnSpc>
              <a:spcBef>
                <a:spcPts val="0"/>
              </a:spcBef>
              <a:spcAft>
                <a:spcPts val="600"/>
              </a:spcAft>
              <a:buClr>
                <a:srgbClr val="005EB8"/>
              </a:buClr>
              <a:buSzPct val="100000"/>
              <a:buFont typeface="Trebuchet MS" panose="020B0603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75% of patients who have been urgently referred by their GP for suspected cancer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are diagnosed or have cancer ruled out within 28 days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by March 2024 </a:t>
            </a:r>
          </a:p>
          <a:p>
            <a:pPr marL="324000" marR="0" lvl="1" indent="-216000" algn="l" defTabSz="457200" rtl="0" eaLnBrk="1" fontAlgn="auto" latinLnBrk="0" hangingPunct="1">
              <a:lnSpc>
                <a:spcPct val="100000"/>
              </a:lnSpc>
              <a:spcBef>
                <a:spcPts val="0"/>
              </a:spcBef>
              <a:spcAft>
                <a:spcPts val="600"/>
              </a:spcAft>
              <a:buClr>
                <a:srgbClr val="005EB8"/>
              </a:buClr>
              <a:buSzPct val="100000"/>
              <a:buFont typeface="Trebuchet MS" panose="020B0603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Improve both waiting times and patients’ experience of waiting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first outpatient appointments over the next three years.</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15" name="ee4pContent2">
            <a:extLst>
              <a:ext uri="{FF2B5EF4-FFF2-40B4-BE49-F238E27FC236}">
                <a16:creationId xmlns:a16="http://schemas.microsoft.com/office/drawing/2014/main" id="{8ECF8907-073E-8C2F-518B-3AB0D0AE1C9D}"/>
              </a:ext>
            </a:extLst>
          </p:cNvPr>
          <p:cNvSpPr txBox="1"/>
          <p:nvPr/>
        </p:nvSpPr>
        <p:spPr>
          <a:xfrm>
            <a:off x="4533030" y="2959342"/>
            <a:ext cx="3125941" cy="290899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00234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Clr>
                <a:srgbClr val="005EB8"/>
              </a:buClr>
              <a:buSzPct val="100000"/>
              <a:buFont typeface="Trebuchet MS" panose="020B0603020202020204" pitchFamily="34" charset="0"/>
              <a:buChar char="​"/>
              <a:defRPr sz="2000">
                <a:solidFill>
                  <a:srgbClr val="000000"/>
                </a:solidFill>
                <a:latin typeface="Trebuchet MS" panose="020B0603020202020204" pitchFamily="34" charset="0"/>
              </a:defRPr>
            </a:lvl1pPr>
            <a:lvl2pPr marL="324000" lvl="1" indent="-216000">
              <a:buClr>
                <a:srgbClr val="005EB8"/>
              </a:buClr>
              <a:buSzPct val="100000"/>
              <a:buFont typeface="Trebuchet MS" panose="020B0603020202020204" pitchFamily="34" charset="0"/>
              <a:buChar char="•"/>
              <a:defRPr sz="2000">
                <a:solidFill>
                  <a:srgbClr val="000000"/>
                </a:solidFill>
                <a:latin typeface="Trebuchet MS" panose="020B0603020202020204" pitchFamily="34" charset="0"/>
              </a:defRPr>
            </a:lvl2pPr>
            <a:lvl3pPr marL="648000" lvl="2" indent="-216000">
              <a:buClr>
                <a:srgbClr val="005EB8"/>
              </a:buClr>
              <a:buSzPct val="100000"/>
              <a:buFont typeface="Trebuchet MS" panose="020B0603020202020204" pitchFamily="34" charset="0"/>
              <a:buChar char="–"/>
              <a:defRPr sz="2000">
                <a:solidFill>
                  <a:srgbClr val="000000"/>
                </a:solidFill>
                <a:latin typeface="Trebuchet MS" panose="020B0603020202020204" pitchFamily="34" charset="0"/>
              </a:defRPr>
            </a:lvl3pPr>
            <a:lvl4pPr marL="0" lvl="3">
              <a:buClr>
                <a:srgbClr val="005EB8"/>
              </a:buClr>
              <a:buSzPct val="100000"/>
              <a:buFont typeface="Trebuchet MS" panose="020B0603020202020204" pitchFamily="34" charset="0"/>
              <a:buChar char="​"/>
              <a:defRPr sz="2400">
                <a:solidFill>
                  <a:srgbClr val="005EB8"/>
                </a:solidFill>
                <a:latin typeface="Trebuchet MS" panose="020B0603020202020204" pitchFamily="34" charset="0"/>
              </a:defRPr>
            </a:lvl4pPr>
            <a:lvl5pPr marL="0" lvl="4">
              <a:buClr>
                <a:srgbClr val="005EB8"/>
              </a:buClr>
              <a:buSzPct val="100000"/>
              <a:buFont typeface="Trebuchet MS" panose="020B0603020202020204" pitchFamily="34" charset="0"/>
              <a:buChar char="​"/>
              <a:defRPr sz="2400" b="1">
                <a:solidFill>
                  <a:srgbClr val="000000"/>
                </a:solidFill>
                <a:latin typeface="Trebuchet MS" panose="020B0603020202020204" pitchFamily="34" charset="0"/>
              </a:defRPr>
            </a:lvl5pPr>
            <a:lvl6pPr marL="324000" lvl="5" indent="-216000">
              <a:buClr>
                <a:srgbClr val="005EB8"/>
              </a:buClr>
              <a:buSzPct val="100000"/>
              <a:buFont typeface="Trebuchet MS" panose="020B0603020202020204" pitchFamily="34" charset="0"/>
              <a:buChar char="•"/>
              <a:defRPr sz="2400">
                <a:solidFill>
                  <a:srgbClr val="000000"/>
                </a:solidFill>
                <a:latin typeface="Trebuchet MS" panose="020B0603020202020204" pitchFamily="34" charset="0"/>
              </a:defRPr>
            </a:lvl6pPr>
            <a:lvl7pPr marL="0" lvl="6">
              <a:buClr>
                <a:srgbClr val="005EB8"/>
              </a:buClr>
              <a:buSzPct val="100000"/>
              <a:buFont typeface="Trebuchet MS" panose="020B0603020202020204" pitchFamily="34" charset="0"/>
              <a:buChar char="​"/>
              <a:defRPr sz="5400">
                <a:solidFill>
                  <a:srgbClr val="000000"/>
                </a:solidFill>
                <a:latin typeface="Trebuchet MS" panose="020B0603020202020204" pitchFamily="34" charset="0"/>
              </a:defRPr>
            </a:lvl7pPr>
            <a:lvl8pPr marL="0" lvl="7">
              <a:buClr>
                <a:srgbClr val="005EB8"/>
              </a:buClr>
              <a:buSzPct val="100000"/>
              <a:buFont typeface="Trebuchet MS" panose="020B0603020202020204" pitchFamily="34" charset="0"/>
              <a:buChar char="​"/>
              <a:defRPr sz="6600">
                <a:solidFill>
                  <a:srgbClr val="005EB8"/>
                </a:solidFill>
                <a:latin typeface="Trebuchet MS" panose="020B0603020202020204" pitchFamily="34" charset="0"/>
              </a:defRPr>
            </a:lvl8pPr>
            <a:lvl9pPr marL="0" lvl="8">
              <a:buClr>
                <a:srgbClr val="005EB8"/>
              </a:buClr>
              <a:buSzPct val="100000"/>
              <a:buFont typeface="Trebuchet MS" panose="020B0603020202020204" pitchFamily="34" charset="0"/>
              <a:buChar char="​"/>
              <a:defRPr sz="4400">
                <a:solidFill>
                  <a:srgbClr val="005EB8"/>
                </a:solidFill>
                <a:latin typeface="Trebuchet MS" panose="020B0603020202020204" pitchFamily="34" charset="0"/>
              </a:defRPr>
            </a:lvl9pPr>
          </a:lstStyle>
          <a:p>
            <a:pPr marL="0" marR="0" lvl="0" indent="0" algn="l" defTabSz="457200" rtl="0" eaLnBrk="1" fontAlgn="auto" latinLnBrk="0" hangingPunct="1">
              <a:lnSpc>
                <a:spcPct val="100000"/>
              </a:lnSpc>
              <a:spcBef>
                <a:spcPts val="0"/>
              </a:spcBef>
              <a:spcAft>
                <a:spcPts val="600"/>
              </a:spcAft>
              <a:buClr>
                <a:srgbClr val="005EB8"/>
              </a:buClr>
              <a:buSzPct val="100000"/>
              <a:buFont typeface="Trebuchet MS" panose="020B0603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ambitions:</a:t>
            </a:r>
          </a:p>
          <a:p>
            <a:pPr marL="324000" marR="0" lvl="1" indent="-216000" algn="l" defTabSz="457200" rtl="0" eaLnBrk="1" fontAlgn="auto" latinLnBrk="0" hangingPunct="1">
              <a:lnSpc>
                <a:spcPct val="100000"/>
              </a:lnSpc>
              <a:spcBef>
                <a:spcPts val="0"/>
              </a:spcBef>
              <a:spcAft>
                <a:spcPts val="600"/>
              </a:spcAft>
              <a:buClr>
                <a:srgbClr val="005EB8"/>
              </a:buClr>
              <a:buSzPct val="100000"/>
              <a:buFont typeface="Trebuchet MS" panose="020B0603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being seen more quickly in emergency departments: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the ambition to improve to 76% of patients being admitted, transferred or discharged within four hours by March 2024, with further improvement in 2024/25.</a:t>
            </a:r>
          </a:p>
          <a:p>
            <a:pPr marL="324000" marR="0" lvl="1" indent="-216000" algn="l" defTabSz="457200" rtl="0" eaLnBrk="1" fontAlgn="auto" latinLnBrk="0" hangingPunct="1">
              <a:lnSpc>
                <a:spcPct val="100000"/>
              </a:lnSpc>
              <a:spcBef>
                <a:spcPts val="0"/>
              </a:spcBef>
              <a:spcAft>
                <a:spcPts val="600"/>
              </a:spcAft>
              <a:buClr>
                <a:srgbClr val="005EB8"/>
              </a:buClr>
              <a:buSzPct val="100000"/>
              <a:buFont typeface="Trebuchet MS" panose="020B0603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Ambulances getting to patients quicker: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improved ambulance response times for Category 2 incidents to 30 minutes on average over 2023/24, with further improvement in 2024/25 towards pre-pandemic levels.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ee4pContent3">
            <a:extLst>
              <a:ext uri="{FF2B5EF4-FFF2-40B4-BE49-F238E27FC236}">
                <a16:creationId xmlns:a16="http://schemas.microsoft.com/office/drawing/2014/main" id="{43F259A0-4F37-D9CB-AFBC-BDE923809EBD}"/>
              </a:ext>
            </a:extLst>
          </p:cNvPr>
          <p:cNvSpPr txBox="1"/>
          <p:nvPr/>
        </p:nvSpPr>
        <p:spPr>
          <a:xfrm>
            <a:off x="8437258" y="2959342"/>
            <a:ext cx="3125941" cy="3633828"/>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00234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spcAft>
                <a:spcPts val="600"/>
              </a:spcAft>
              <a:buClr>
                <a:srgbClr val="005EB8"/>
              </a:buClr>
              <a:buSzPct val="100000"/>
              <a:buFont typeface="Trebuchet MS" panose="020B0603020202020204" pitchFamily="34" charset="0"/>
              <a:buChar char="​"/>
              <a:defRPr sz="1200">
                <a:solidFill>
                  <a:srgbClr val="000000"/>
                </a:solidFill>
                <a:latin typeface="Trebuchet MS" panose="020B0603020202020204" pitchFamily="34" charset="0"/>
              </a:defRPr>
            </a:lvl1pPr>
            <a:lvl2pPr marL="324000" lvl="1" indent="-216000">
              <a:buClr>
                <a:srgbClr val="005EB8"/>
              </a:buClr>
              <a:buSzPct val="100000"/>
              <a:buFont typeface="Trebuchet MS" panose="020B0603020202020204" pitchFamily="34" charset="0"/>
              <a:buChar char="•"/>
              <a:defRPr sz="2000">
                <a:solidFill>
                  <a:srgbClr val="000000"/>
                </a:solidFill>
                <a:latin typeface="Trebuchet MS" panose="020B0603020202020204" pitchFamily="34" charset="0"/>
              </a:defRPr>
            </a:lvl2pPr>
            <a:lvl3pPr marL="648000" lvl="2" indent="-216000">
              <a:buClr>
                <a:srgbClr val="005EB8"/>
              </a:buClr>
              <a:buSzPct val="100000"/>
              <a:buFont typeface="Trebuchet MS" panose="020B0603020202020204" pitchFamily="34" charset="0"/>
              <a:buChar char="–"/>
              <a:defRPr sz="2000">
                <a:solidFill>
                  <a:srgbClr val="000000"/>
                </a:solidFill>
                <a:latin typeface="Trebuchet MS" panose="020B0603020202020204" pitchFamily="34" charset="0"/>
              </a:defRPr>
            </a:lvl3pPr>
            <a:lvl4pPr marL="0" lvl="3">
              <a:buClr>
                <a:srgbClr val="005EB8"/>
              </a:buClr>
              <a:buSzPct val="100000"/>
              <a:buFont typeface="Trebuchet MS" panose="020B0603020202020204" pitchFamily="34" charset="0"/>
              <a:buChar char="​"/>
              <a:defRPr sz="2400">
                <a:solidFill>
                  <a:srgbClr val="005EB8"/>
                </a:solidFill>
                <a:latin typeface="Trebuchet MS" panose="020B0603020202020204" pitchFamily="34" charset="0"/>
              </a:defRPr>
            </a:lvl4pPr>
            <a:lvl5pPr marL="0" lvl="4">
              <a:buClr>
                <a:srgbClr val="005EB8"/>
              </a:buClr>
              <a:buSzPct val="100000"/>
              <a:buFont typeface="Trebuchet MS" panose="020B0603020202020204" pitchFamily="34" charset="0"/>
              <a:buChar char="​"/>
              <a:defRPr sz="2400" b="1">
                <a:solidFill>
                  <a:srgbClr val="000000"/>
                </a:solidFill>
                <a:latin typeface="Trebuchet MS" panose="020B0603020202020204" pitchFamily="34" charset="0"/>
              </a:defRPr>
            </a:lvl5pPr>
            <a:lvl6pPr marL="324000" lvl="5" indent="-216000">
              <a:buClr>
                <a:srgbClr val="005EB8"/>
              </a:buClr>
              <a:buSzPct val="100000"/>
              <a:buFont typeface="Trebuchet MS" panose="020B0603020202020204" pitchFamily="34" charset="0"/>
              <a:buChar char="•"/>
              <a:defRPr sz="2400">
                <a:solidFill>
                  <a:srgbClr val="000000"/>
                </a:solidFill>
                <a:latin typeface="Trebuchet MS" panose="020B0603020202020204" pitchFamily="34" charset="0"/>
              </a:defRPr>
            </a:lvl6pPr>
            <a:lvl7pPr marL="0" lvl="6">
              <a:buClr>
                <a:srgbClr val="005EB8"/>
              </a:buClr>
              <a:buSzPct val="100000"/>
              <a:buFont typeface="Trebuchet MS" panose="020B0603020202020204" pitchFamily="34" charset="0"/>
              <a:buChar char="​"/>
              <a:defRPr sz="5400">
                <a:solidFill>
                  <a:srgbClr val="000000"/>
                </a:solidFill>
                <a:latin typeface="Trebuchet MS" panose="020B0603020202020204" pitchFamily="34" charset="0"/>
              </a:defRPr>
            </a:lvl7pPr>
            <a:lvl8pPr marL="0" lvl="7">
              <a:buClr>
                <a:srgbClr val="005EB8"/>
              </a:buClr>
              <a:buSzPct val="100000"/>
              <a:buFont typeface="Trebuchet MS" panose="020B0603020202020204" pitchFamily="34" charset="0"/>
              <a:buChar char="​"/>
              <a:defRPr sz="6600">
                <a:solidFill>
                  <a:srgbClr val="005EB8"/>
                </a:solidFill>
                <a:latin typeface="Trebuchet MS" panose="020B0603020202020204" pitchFamily="34" charset="0"/>
              </a:defRPr>
            </a:lvl8pPr>
            <a:lvl9pPr marL="0" lvl="8">
              <a:buClr>
                <a:srgbClr val="005EB8"/>
              </a:buClr>
              <a:buSzPct val="100000"/>
              <a:buFont typeface="Trebuchet MS" panose="020B0603020202020204" pitchFamily="34" charset="0"/>
              <a:buChar char="​"/>
              <a:defRPr sz="4400">
                <a:solidFill>
                  <a:srgbClr val="005EB8"/>
                </a:solidFill>
                <a:latin typeface="Trebuchet MS" panose="020B0603020202020204" pitchFamily="34" charset="0"/>
              </a:defRPr>
            </a:lvl9pPr>
          </a:lstStyle>
          <a:p>
            <a:pPr marL="0" marR="0" lvl="0" indent="0" algn="l" defTabSz="457200" rtl="0" eaLnBrk="1" fontAlgn="auto" latinLnBrk="0" hangingPunct="1">
              <a:lnSpc>
                <a:spcPct val="100000"/>
              </a:lnSpc>
              <a:spcBef>
                <a:spcPts val="0"/>
              </a:spcBef>
              <a:spcAft>
                <a:spcPts val="600"/>
              </a:spcAft>
              <a:buClr>
                <a:srgbClr val="005EB8"/>
              </a:buClr>
              <a:buSzPct val="100000"/>
              <a:buFont typeface="Trebuchet MS" panose="020B0603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ambitions:</a:t>
            </a:r>
          </a:p>
          <a:p>
            <a:pPr marL="324000" marR="0" lvl="1" indent="-216000" algn="l" defTabSz="457200" rtl="0" eaLnBrk="1" fontAlgn="auto" latinLnBrk="0" hangingPunct="1">
              <a:lnSpc>
                <a:spcPct val="100000"/>
              </a:lnSpc>
              <a:spcBef>
                <a:spcPts val="0"/>
              </a:spcBef>
              <a:spcAft>
                <a:spcPts val="0"/>
              </a:spcAft>
              <a:buClr>
                <a:srgbClr val="005EB8"/>
              </a:buClr>
              <a:buSzPct val="100000"/>
              <a:buFont typeface="Trebuchet MS" panose="020B0603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tackle the 8am rush and reduce the number of people struggling to contact their practice.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longer will patients be asked to call back another day to book an appointment.</a:t>
            </a:r>
          </a:p>
          <a:p>
            <a:pPr marL="324000" marR="0" lvl="1" indent="-216000" algn="l" defTabSz="457200" rtl="0" eaLnBrk="1" fontAlgn="auto" latinLnBrk="0" hangingPunct="1">
              <a:lnSpc>
                <a:spcPct val="100000"/>
              </a:lnSpc>
              <a:spcBef>
                <a:spcPts val="0"/>
              </a:spcBef>
              <a:spcAft>
                <a:spcPts val="0"/>
              </a:spcAft>
              <a:buClr>
                <a:srgbClr val="005EB8"/>
              </a:buClr>
              <a:buSzPct val="100000"/>
              <a:buFont typeface="Trebuchet MS" panose="020B0603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24000" marR="0" lvl="1" indent="-216000" algn="l" defTabSz="457200" rtl="0" eaLnBrk="1" fontAlgn="auto" latinLnBrk="0" hangingPunct="1">
              <a:lnSpc>
                <a:spcPct val="100000"/>
              </a:lnSpc>
              <a:spcBef>
                <a:spcPts val="0"/>
              </a:spcBef>
              <a:spcAft>
                <a:spcPts val="0"/>
              </a:spcAft>
              <a:buClr>
                <a:srgbClr val="005EB8"/>
              </a:buClr>
              <a:buSzPct val="100000"/>
              <a:buFont typeface="Trebuchet MS" panose="020B0603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patients to know on the day they contact their practice how their request will be managed.  </a:t>
            </a:r>
          </a:p>
          <a:p>
            <a:pPr marL="0" marR="0" lvl="0" indent="0" algn="l" defTabSz="457200" rtl="0" eaLnBrk="1" fontAlgn="auto" latinLnBrk="0" hangingPunct="1">
              <a:lnSpc>
                <a:spcPct val="100000"/>
              </a:lnSpc>
              <a:spcBef>
                <a:spcPts val="0"/>
              </a:spcBef>
              <a:spcAft>
                <a:spcPts val="600"/>
              </a:spcAft>
              <a:buClr>
                <a:srgbClr val="005EB8"/>
              </a:buClr>
              <a:buSzPct val="100000"/>
              <a:buFont typeface="Trebuchet MS" panose="020B0603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
                <a:srgbClr val="005EB8"/>
              </a:buClr>
              <a:buSzPct val="100000"/>
              <a:buFont typeface="Trebuchet MS" panose="020B0603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ee4pHeader1">
            <a:extLst>
              <a:ext uri="{FF2B5EF4-FFF2-40B4-BE49-F238E27FC236}">
                <a16:creationId xmlns:a16="http://schemas.microsoft.com/office/drawing/2014/main" id="{F5A66D4A-A473-05F6-7EE0-A8B0D195FEA0}"/>
              </a:ext>
            </a:extLst>
          </p:cNvPr>
          <p:cNvSpPr txBox="1"/>
          <p:nvPr/>
        </p:nvSpPr>
        <p:spPr>
          <a:xfrm>
            <a:off x="555059" y="1747431"/>
            <a:ext cx="3123862" cy="758713"/>
          </a:xfrm>
          <a:prstGeom prst="rect">
            <a:avLst/>
          </a:prstGeom>
          <a:noFill/>
          <a:ln cap="rnd">
            <a:noFill/>
          </a:ln>
        </p:spPr>
        <p:txBody>
          <a:bodyPr vert="horz" wrap="square" lIns="0" tIns="0" rIns="0" bIns="0" rtlCol="0" anchor="b" anchorCtr="0">
            <a:noAutofit/>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EB8">
                    <a:lumMod val="100000"/>
                  </a:srgbClr>
                </a:solidFill>
                <a:effectLst/>
                <a:uLnTx/>
                <a:uFillTx/>
                <a:latin typeface="Arial" panose="020B0604020202020204" pitchFamily="34" charset="0"/>
                <a:ea typeface="+mn-ea"/>
                <a:cs typeface="Arial" panose="020B0604020202020204" pitchFamily="34" charset="0"/>
              </a:rPr>
              <a:t>Elective recovery plan</a:t>
            </a:r>
          </a:p>
        </p:txBody>
      </p:sp>
      <p:sp>
        <p:nvSpPr>
          <p:cNvPr id="18" name="ee4pHeader2">
            <a:extLst>
              <a:ext uri="{FF2B5EF4-FFF2-40B4-BE49-F238E27FC236}">
                <a16:creationId xmlns:a16="http://schemas.microsoft.com/office/drawing/2014/main" id="{42093975-23C1-AB0C-DF61-ACE527E82579}"/>
              </a:ext>
            </a:extLst>
          </p:cNvPr>
          <p:cNvSpPr txBox="1"/>
          <p:nvPr/>
        </p:nvSpPr>
        <p:spPr>
          <a:xfrm>
            <a:off x="4533030" y="2081968"/>
            <a:ext cx="3201270" cy="758713"/>
          </a:xfrm>
          <a:prstGeom prst="rect">
            <a:avLst/>
          </a:prstGeom>
          <a:noFill/>
          <a:ln cap="rnd">
            <a:noFill/>
          </a:ln>
        </p:spPr>
        <p:txBody>
          <a:bodyPr vert="horz" wrap="square" lIns="0" tIns="0" rIns="0" bIns="0" rtlCol="0" anchor="b" anchorCtr="0">
            <a:noAutofit/>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EB8">
                    <a:lumMod val="100000"/>
                  </a:srgbClr>
                </a:solidFill>
                <a:effectLst/>
                <a:uLnTx/>
                <a:uFillTx/>
                <a:latin typeface="Arial" panose="020B0604020202020204" pitchFamily="34" charset="0"/>
                <a:ea typeface="+mn-ea"/>
                <a:cs typeface="Arial" panose="020B0604020202020204" pitchFamily="34" charset="0"/>
              </a:rPr>
              <a:t>Urgent and Emergency recovery plan</a:t>
            </a:r>
          </a:p>
        </p:txBody>
      </p:sp>
      <p:sp>
        <p:nvSpPr>
          <p:cNvPr id="19" name="ee4pHeader3">
            <a:extLst>
              <a:ext uri="{FF2B5EF4-FFF2-40B4-BE49-F238E27FC236}">
                <a16:creationId xmlns:a16="http://schemas.microsoft.com/office/drawing/2014/main" id="{6B46C263-7213-08E9-44F5-04B0DB2AA1CA}"/>
              </a:ext>
            </a:extLst>
          </p:cNvPr>
          <p:cNvSpPr txBox="1"/>
          <p:nvPr/>
        </p:nvSpPr>
        <p:spPr>
          <a:xfrm>
            <a:off x="8437258" y="2081968"/>
            <a:ext cx="3125941" cy="758713"/>
          </a:xfrm>
          <a:prstGeom prst="rect">
            <a:avLst/>
          </a:prstGeom>
          <a:noFill/>
          <a:ln cap="rnd">
            <a:noFill/>
          </a:ln>
        </p:spPr>
        <p:txBody>
          <a:bodyPr vert="horz" wrap="square" lIns="0" tIns="0" rIns="0" bIns="0" rtlCol="0" anchor="b" anchorCtr="0">
            <a:noAutofit/>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EB8">
                    <a:lumMod val="100000"/>
                  </a:srgbClr>
                </a:solidFill>
                <a:effectLst/>
                <a:uLnTx/>
                <a:uFillTx/>
                <a:latin typeface="Arial" panose="020B0604020202020204" pitchFamily="34" charset="0"/>
                <a:ea typeface="+mn-ea"/>
                <a:cs typeface="Arial" panose="020B0604020202020204" pitchFamily="34" charset="0"/>
              </a:rPr>
              <a:t>Primary Care Recovery Plan </a:t>
            </a:r>
            <a:endParaRPr kumimoji="0" lang="en-US" sz="2400" b="0" i="0" u="none" strike="noStrike" kern="1200" cap="none" spc="0" normalizeH="0" baseline="0" noProof="0" dirty="0">
              <a:ln>
                <a:noFill/>
              </a:ln>
              <a:solidFill>
                <a:srgbClr val="005EB8">
                  <a:lumMod val="100000"/>
                </a:srgbClr>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701657AA-655D-4AC8-DFF1-8AE01711BDED}"/>
              </a:ext>
            </a:extLst>
          </p:cNvPr>
          <p:cNvSpPr txBox="1">
            <a:spLocks/>
          </p:cNvSpPr>
          <p:nvPr/>
        </p:nvSpPr>
        <p:spPr>
          <a:xfrm>
            <a:off x="555059" y="563922"/>
            <a:ext cx="10641498" cy="6116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t>Recovery plans</a:t>
            </a:r>
            <a:endParaRPr kumimoji="0" lang="en-US" sz="2400" b="0"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53959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1EFA5A7-AF65-7443-62A2-912FE0C29C6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Object 2" hidden="1">
                        <a:extLst>
                          <a:ext uri="{FF2B5EF4-FFF2-40B4-BE49-F238E27FC236}">
                            <a16:creationId xmlns:a16="http://schemas.microsoft.com/office/drawing/2014/main" id="{21EFA5A7-AF65-7443-62A2-912FE0C29C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0E02B411-3639-4036-A6DA-8C88261590B5}"/>
              </a:ext>
            </a:extLst>
          </p:cNvPr>
          <p:cNvSpPr>
            <a:spLocks noGrp="1"/>
          </p:cNvSpPr>
          <p:nvPr>
            <p:ph type="title"/>
          </p:nvPr>
        </p:nvSpPr>
        <p:spPr>
          <a:xfrm>
            <a:off x="549969" y="657180"/>
            <a:ext cx="10001831" cy="611649"/>
          </a:xfrm>
        </p:spPr>
        <p:txBody>
          <a:bodyPr vert="horz"/>
          <a:lstStyle/>
          <a:p>
            <a:r>
              <a:rPr lang="en-GB" b="0" dirty="0"/>
              <a:t>Why we need a Delivery Plan for Recovering Access to Primary Care</a:t>
            </a:r>
          </a:p>
        </p:txBody>
      </p:sp>
      <p:sp>
        <p:nvSpPr>
          <p:cNvPr id="6" name="Content Placeholder 5">
            <a:extLst>
              <a:ext uri="{FF2B5EF4-FFF2-40B4-BE49-F238E27FC236}">
                <a16:creationId xmlns:a16="http://schemas.microsoft.com/office/drawing/2014/main" id="{13AB1377-35A2-48D9-9DB2-D60EE90EE740}"/>
              </a:ext>
            </a:extLst>
          </p:cNvPr>
          <p:cNvSpPr>
            <a:spLocks noGrp="1"/>
          </p:cNvSpPr>
          <p:nvPr>
            <p:ph sz="quarter" idx="11"/>
          </p:nvPr>
        </p:nvSpPr>
        <p:spPr>
          <a:xfrm>
            <a:off x="2723925" y="1322021"/>
            <a:ext cx="8751308" cy="5106639"/>
          </a:xfrm>
          <a:solidFill>
            <a:schemeClr val="bg1"/>
          </a:solidFill>
        </p:spPr>
        <p:txBody>
          <a:bodyPr lIns="91440" tIns="45720" rIns="91440" bIns="45720" anchor="ctr">
            <a:normAutofit/>
          </a:bodyPr>
          <a:lstStyle/>
          <a:p>
            <a:pPr marL="0" indent="0">
              <a:lnSpc>
                <a:spcPct val="100000"/>
              </a:lnSpc>
              <a:buNone/>
              <a:defRPr/>
            </a:pPr>
            <a:r>
              <a:rPr lang="en-GB" sz="1600" dirty="0">
                <a:latin typeface="Arial"/>
                <a:cs typeface="Arial"/>
              </a:rPr>
              <a:t>The Autumn Statement committed the NHS to publish a recovery plan for primary care.</a:t>
            </a:r>
          </a:p>
          <a:p>
            <a:pPr marL="0" indent="0">
              <a:lnSpc>
                <a:spcPct val="100000"/>
              </a:lnSpc>
              <a:buNone/>
              <a:defRPr/>
            </a:pPr>
            <a:r>
              <a:rPr kumimoji="0" lang="en-GB" sz="1600" b="0" i="0" u="none" strike="noStrike" kern="1200" cap="none" spc="0" normalizeH="0" baseline="0" noProof="0" dirty="0">
                <a:ln>
                  <a:noFill/>
                </a:ln>
                <a:solidFill>
                  <a:srgbClr val="000000"/>
                </a:solidFill>
                <a:effectLst/>
                <a:uLnTx/>
                <a:uFillTx/>
                <a:latin typeface="Arial"/>
                <a:cs typeface="Arial"/>
              </a:rPr>
              <a:t>The plan focuses on recovering access to general practice and </a:t>
            </a:r>
            <a:r>
              <a:rPr lang="en-GB" sz="1600" b="1" dirty="0">
                <a:solidFill>
                  <a:srgbClr val="000000"/>
                </a:solidFill>
                <a:latin typeface="Arial"/>
                <a:cs typeface="Arial"/>
              </a:rPr>
              <a:t>supports two key </a:t>
            </a:r>
            <a:r>
              <a:rPr kumimoji="0" lang="en-GB" sz="1600" b="1" i="0" u="none" strike="noStrike" kern="1200" cap="none" spc="0" normalizeH="0" baseline="0" noProof="0" dirty="0">
                <a:ln>
                  <a:noFill/>
                </a:ln>
                <a:solidFill>
                  <a:srgbClr val="000000"/>
                </a:solidFill>
                <a:effectLst/>
                <a:uLnTx/>
                <a:uFillTx/>
                <a:latin typeface="Arial"/>
                <a:cs typeface="Arial"/>
              </a:rPr>
              <a:t>ambitions</a:t>
            </a:r>
            <a:r>
              <a:rPr kumimoji="0" lang="en-GB" sz="1600" b="0" i="0" u="none" strike="noStrike" kern="1200" cap="none" spc="0" normalizeH="0" baseline="0" noProof="0" dirty="0">
                <a:ln>
                  <a:noFill/>
                </a:ln>
                <a:solidFill>
                  <a:srgbClr val="000000"/>
                </a:solidFill>
                <a:effectLst/>
                <a:uLnTx/>
                <a:uFillTx/>
                <a:latin typeface="Arial"/>
                <a:cs typeface="Arial"/>
              </a:rPr>
              <a:t>:</a:t>
            </a:r>
            <a:endParaRPr lang="en-GB" sz="1600" b="0" i="0" u="none" strike="noStrike" kern="1200" cap="none" spc="0" normalizeH="0" baseline="0" noProof="0" dirty="0">
              <a:ln>
                <a:noFill/>
              </a:ln>
              <a:solidFill>
                <a:srgbClr val="000000"/>
              </a:solidFill>
              <a:effectLst/>
              <a:uLnTx/>
              <a:uFillTx/>
              <a:latin typeface="Arial"/>
              <a:cs typeface="Arial"/>
            </a:endParaRPr>
          </a:p>
          <a:p>
            <a:pPr marL="342900" lvl="0" indent="-342900">
              <a:buFont typeface="+mj-lt"/>
              <a:buAutoNum type="arabicPeriod"/>
              <a:tabLst>
                <a:tab pos="457200" algn="l"/>
              </a:tabLst>
            </a:pPr>
            <a:r>
              <a:rPr lang="en-GB" sz="1600" b="1" dirty="0">
                <a:solidFill>
                  <a:srgbClr val="0070C0"/>
                </a:solidFill>
                <a:effectLst/>
                <a:ea typeface="Times New Roman" panose="02020603050405020304" pitchFamily="18" charset="0"/>
              </a:rPr>
              <a:t>To tackle the 8am rush and reduce the number of people struggling to contact their practice. </a:t>
            </a:r>
            <a:r>
              <a:rPr lang="en-GB" sz="1600" dirty="0">
                <a:solidFill>
                  <a:srgbClr val="000000"/>
                </a:solidFill>
                <a:effectLst/>
                <a:ea typeface="Times New Roman" panose="02020603050405020304" pitchFamily="18" charset="0"/>
              </a:rPr>
              <a:t>No longer will patients be asked to call back another day to book an appointment.</a:t>
            </a:r>
          </a:p>
          <a:p>
            <a:pPr marL="342900" lvl="0" indent="-342900">
              <a:buFont typeface="+mj-lt"/>
              <a:buAutoNum type="arabicPeriod"/>
              <a:tabLst>
                <a:tab pos="457200" algn="l"/>
              </a:tabLst>
            </a:pPr>
            <a:r>
              <a:rPr lang="en-GB" sz="1600" b="1" dirty="0">
                <a:solidFill>
                  <a:srgbClr val="0070C0"/>
                </a:solidFill>
                <a:effectLst/>
                <a:ea typeface="Times New Roman" panose="02020603050405020304" pitchFamily="18" charset="0"/>
              </a:rPr>
              <a:t>For patients to know on the day they contact their practice how their request will be managed.  </a:t>
            </a:r>
          </a:p>
          <a:p>
            <a:pPr marL="742950" lvl="1" indent="-285750">
              <a:lnSpc>
                <a:spcPts val="1800"/>
              </a:lnSpc>
              <a:spcAft>
                <a:spcPts val="600"/>
              </a:spcAft>
              <a:buFont typeface="+mj-lt"/>
              <a:buAutoNum type="alphaLcPeriod"/>
            </a:pPr>
            <a:r>
              <a:rPr lang="en-GB" sz="1600" dirty="0">
                <a:solidFill>
                  <a:srgbClr val="231F20"/>
                </a:solidFill>
                <a:effectLst/>
                <a:latin typeface="Arial" panose="020B0604020202020204" pitchFamily="34" charset="0"/>
                <a:ea typeface="Calibri" panose="020F0502020204030204" pitchFamily="34" charset="0"/>
                <a:cs typeface="Arial" panose="020B0604020202020204" pitchFamily="34" charset="0"/>
              </a:rPr>
              <a:t>If their need is clinically urgent it will be assessed on the same day by a telephone or face-to-face appointment. If the patient contacts their practice in the afternoon they may be assessed on the next day, where clinically appropriate. </a:t>
            </a:r>
          </a:p>
          <a:p>
            <a:pPr marL="742950" lvl="1" indent="-285750">
              <a:lnSpc>
                <a:spcPts val="1800"/>
              </a:lnSpc>
              <a:spcAft>
                <a:spcPts val="600"/>
              </a:spcAft>
              <a:buFont typeface="+mj-lt"/>
              <a:buAutoNum type="alphaLcPeriod"/>
            </a:pPr>
            <a:r>
              <a:rPr lang="en-GB" sz="1600" dirty="0">
                <a:solidFill>
                  <a:srgbClr val="231F20"/>
                </a:solidFill>
                <a:effectLst/>
                <a:latin typeface="Arial" panose="020B0604020202020204" pitchFamily="34" charset="0"/>
                <a:ea typeface="Calibri" panose="020F0502020204030204" pitchFamily="34" charset="0"/>
                <a:cs typeface="Arial" panose="020B0604020202020204" pitchFamily="34" charset="0"/>
              </a:rPr>
              <a:t>If their need is not urgent, but it needs a telephone or face-to-face appointment, this will be scheduled within two weeks.</a:t>
            </a:r>
          </a:p>
          <a:p>
            <a:pPr marL="742950" lvl="1" indent="-285750">
              <a:lnSpc>
                <a:spcPts val="1800"/>
              </a:lnSpc>
              <a:spcAft>
                <a:spcPts val="1400"/>
              </a:spcAft>
              <a:buFont typeface="+mj-lt"/>
              <a:buAutoNum type="alphaLcPeriod"/>
            </a:pPr>
            <a:r>
              <a:rPr lang="en-GB" sz="1600" dirty="0">
                <a:solidFill>
                  <a:srgbClr val="231F20"/>
                </a:solidFill>
                <a:effectLst/>
                <a:latin typeface="Arial" panose="020B0604020202020204" pitchFamily="34" charset="0"/>
                <a:ea typeface="Calibri" panose="020F0502020204030204" pitchFamily="34" charset="0"/>
                <a:cs typeface="Arial" panose="020B0604020202020204" pitchFamily="34" charset="0"/>
              </a:rPr>
              <a:t>Where appropriate, patients will be signposted to self-care or other local services (eg community pharmacy or self-referral services).</a:t>
            </a:r>
          </a:p>
          <a:p>
            <a:pPr marL="0" indent="0">
              <a:lnSpc>
                <a:spcPts val="1800"/>
              </a:lnSpc>
              <a:spcAft>
                <a:spcPts val="1400"/>
              </a:spcAft>
              <a:buNone/>
            </a:pPr>
            <a:r>
              <a:rPr lang="en-GB" sz="1600" dirty="0">
                <a:solidFill>
                  <a:srgbClr val="000000"/>
                </a:solidFill>
                <a:latin typeface="Arial" panose="020B0604020202020204" pitchFamily="34" charset="0"/>
                <a:cs typeface="Arial" panose="020B0604020202020204" pitchFamily="34" charset="0"/>
              </a:rPr>
              <a:t>NHS England engaged with a wide range of stakeholders to develop and refine the plan, including patient and professional representative groups as well as used the insight gathered from Dr Fuller’s stocktake. </a:t>
            </a:r>
            <a:r>
              <a:rPr kumimoji="0" lang="en-GB" sz="1600" b="0" i="0" u="none" strike="noStrike" kern="1200" cap="none" spc="0" normalizeH="0" baseline="0" noProof="0" dirty="0">
                <a:ln>
                  <a:noFill/>
                </a:ln>
                <a:solidFill>
                  <a:srgbClr val="000000"/>
                </a:solidFill>
                <a:effectLst/>
                <a:uLnTx/>
                <a:uFillTx/>
                <a:latin typeface="Arial"/>
                <a:cs typeface="Arial"/>
              </a:rPr>
              <a:t>It also includes key themes to be engaged on during 2023/24, including the GP contract and Pharmacy First, to support </a:t>
            </a:r>
            <a:r>
              <a:rPr lang="en-GB" sz="1600" dirty="0">
                <a:solidFill>
                  <a:srgbClr val="000000"/>
                </a:solidFill>
                <a:latin typeface="Arial"/>
                <a:cs typeface="Arial"/>
              </a:rPr>
              <a:t>delivery of the </a:t>
            </a:r>
            <a:r>
              <a:rPr kumimoji="0" lang="en-GB" sz="1600" b="0" i="0" u="none" strike="noStrike" kern="1200" cap="none" spc="0" normalizeH="0" baseline="0" noProof="0" dirty="0">
                <a:ln>
                  <a:noFill/>
                </a:ln>
                <a:solidFill>
                  <a:srgbClr val="000000"/>
                </a:solidFill>
                <a:effectLst/>
                <a:uLnTx/>
                <a:uFillTx/>
                <a:latin typeface="Arial"/>
                <a:cs typeface="Arial"/>
              </a:rPr>
              <a:t>longer term vision.</a:t>
            </a:r>
            <a:endParaRPr lang="en-GB" sz="1600" dirty="0">
              <a:solidFill>
                <a:srgbClr val="231F20"/>
              </a:solidFill>
              <a:ea typeface="Calibri" panose="020F0502020204030204" pitchFamily="34" charset="0"/>
            </a:endParaRPr>
          </a:p>
        </p:txBody>
      </p:sp>
      <p:pic>
        <p:nvPicPr>
          <p:cNvPr id="9" name="Graphic 8" descr="Stethoscope with solid fill">
            <a:extLst>
              <a:ext uri="{FF2B5EF4-FFF2-40B4-BE49-F238E27FC236}">
                <a16:creationId xmlns:a16="http://schemas.microsoft.com/office/drawing/2014/main" id="{B27D8647-BC62-4B50-A7EA-F8AAC53F8F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16767" y="2441542"/>
            <a:ext cx="1670845" cy="1670845"/>
          </a:xfrm>
          <a:prstGeom prst="rect">
            <a:avLst/>
          </a:prstGeom>
        </p:spPr>
      </p:pic>
      <p:pic>
        <p:nvPicPr>
          <p:cNvPr id="8" name="Picture 7">
            <a:extLst>
              <a:ext uri="{FF2B5EF4-FFF2-40B4-BE49-F238E27FC236}">
                <a16:creationId xmlns:a16="http://schemas.microsoft.com/office/drawing/2014/main" id="{ADE83F39-1ED1-ADEF-28EE-832F04076A1A}"/>
              </a:ext>
            </a:extLst>
          </p:cNvPr>
          <p:cNvPicPr>
            <a:picLocks noChangeAspect="1"/>
          </p:cNvPicPr>
          <p:nvPr/>
        </p:nvPicPr>
        <p:blipFill>
          <a:blip r:embed="rId8"/>
          <a:stretch>
            <a:fillRect/>
          </a:stretch>
        </p:blipFill>
        <p:spPr>
          <a:xfrm>
            <a:off x="10747037" y="226550"/>
            <a:ext cx="1171913" cy="917686"/>
          </a:xfrm>
          <a:prstGeom prst="rect">
            <a:avLst/>
          </a:prstGeom>
        </p:spPr>
      </p:pic>
    </p:spTree>
    <p:extLst>
      <p:ext uri="{BB962C8B-B14F-4D97-AF65-F5344CB8AC3E}">
        <p14:creationId xmlns:p14="http://schemas.microsoft.com/office/powerpoint/2010/main" val="947979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4B33AE2-2E72-1486-5566-BBB6AF1E7F34}"/>
              </a:ext>
            </a:extLst>
          </p:cNvPr>
          <p:cNvSpPr/>
          <p:nvPr/>
        </p:nvSpPr>
        <p:spPr>
          <a:xfrm>
            <a:off x="0" y="5515791"/>
            <a:ext cx="12192000" cy="1354824"/>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5BF0EB93-F237-9667-38BC-6DD0F71DAE97}"/>
              </a:ext>
            </a:extLst>
          </p:cNvPr>
          <p:cNvSpPr/>
          <p:nvPr/>
        </p:nvSpPr>
        <p:spPr>
          <a:xfrm>
            <a:off x="0" y="4249578"/>
            <a:ext cx="12192000" cy="1288487"/>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FFB40953-2C57-5015-5EA3-47BA3EAEA799}"/>
              </a:ext>
            </a:extLst>
          </p:cNvPr>
          <p:cNvSpPr/>
          <p:nvPr/>
        </p:nvSpPr>
        <p:spPr>
          <a:xfrm>
            <a:off x="0" y="2961091"/>
            <a:ext cx="12192000" cy="1288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EA8C78E4-78DE-8651-F4BA-A883FD621ADB}"/>
              </a:ext>
            </a:extLst>
          </p:cNvPr>
          <p:cNvSpPr/>
          <p:nvPr/>
        </p:nvSpPr>
        <p:spPr>
          <a:xfrm>
            <a:off x="0" y="1783284"/>
            <a:ext cx="12192000" cy="11778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2">
            <a:extLst>
              <a:ext uri="{FF2B5EF4-FFF2-40B4-BE49-F238E27FC236}">
                <a16:creationId xmlns:a16="http://schemas.microsoft.com/office/drawing/2014/main" id="{6E8AA31E-9CF6-C8FA-3B9C-E7AD39D3CF16}"/>
              </a:ext>
            </a:extLst>
          </p:cNvPr>
          <p:cNvSpPr txBox="1">
            <a:spLocks/>
          </p:cNvSpPr>
          <p:nvPr/>
        </p:nvSpPr>
        <p:spPr>
          <a:xfrm>
            <a:off x="0" y="145173"/>
            <a:ext cx="12047611" cy="140439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a:solidFill>
                  <a:srgbClr val="005EB8"/>
                </a:solidFill>
                <a:latin typeface="Arial" panose="020B0604020202020204" pitchFamily="34" charset="0"/>
                <a:ea typeface="+mj-ea"/>
                <a:cs typeface="Arial" panose="020B0604020202020204" pitchFamily="34" charset="0"/>
              </a:defRPr>
            </a:lvl1pPr>
          </a:lstStyle>
          <a:p>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t>Governance and support workstreams are designed to support the key focus areas of the plan:</a:t>
            </a:r>
            <a:br>
              <a:rPr lang="en-US" sz="2000" dirty="0"/>
            </a:br>
            <a:br>
              <a:rPr lang="en-US" sz="2000" dirty="0">
                <a:solidFill>
                  <a:schemeClr val="tx1"/>
                </a:solidFill>
              </a:rPr>
            </a:br>
            <a:endParaRPr lang="en-US" sz="2000" dirty="0">
              <a:solidFill>
                <a:schemeClr val="tx1"/>
              </a:solidFill>
            </a:endParaRPr>
          </a:p>
          <a:p>
            <a:r>
              <a:rPr lang="en-US" sz="2000" dirty="0">
                <a:solidFill>
                  <a:schemeClr val="tx1"/>
                </a:solidFill>
              </a:rPr>
              <a:t>Areas to support recovery and deliver the ambitions.</a:t>
            </a:r>
          </a:p>
        </p:txBody>
      </p:sp>
      <p:graphicFrame>
        <p:nvGraphicFramePr>
          <p:cNvPr id="3" name="Table 13">
            <a:extLst>
              <a:ext uri="{FF2B5EF4-FFF2-40B4-BE49-F238E27FC236}">
                <a16:creationId xmlns:a16="http://schemas.microsoft.com/office/drawing/2014/main" id="{33E7DEF6-39C5-F7AF-B537-125AD3EB75C7}"/>
              </a:ext>
            </a:extLst>
          </p:cNvPr>
          <p:cNvGraphicFramePr>
            <a:graphicFrameLocks noGrp="1"/>
          </p:cNvGraphicFramePr>
          <p:nvPr/>
        </p:nvGraphicFramePr>
        <p:xfrm>
          <a:off x="175153" y="1783284"/>
          <a:ext cx="11964999" cy="4998720"/>
        </p:xfrm>
        <a:graphic>
          <a:graphicData uri="http://schemas.openxmlformats.org/drawingml/2006/table">
            <a:tbl>
              <a:tblPr firstRow="1" bandRow="1">
                <a:tableStyleId>{073A0DAA-6AF3-43AB-8588-CEC1D06C72B9}</a:tableStyleId>
              </a:tblPr>
              <a:tblGrid>
                <a:gridCol w="660404">
                  <a:extLst>
                    <a:ext uri="{9D8B030D-6E8A-4147-A177-3AD203B41FA5}">
                      <a16:colId xmlns:a16="http://schemas.microsoft.com/office/drawing/2014/main" val="3556262914"/>
                    </a:ext>
                  </a:extLst>
                </a:gridCol>
                <a:gridCol w="844302">
                  <a:extLst>
                    <a:ext uri="{9D8B030D-6E8A-4147-A177-3AD203B41FA5}">
                      <a16:colId xmlns:a16="http://schemas.microsoft.com/office/drawing/2014/main" val="4181979717"/>
                    </a:ext>
                  </a:extLst>
                </a:gridCol>
                <a:gridCol w="1899680">
                  <a:extLst>
                    <a:ext uri="{9D8B030D-6E8A-4147-A177-3AD203B41FA5}">
                      <a16:colId xmlns:a16="http://schemas.microsoft.com/office/drawing/2014/main" val="3506717270"/>
                    </a:ext>
                  </a:extLst>
                </a:gridCol>
                <a:gridCol w="2196757">
                  <a:extLst>
                    <a:ext uri="{9D8B030D-6E8A-4147-A177-3AD203B41FA5}">
                      <a16:colId xmlns:a16="http://schemas.microsoft.com/office/drawing/2014/main" val="4131050536"/>
                    </a:ext>
                  </a:extLst>
                </a:gridCol>
                <a:gridCol w="2161792">
                  <a:extLst>
                    <a:ext uri="{9D8B030D-6E8A-4147-A177-3AD203B41FA5}">
                      <a16:colId xmlns:a16="http://schemas.microsoft.com/office/drawing/2014/main" val="3340652961"/>
                    </a:ext>
                  </a:extLst>
                </a:gridCol>
                <a:gridCol w="2264668">
                  <a:extLst>
                    <a:ext uri="{9D8B030D-6E8A-4147-A177-3AD203B41FA5}">
                      <a16:colId xmlns:a16="http://schemas.microsoft.com/office/drawing/2014/main" val="3498316116"/>
                    </a:ext>
                  </a:extLst>
                </a:gridCol>
                <a:gridCol w="1937396">
                  <a:extLst>
                    <a:ext uri="{9D8B030D-6E8A-4147-A177-3AD203B41FA5}">
                      <a16:colId xmlns:a16="http://schemas.microsoft.com/office/drawing/2014/main" val="1342141848"/>
                    </a:ext>
                  </a:extLst>
                </a:gridCol>
              </a:tblGrid>
              <a:tr h="923352">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5EB8">
                            <a:lumMod val="100000"/>
                          </a:srgbClr>
                        </a:solidFill>
                        <a:latin typeface="Arial" panose="020B0604020202020204" pitchFamily="34" charset="0"/>
                        <a:cs typeface="Arial" panose="020B0604020202020204" pitchFamily="34" charset="0"/>
                      </a:endParaRPr>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a:cs typeface="Arial"/>
                        </a:rPr>
                        <a:t>Empower patients</a:t>
                      </a:r>
                      <a:endParaRPr lang="en-GB" sz="1600" b="1" dirty="0">
                        <a:solidFill>
                          <a:schemeClr val="bg1"/>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solidFill>
                            <a:schemeClr val="bg1"/>
                          </a:solidFill>
                          <a:latin typeface="Arial"/>
                          <a:cs typeface="Arial"/>
                        </a:rPr>
                        <a:t>Improving NHS App functionality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GB" sz="1600" b="0" dirty="0">
                          <a:solidFill>
                            <a:schemeClr val="bg1"/>
                          </a:solidFill>
                          <a:latin typeface="Arial"/>
                          <a:cs typeface="Arial"/>
                        </a:rPr>
                        <a:t>Increasing self-referral pathways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GB" sz="1600" b="0" dirty="0">
                          <a:solidFill>
                            <a:schemeClr val="bg1"/>
                          </a:solidFill>
                          <a:latin typeface="Arial"/>
                          <a:cs typeface="Arial"/>
                        </a:rPr>
                        <a:t>Expanding community pharmacy</a:t>
                      </a:r>
                    </a:p>
                    <a:p>
                      <a:pPr marL="285750" indent="-285750">
                        <a:buFont typeface="Arial" panose="020B0604020202020204" pitchFamily="34" charset="0"/>
                        <a:buChar char="•"/>
                      </a:pPr>
                      <a:endParaRPr lang="en-GB" sz="16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GB" sz="16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5561797"/>
                  </a:ext>
                </a:extLst>
              </a:tr>
              <a:tr h="1070030">
                <a:tc>
                  <a:txBody>
                    <a:bodyPr/>
                    <a:lstStyle/>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600" b="1" dirty="0">
                        <a:solidFill>
                          <a:schemeClr val="bg1"/>
                        </a:solidFill>
                        <a:latin typeface="Arial" panose="020B0604020202020204" pitchFamily="34" charset="0"/>
                        <a:cs typeface="Arial" panose="020B0604020202020204" pitchFamily="34" charset="0"/>
                      </a:endParaRPr>
                    </a:p>
                    <a:p>
                      <a:pPr algn="l"/>
                      <a:r>
                        <a:rPr lang="en-GB" sz="1600" b="1" dirty="0">
                          <a:solidFill>
                            <a:schemeClr val="bg1"/>
                          </a:solidFill>
                          <a:latin typeface="Arial"/>
                          <a:cs typeface="Arial"/>
                        </a:rPr>
                        <a:t>Implement new Modern General Practice Access approach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Font typeface="Arial" panose="020B0604020202020204" pitchFamily="34" charset="0"/>
                        <a:buChar char="•"/>
                      </a:pPr>
                      <a:endParaRPr lang="en-GB" sz="1600"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dirty="0">
                          <a:solidFill>
                            <a:schemeClr val="bg1"/>
                          </a:solidFill>
                          <a:latin typeface="Arial"/>
                          <a:cs typeface="Arial"/>
                        </a:rPr>
                        <a:t>Roll-out of digital telephony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chemeClr val="bg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Arial"/>
                          <a:cs typeface="Arial"/>
                        </a:rPr>
                        <a:t>Easier digital access to help tackle 8am rush</a:t>
                      </a:r>
                    </a:p>
                    <a:p>
                      <a:pPr marL="285750" indent="-285750" algn="l">
                        <a:buFont typeface="Arial" panose="020B0604020202020204" pitchFamily="34" charset="0"/>
                        <a:buChar char="•"/>
                      </a:pPr>
                      <a:endParaRPr lang="en-GB" sz="1600" dirty="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chemeClr val="bg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Arial"/>
                          <a:cs typeface="Arial"/>
                        </a:rPr>
                        <a:t>Care navigation and continuity</a:t>
                      </a:r>
                    </a:p>
                    <a:p>
                      <a:pPr marL="285750" indent="-285750" algn="l">
                        <a:buFont typeface="Arial" panose="020B0604020202020204" pitchFamily="34" charset="0"/>
                        <a:buChar char="•"/>
                      </a:pPr>
                      <a:endParaRPr lang="en-GB" sz="1600" dirty="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chemeClr val="bg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Arial"/>
                          <a:cs typeface="Arial"/>
                        </a:rPr>
                        <a:t>Rapid assessment and response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dirty="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7449041"/>
                  </a:ext>
                </a:extLst>
              </a:tr>
              <a:tr h="706383">
                <a:tc>
                  <a:txBody>
                    <a:bodyPr/>
                    <a:lstStyle/>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600" b="1" dirty="0">
                        <a:solidFill>
                          <a:schemeClr val="bg1"/>
                        </a:solidFill>
                        <a:latin typeface="Arial" panose="020B0604020202020204" pitchFamily="34" charset="0"/>
                        <a:cs typeface="Arial" panose="020B0604020202020204" pitchFamily="34" charset="0"/>
                      </a:endParaRPr>
                    </a:p>
                    <a:p>
                      <a:pPr algn="l"/>
                      <a:r>
                        <a:rPr lang="en-GB" sz="1600" b="1" dirty="0">
                          <a:solidFill>
                            <a:schemeClr val="bg1"/>
                          </a:solidFill>
                          <a:latin typeface="Arial"/>
                          <a:cs typeface="Arial"/>
                        </a:rPr>
                        <a:t>Build capacity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Font typeface="Arial" panose="020B0604020202020204" pitchFamily="34" charset="0"/>
                        <a:buChar char="•"/>
                      </a:pPr>
                      <a:endParaRPr lang="en-GB" sz="1600"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dirty="0">
                          <a:solidFill>
                            <a:schemeClr val="bg1"/>
                          </a:solidFill>
                          <a:latin typeface="Arial"/>
                          <a:cs typeface="Arial"/>
                        </a:rPr>
                        <a:t>Growing multi-disciplinary teams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chemeClr val="bg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Arial"/>
                          <a:cs typeface="Arial"/>
                        </a:rPr>
                        <a:t>More new doctors</a:t>
                      </a:r>
                    </a:p>
                    <a:p>
                      <a:pPr marL="285750" indent="-285750" algn="l">
                        <a:buFont typeface="Arial" panose="020B0604020202020204" pitchFamily="34" charset="0"/>
                        <a:buChar char="•"/>
                      </a:pPr>
                      <a:endParaRPr lang="en-GB" sz="1600" dirty="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chemeClr val="bg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Arial"/>
                          <a:cs typeface="Arial"/>
                        </a:rPr>
                        <a:t>Retention and return of experienced GPs</a:t>
                      </a:r>
                      <a:endParaRPr lang="en-GB" sz="1600" dirty="0">
                        <a:solidFill>
                          <a:schemeClr val="bg1"/>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dirty="0">
                        <a:solidFill>
                          <a:schemeClr val="bg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bg1"/>
                          </a:solidFill>
                          <a:latin typeface="Arial"/>
                          <a:cs typeface="Arial"/>
                        </a:rPr>
                        <a:t>Priority of primary care in new housing developments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7648269"/>
                  </a:ext>
                </a:extLst>
              </a:tr>
              <a:tr h="1008354">
                <a:tc>
                  <a:txBody>
                    <a:bodyPr/>
                    <a:lstStyle/>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600" b="1" dirty="0">
                        <a:solidFill>
                          <a:schemeClr val="bg1"/>
                        </a:solidFill>
                        <a:latin typeface="Arial" panose="020B0604020202020204" pitchFamily="34" charset="0"/>
                        <a:cs typeface="Arial" panose="020B0604020202020204" pitchFamily="34" charset="0"/>
                      </a:endParaRPr>
                    </a:p>
                    <a:p>
                      <a:pPr algn="l"/>
                      <a:r>
                        <a:rPr lang="en-GB" sz="1600" b="1" dirty="0">
                          <a:solidFill>
                            <a:schemeClr val="bg1"/>
                          </a:solidFill>
                          <a:latin typeface="Arial"/>
                          <a:cs typeface="Arial"/>
                        </a:rPr>
                        <a:t>Cut bureaucracy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600"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dirty="0">
                          <a:solidFill>
                            <a:schemeClr val="bg1"/>
                          </a:solidFill>
                          <a:latin typeface="Arial"/>
                          <a:cs typeface="Arial"/>
                        </a:rPr>
                        <a:t>Improving the primary-secondary care interface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bg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bg1"/>
                          </a:solidFill>
                          <a:latin typeface="Arial"/>
                          <a:cs typeface="Arial"/>
                        </a:rPr>
                        <a:t>Building on the ‘Bureaucracy Busting Concordat’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bg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bg1"/>
                          </a:solidFill>
                          <a:latin typeface="Arial"/>
                          <a:cs typeface="Arial"/>
                        </a:rPr>
                        <a:t>Reducing IIF indicators and freeing up resources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600" dirty="0">
                        <a:solidFill>
                          <a:schemeClr val="bg1"/>
                        </a:solidFill>
                        <a:latin typeface="Arial" panose="020B0604020202020204" pitchFamily="34" charset="0"/>
                        <a:cs typeface="Arial" panose="020B0604020202020204" pitchFamily="34" charset="0"/>
                      </a:endParaRPr>
                    </a:p>
                    <a:p>
                      <a:pPr algn="l"/>
                      <a:endParaRPr lang="en-GB" sz="1600" dirty="0">
                        <a:solidFill>
                          <a:schemeClr val="bg1"/>
                        </a:solidFill>
                        <a:latin typeface="Arial" panose="020B0604020202020204" pitchFamily="34" charset="0"/>
                        <a:cs typeface="Arial" panose="020B0604020202020204" pitchFamily="34" charset="0"/>
                      </a:endParaRPr>
                    </a:p>
                    <a:p>
                      <a:pPr algn="l"/>
                      <a:endParaRPr lang="en-GB" sz="1600" dirty="0">
                        <a:solidFill>
                          <a:schemeClr val="bg1"/>
                        </a:solidFill>
                        <a:latin typeface="Arial" panose="020B0604020202020204" pitchFamily="34" charset="0"/>
                        <a:cs typeface="Arial" panose="020B0604020202020204" pitchFamily="34" charset="0"/>
                      </a:endParaRPr>
                    </a:p>
                    <a:p>
                      <a:pPr algn="l"/>
                      <a:endParaRPr lang="en-GB" sz="1600" dirty="0">
                        <a:solidFill>
                          <a:schemeClr val="bg1"/>
                        </a:solidFill>
                        <a:latin typeface="Arial" panose="020B0604020202020204" pitchFamily="34" charset="0"/>
                        <a:cs typeface="Arial" panose="020B0604020202020204" pitchFamily="34" charset="0"/>
                      </a:endParaRPr>
                    </a:p>
                    <a:p>
                      <a:pPr algn="l"/>
                      <a:endParaRPr lang="en-GB" sz="1600" dirty="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9032097"/>
                  </a:ext>
                </a:extLst>
              </a:tr>
            </a:tbl>
          </a:graphicData>
        </a:graphic>
      </p:graphicFrame>
      <p:grpSp>
        <p:nvGrpSpPr>
          <p:cNvPr id="5" name="bcgBugs_Band aid ">
            <a:extLst>
              <a:ext uri="{FF2B5EF4-FFF2-40B4-BE49-F238E27FC236}">
                <a16:creationId xmlns:a16="http://schemas.microsoft.com/office/drawing/2014/main" id="{BC3A5572-F2B5-3770-CD30-48BFB6BCBEA1}"/>
              </a:ext>
            </a:extLst>
          </p:cNvPr>
          <p:cNvGrpSpPr>
            <a:grpSpLocks noChangeAspect="1"/>
          </p:cNvGrpSpPr>
          <p:nvPr/>
        </p:nvGrpSpPr>
        <p:grpSpPr>
          <a:xfrm>
            <a:off x="853069" y="1864120"/>
            <a:ext cx="592550" cy="592550"/>
            <a:chOff x="5730875" y="3063875"/>
            <a:chExt cx="730250" cy="730250"/>
          </a:xfrm>
        </p:grpSpPr>
        <p:sp>
          <p:nvSpPr>
            <p:cNvPr id="6" name="AutoShape 3">
              <a:extLst>
                <a:ext uri="{FF2B5EF4-FFF2-40B4-BE49-F238E27FC236}">
                  <a16:creationId xmlns:a16="http://schemas.microsoft.com/office/drawing/2014/main" id="{8458D048-BC1B-E53F-FFC6-114B2F691873}"/>
                </a:ext>
              </a:extLst>
            </p:cNvPr>
            <p:cNvSpPr>
              <a:spLocks noChangeAspect="1" noChangeArrowheads="1" noTextEdit="1"/>
            </p:cNvSpPr>
            <p:nvPr/>
          </p:nvSpPr>
          <p:spPr bwMode="auto">
            <a:xfrm>
              <a:off x="5730875" y="3063875"/>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6198AAF1-809C-F5F7-2D86-659BBB7506D5}"/>
                </a:ext>
              </a:extLst>
            </p:cNvPr>
            <p:cNvSpPr>
              <a:spLocks/>
            </p:cNvSpPr>
            <p:nvPr/>
          </p:nvSpPr>
          <p:spPr bwMode="auto">
            <a:xfrm>
              <a:off x="5774455" y="3108325"/>
              <a:ext cx="643273" cy="642938"/>
            </a:xfrm>
            <a:custGeom>
              <a:avLst/>
              <a:gdLst>
                <a:gd name="connsiteX0" fmla="*/ 126812 w 643273"/>
                <a:gd name="connsiteY0" fmla="*/ 564997 h 642938"/>
                <a:gd name="connsiteX1" fmla="*/ 126812 w 643273"/>
                <a:gd name="connsiteY1" fmla="*/ 580360 h 642938"/>
                <a:gd name="connsiteX2" fmla="*/ 141629 w 643273"/>
                <a:gd name="connsiteY2" fmla="*/ 580360 h 642938"/>
                <a:gd name="connsiteX3" fmla="*/ 141629 w 643273"/>
                <a:gd name="connsiteY3" fmla="*/ 564997 h 642938"/>
                <a:gd name="connsiteX4" fmla="*/ 126812 w 643273"/>
                <a:gd name="connsiteY4" fmla="*/ 564997 h 642938"/>
                <a:gd name="connsiteX5" fmla="*/ 191899 w 643273"/>
                <a:gd name="connsiteY5" fmla="*/ 533810 h 642938"/>
                <a:gd name="connsiteX6" fmla="*/ 191899 w 643273"/>
                <a:gd name="connsiteY6" fmla="*/ 548149 h 642938"/>
                <a:gd name="connsiteX7" fmla="*/ 205975 w 643273"/>
                <a:gd name="connsiteY7" fmla="*/ 548149 h 642938"/>
                <a:gd name="connsiteX8" fmla="*/ 205975 w 643273"/>
                <a:gd name="connsiteY8" fmla="*/ 533810 h 642938"/>
                <a:gd name="connsiteX9" fmla="*/ 191899 w 643273"/>
                <a:gd name="connsiteY9" fmla="*/ 533810 h 642938"/>
                <a:gd name="connsiteX10" fmla="*/ 95199 w 643273"/>
                <a:gd name="connsiteY10" fmla="*/ 532940 h 642938"/>
                <a:gd name="connsiteX11" fmla="*/ 95199 w 643273"/>
                <a:gd name="connsiteY11" fmla="*/ 546562 h 642938"/>
                <a:gd name="connsiteX12" fmla="*/ 110562 w 643273"/>
                <a:gd name="connsiteY12" fmla="*/ 546562 h 642938"/>
                <a:gd name="connsiteX13" fmla="*/ 110562 w 643273"/>
                <a:gd name="connsiteY13" fmla="*/ 532940 h 642938"/>
                <a:gd name="connsiteX14" fmla="*/ 95199 w 643273"/>
                <a:gd name="connsiteY14" fmla="*/ 532940 h 642938"/>
                <a:gd name="connsiteX15" fmla="*/ 160149 w 643273"/>
                <a:gd name="connsiteY15" fmla="*/ 500592 h 642938"/>
                <a:gd name="connsiteX16" fmla="*/ 160149 w 643273"/>
                <a:gd name="connsiteY16" fmla="*/ 515409 h 642938"/>
                <a:gd name="connsiteX17" fmla="*/ 174966 w 643273"/>
                <a:gd name="connsiteY17" fmla="*/ 515409 h 642938"/>
                <a:gd name="connsiteX18" fmla="*/ 174966 w 643273"/>
                <a:gd name="connsiteY18" fmla="*/ 500592 h 642938"/>
                <a:gd name="connsiteX19" fmla="*/ 160149 w 643273"/>
                <a:gd name="connsiteY19" fmla="*/ 500592 h 642938"/>
                <a:gd name="connsiteX20" fmla="*/ 63910 w 643273"/>
                <a:gd name="connsiteY20" fmla="*/ 500473 h 642938"/>
                <a:gd name="connsiteX21" fmla="*/ 63910 w 643273"/>
                <a:gd name="connsiteY21" fmla="*/ 514812 h 642938"/>
                <a:gd name="connsiteX22" fmla="*/ 78249 w 643273"/>
                <a:gd name="connsiteY22" fmla="*/ 514812 h 642938"/>
                <a:gd name="connsiteX23" fmla="*/ 78249 w 643273"/>
                <a:gd name="connsiteY23" fmla="*/ 500473 h 642938"/>
                <a:gd name="connsiteX24" fmla="*/ 63910 w 643273"/>
                <a:gd name="connsiteY24" fmla="*/ 500473 h 642938"/>
                <a:gd name="connsiteX25" fmla="*/ 126949 w 643273"/>
                <a:gd name="connsiteY25" fmla="*/ 468842 h 642938"/>
                <a:gd name="connsiteX26" fmla="*/ 126949 w 643273"/>
                <a:gd name="connsiteY26" fmla="*/ 483659 h 642938"/>
                <a:gd name="connsiteX27" fmla="*/ 142312 w 643273"/>
                <a:gd name="connsiteY27" fmla="*/ 483659 h 642938"/>
                <a:gd name="connsiteX28" fmla="*/ 142312 w 643273"/>
                <a:gd name="connsiteY28" fmla="*/ 468842 h 642938"/>
                <a:gd name="connsiteX29" fmla="*/ 126949 w 643273"/>
                <a:gd name="connsiteY29" fmla="*/ 468842 h 642938"/>
                <a:gd name="connsiteX30" fmla="*/ 224247 w 643273"/>
                <a:gd name="connsiteY30" fmla="*/ 468723 h 642938"/>
                <a:gd name="connsiteX31" fmla="*/ 224247 w 643273"/>
                <a:gd name="connsiteY31" fmla="*/ 483062 h 642938"/>
                <a:gd name="connsiteX32" fmla="*/ 238586 w 643273"/>
                <a:gd name="connsiteY32" fmla="*/ 483062 h 642938"/>
                <a:gd name="connsiteX33" fmla="*/ 238586 w 643273"/>
                <a:gd name="connsiteY33" fmla="*/ 468723 h 642938"/>
                <a:gd name="connsiteX34" fmla="*/ 224247 w 643273"/>
                <a:gd name="connsiteY34" fmla="*/ 468723 h 642938"/>
                <a:gd name="connsiteX35" fmla="*/ 192497 w 643273"/>
                <a:gd name="connsiteY35" fmla="*/ 437092 h 642938"/>
                <a:gd name="connsiteX36" fmla="*/ 192497 w 643273"/>
                <a:gd name="connsiteY36" fmla="*/ 451909 h 642938"/>
                <a:gd name="connsiteX37" fmla="*/ 206836 w 643273"/>
                <a:gd name="connsiteY37" fmla="*/ 451909 h 642938"/>
                <a:gd name="connsiteX38" fmla="*/ 206836 w 643273"/>
                <a:gd name="connsiteY38" fmla="*/ 437092 h 642938"/>
                <a:gd name="connsiteX39" fmla="*/ 192497 w 643273"/>
                <a:gd name="connsiteY39" fmla="*/ 437092 h 642938"/>
                <a:gd name="connsiteX40" fmla="*/ 95967 w 643273"/>
                <a:gd name="connsiteY40" fmla="*/ 437092 h 642938"/>
                <a:gd name="connsiteX41" fmla="*/ 95967 w 643273"/>
                <a:gd name="connsiteY41" fmla="*/ 451909 h 642938"/>
                <a:gd name="connsiteX42" fmla="*/ 110562 w 643273"/>
                <a:gd name="connsiteY42" fmla="*/ 451909 h 642938"/>
                <a:gd name="connsiteX43" fmla="*/ 110562 w 643273"/>
                <a:gd name="connsiteY43" fmla="*/ 437092 h 642938"/>
                <a:gd name="connsiteX44" fmla="*/ 95967 w 643273"/>
                <a:gd name="connsiteY44" fmla="*/ 437092 h 642938"/>
                <a:gd name="connsiteX45" fmla="*/ 160235 w 643273"/>
                <a:gd name="connsiteY45" fmla="*/ 403754 h 642938"/>
                <a:gd name="connsiteX46" fmla="*/ 160235 w 643273"/>
                <a:gd name="connsiteY46" fmla="*/ 418571 h 642938"/>
                <a:gd name="connsiteX47" fmla="*/ 174830 w 643273"/>
                <a:gd name="connsiteY47" fmla="*/ 418571 h 642938"/>
                <a:gd name="connsiteX48" fmla="*/ 174830 w 643273"/>
                <a:gd name="connsiteY48" fmla="*/ 403754 h 642938"/>
                <a:gd name="connsiteX49" fmla="*/ 160235 w 643273"/>
                <a:gd name="connsiteY49" fmla="*/ 403754 h 642938"/>
                <a:gd name="connsiteX50" fmla="*/ 461911 w 643273"/>
                <a:gd name="connsiteY50" fmla="*/ 229266 h 642938"/>
                <a:gd name="connsiteX51" fmla="*/ 461911 w 643273"/>
                <a:gd name="connsiteY51" fmla="*/ 245397 h 642938"/>
                <a:gd name="connsiteX52" fmla="*/ 477274 w 643273"/>
                <a:gd name="connsiteY52" fmla="*/ 245397 h 642938"/>
                <a:gd name="connsiteX53" fmla="*/ 477274 w 643273"/>
                <a:gd name="connsiteY53" fmla="*/ 229266 h 642938"/>
                <a:gd name="connsiteX54" fmla="*/ 461911 w 643273"/>
                <a:gd name="connsiteY54" fmla="*/ 229266 h 642938"/>
                <a:gd name="connsiteX55" fmla="*/ 526743 w 643273"/>
                <a:gd name="connsiteY55" fmla="*/ 198703 h 642938"/>
                <a:gd name="connsiteX56" fmla="*/ 526743 w 643273"/>
                <a:gd name="connsiteY56" fmla="*/ 212461 h 642938"/>
                <a:gd name="connsiteX57" fmla="*/ 540365 w 643273"/>
                <a:gd name="connsiteY57" fmla="*/ 212461 h 642938"/>
                <a:gd name="connsiteX58" fmla="*/ 540365 w 643273"/>
                <a:gd name="connsiteY58" fmla="*/ 198703 h 642938"/>
                <a:gd name="connsiteX59" fmla="*/ 526743 w 643273"/>
                <a:gd name="connsiteY59" fmla="*/ 198703 h 642938"/>
                <a:gd name="connsiteX60" fmla="*/ 336911 w 643273"/>
                <a:gd name="connsiteY60" fmla="*/ 198309 h 642938"/>
                <a:gd name="connsiteX61" fmla="*/ 326308 w 643273"/>
                <a:gd name="connsiteY61" fmla="*/ 202685 h 642938"/>
                <a:gd name="connsiteX62" fmla="*/ 211508 w 643273"/>
                <a:gd name="connsiteY62" fmla="*/ 318659 h 642938"/>
                <a:gd name="connsiteX63" fmla="*/ 211508 w 643273"/>
                <a:gd name="connsiteY63" fmla="*/ 339082 h 642938"/>
                <a:gd name="connsiteX64" fmla="*/ 305103 w 643273"/>
                <a:gd name="connsiteY64" fmla="*/ 433903 h 642938"/>
                <a:gd name="connsiteX65" fmla="*/ 322652 w 643273"/>
                <a:gd name="connsiteY65" fmla="*/ 436821 h 642938"/>
                <a:gd name="connsiteX66" fmla="*/ 326308 w 643273"/>
                <a:gd name="connsiteY66" fmla="*/ 433903 h 642938"/>
                <a:gd name="connsiteX67" fmla="*/ 437452 w 643273"/>
                <a:gd name="connsiteY67" fmla="*/ 322306 h 642938"/>
                <a:gd name="connsiteX68" fmla="*/ 441840 w 643273"/>
                <a:gd name="connsiteY68" fmla="*/ 317929 h 642938"/>
                <a:gd name="connsiteX69" fmla="*/ 441840 w 643273"/>
                <a:gd name="connsiteY69" fmla="*/ 297506 h 642938"/>
                <a:gd name="connsiteX70" fmla="*/ 347513 w 643273"/>
                <a:gd name="connsiteY70" fmla="*/ 202685 h 642938"/>
                <a:gd name="connsiteX71" fmla="*/ 336911 w 643273"/>
                <a:gd name="connsiteY71" fmla="*/ 198309 h 642938"/>
                <a:gd name="connsiteX72" fmla="*/ 429905 w 643273"/>
                <a:gd name="connsiteY72" fmla="*/ 197260 h 642938"/>
                <a:gd name="connsiteX73" fmla="*/ 429905 w 643273"/>
                <a:gd name="connsiteY73" fmla="*/ 211599 h 642938"/>
                <a:gd name="connsiteX74" fmla="*/ 444961 w 643273"/>
                <a:gd name="connsiteY74" fmla="*/ 211599 h 642938"/>
                <a:gd name="connsiteX75" fmla="*/ 444961 w 643273"/>
                <a:gd name="connsiteY75" fmla="*/ 197260 h 642938"/>
                <a:gd name="connsiteX76" fmla="*/ 429905 w 643273"/>
                <a:gd name="connsiteY76" fmla="*/ 197260 h 642938"/>
                <a:gd name="connsiteX77" fmla="*/ 494993 w 643273"/>
                <a:gd name="connsiteY77" fmla="*/ 165629 h 642938"/>
                <a:gd name="connsiteX78" fmla="*/ 494993 w 643273"/>
                <a:gd name="connsiteY78" fmla="*/ 180446 h 642938"/>
                <a:gd name="connsiteX79" fmla="*/ 509332 w 643273"/>
                <a:gd name="connsiteY79" fmla="*/ 180446 h 642938"/>
                <a:gd name="connsiteX80" fmla="*/ 509332 w 643273"/>
                <a:gd name="connsiteY80" fmla="*/ 165629 h 642938"/>
                <a:gd name="connsiteX81" fmla="*/ 494993 w 643273"/>
                <a:gd name="connsiteY81" fmla="*/ 165629 h 642938"/>
                <a:gd name="connsiteX82" fmla="*/ 398872 w 643273"/>
                <a:gd name="connsiteY82" fmla="*/ 165510 h 642938"/>
                <a:gd name="connsiteX83" fmla="*/ 398872 w 643273"/>
                <a:gd name="connsiteY83" fmla="*/ 179849 h 642938"/>
                <a:gd name="connsiteX84" fmla="*/ 413211 w 643273"/>
                <a:gd name="connsiteY84" fmla="*/ 179849 h 642938"/>
                <a:gd name="connsiteX85" fmla="*/ 413211 w 643273"/>
                <a:gd name="connsiteY85" fmla="*/ 165510 h 642938"/>
                <a:gd name="connsiteX86" fmla="*/ 398872 w 643273"/>
                <a:gd name="connsiteY86" fmla="*/ 165510 h 642938"/>
                <a:gd name="connsiteX87" fmla="*/ 461911 w 643273"/>
                <a:gd name="connsiteY87" fmla="*/ 134477 h 642938"/>
                <a:gd name="connsiteX88" fmla="*/ 461911 w 643273"/>
                <a:gd name="connsiteY88" fmla="*/ 148815 h 642938"/>
                <a:gd name="connsiteX89" fmla="*/ 478042 w 643273"/>
                <a:gd name="connsiteY89" fmla="*/ 148815 h 642938"/>
                <a:gd name="connsiteX90" fmla="*/ 478042 w 643273"/>
                <a:gd name="connsiteY90" fmla="*/ 134477 h 642938"/>
                <a:gd name="connsiteX91" fmla="*/ 461911 w 643273"/>
                <a:gd name="connsiteY91" fmla="*/ 134477 h 642938"/>
                <a:gd name="connsiteX92" fmla="*/ 559210 w 643273"/>
                <a:gd name="connsiteY92" fmla="*/ 133879 h 642938"/>
                <a:gd name="connsiteX93" fmla="*/ 559210 w 643273"/>
                <a:gd name="connsiteY93" fmla="*/ 148696 h 642938"/>
                <a:gd name="connsiteX94" fmla="*/ 573549 w 643273"/>
                <a:gd name="connsiteY94" fmla="*/ 148696 h 642938"/>
                <a:gd name="connsiteX95" fmla="*/ 573549 w 643273"/>
                <a:gd name="connsiteY95" fmla="*/ 133879 h 642938"/>
                <a:gd name="connsiteX96" fmla="*/ 559210 w 643273"/>
                <a:gd name="connsiteY96" fmla="*/ 133879 h 642938"/>
                <a:gd name="connsiteX97" fmla="*/ 526862 w 643273"/>
                <a:gd name="connsiteY97" fmla="*/ 102129 h 642938"/>
                <a:gd name="connsiteX98" fmla="*/ 526862 w 643273"/>
                <a:gd name="connsiteY98" fmla="*/ 116946 h 642938"/>
                <a:gd name="connsiteX99" fmla="*/ 541679 w 643273"/>
                <a:gd name="connsiteY99" fmla="*/ 116946 h 642938"/>
                <a:gd name="connsiteX100" fmla="*/ 541679 w 643273"/>
                <a:gd name="connsiteY100" fmla="*/ 102129 h 642938"/>
                <a:gd name="connsiteX101" fmla="*/ 526862 w 643273"/>
                <a:gd name="connsiteY101" fmla="*/ 102129 h 642938"/>
                <a:gd name="connsiteX102" fmla="*/ 430622 w 643273"/>
                <a:gd name="connsiteY102" fmla="*/ 101447 h 642938"/>
                <a:gd name="connsiteX103" fmla="*/ 430622 w 643273"/>
                <a:gd name="connsiteY103" fmla="*/ 116810 h 642938"/>
                <a:gd name="connsiteX104" fmla="*/ 444961 w 643273"/>
                <a:gd name="connsiteY104" fmla="*/ 116810 h 642938"/>
                <a:gd name="connsiteX105" fmla="*/ 444961 w 643273"/>
                <a:gd name="connsiteY105" fmla="*/ 101447 h 642938"/>
                <a:gd name="connsiteX106" fmla="*/ 430622 w 643273"/>
                <a:gd name="connsiteY106" fmla="*/ 101447 h 642938"/>
                <a:gd name="connsiteX107" fmla="*/ 495536 w 643273"/>
                <a:gd name="connsiteY107" fmla="*/ 69390 h 642938"/>
                <a:gd name="connsiteX108" fmla="*/ 495536 w 643273"/>
                <a:gd name="connsiteY108" fmla="*/ 83728 h 642938"/>
                <a:gd name="connsiteX109" fmla="*/ 508607 w 643273"/>
                <a:gd name="connsiteY109" fmla="*/ 83728 h 642938"/>
                <a:gd name="connsiteX110" fmla="*/ 508607 w 643273"/>
                <a:gd name="connsiteY110" fmla="*/ 69390 h 642938"/>
                <a:gd name="connsiteX111" fmla="*/ 495536 w 643273"/>
                <a:gd name="connsiteY111" fmla="*/ 69390 h 642938"/>
                <a:gd name="connsiteX112" fmla="*/ 525301 w 643273"/>
                <a:gd name="connsiteY112" fmla="*/ 0 h 642938"/>
                <a:gd name="connsiteX113" fmla="*/ 526032 w 643273"/>
                <a:gd name="connsiteY113" fmla="*/ 0 h 642938"/>
                <a:gd name="connsiteX114" fmla="*/ 599925 w 643273"/>
                <a:gd name="connsiteY114" fmla="*/ 32147 h 642938"/>
                <a:gd name="connsiteX115" fmla="*/ 613094 w 643273"/>
                <a:gd name="connsiteY115" fmla="*/ 46029 h 642938"/>
                <a:gd name="connsiteX116" fmla="*/ 613094 w 643273"/>
                <a:gd name="connsiteY116" fmla="*/ 193612 h 642938"/>
                <a:gd name="connsiteX117" fmla="*/ 193879 w 643273"/>
                <a:gd name="connsiteY117" fmla="*/ 611522 h 642938"/>
                <a:gd name="connsiteX118" fmla="*/ 120717 w 643273"/>
                <a:gd name="connsiteY118" fmla="*/ 642938 h 642938"/>
                <a:gd name="connsiteX119" fmla="*/ 119254 w 643273"/>
                <a:gd name="connsiteY119" fmla="*/ 642938 h 642938"/>
                <a:gd name="connsiteX120" fmla="*/ 45361 w 643273"/>
                <a:gd name="connsiteY120" fmla="*/ 612983 h 642938"/>
                <a:gd name="connsiteX121" fmla="*/ 30729 w 643273"/>
                <a:gd name="connsiteY121" fmla="*/ 597640 h 642938"/>
                <a:gd name="connsiteX122" fmla="*/ 30729 w 643273"/>
                <a:gd name="connsiteY122" fmla="*/ 450057 h 642938"/>
                <a:gd name="connsiteX123" fmla="*/ 451407 w 643273"/>
                <a:gd name="connsiteY123" fmla="*/ 30686 h 642938"/>
                <a:gd name="connsiteX124" fmla="*/ 525301 w 643273"/>
                <a:gd name="connsiteY124" fmla="*/ 0 h 64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43273" h="642938">
                  <a:moveTo>
                    <a:pt x="126812" y="564997"/>
                  </a:moveTo>
                  <a:cubicBezTo>
                    <a:pt x="123108" y="569606"/>
                    <a:pt x="123108" y="575751"/>
                    <a:pt x="126812" y="580360"/>
                  </a:cubicBezTo>
                  <a:cubicBezTo>
                    <a:pt x="130517" y="584201"/>
                    <a:pt x="137184" y="584201"/>
                    <a:pt x="141629" y="580360"/>
                  </a:cubicBezTo>
                  <a:cubicBezTo>
                    <a:pt x="145333" y="575751"/>
                    <a:pt x="145333" y="569606"/>
                    <a:pt x="141629" y="564997"/>
                  </a:cubicBezTo>
                  <a:cubicBezTo>
                    <a:pt x="137184" y="560388"/>
                    <a:pt x="130517" y="560388"/>
                    <a:pt x="126812" y="564997"/>
                  </a:cubicBezTo>
                  <a:close/>
                  <a:moveTo>
                    <a:pt x="191899" y="533810"/>
                  </a:moveTo>
                  <a:cubicBezTo>
                    <a:pt x="188195" y="538111"/>
                    <a:pt x="188195" y="544564"/>
                    <a:pt x="191899" y="548149"/>
                  </a:cubicBezTo>
                  <a:cubicBezTo>
                    <a:pt x="195604" y="552450"/>
                    <a:pt x="202271" y="552450"/>
                    <a:pt x="205975" y="548149"/>
                  </a:cubicBezTo>
                  <a:cubicBezTo>
                    <a:pt x="210420" y="544564"/>
                    <a:pt x="210420" y="538111"/>
                    <a:pt x="205975" y="533810"/>
                  </a:cubicBezTo>
                  <a:cubicBezTo>
                    <a:pt x="202271" y="530225"/>
                    <a:pt x="195604" y="530225"/>
                    <a:pt x="191899" y="533810"/>
                  </a:cubicBezTo>
                  <a:close/>
                  <a:moveTo>
                    <a:pt x="95199" y="532940"/>
                  </a:moveTo>
                  <a:cubicBezTo>
                    <a:pt x="91358" y="536524"/>
                    <a:pt x="91358" y="542977"/>
                    <a:pt x="95199" y="546562"/>
                  </a:cubicBezTo>
                  <a:cubicBezTo>
                    <a:pt x="99808" y="550863"/>
                    <a:pt x="105953" y="550863"/>
                    <a:pt x="110562" y="546562"/>
                  </a:cubicBezTo>
                  <a:cubicBezTo>
                    <a:pt x="115171" y="542977"/>
                    <a:pt x="115171" y="536524"/>
                    <a:pt x="110562" y="532940"/>
                  </a:cubicBezTo>
                  <a:cubicBezTo>
                    <a:pt x="105953" y="528638"/>
                    <a:pt x="99808" y="528638"/>
                    <a:pt x="95199" y="532940"/>
                  </a:cubicBezTo>
                  <a:close/>
                  <a:moveTo>
                    <a:pt x="160149" y="500592"/>
                  </a:moveTo>
                  <a:cubicBezTo>
                    <a:pt x="156445" y="505037"/>
                    <a:pt x="156445" y="511705"/>
                    <a:pt x="160149" y="515409"/>
                  </a:cubicBezTo>
                  <a:cubicBezTo>
                    <a:pt x="163854" y="519113"/>
                    <a:pt x="170521" y="519113"/>
                    <a:pt x="174966" y="515409"/>
                  </a:cubicBezTo>
                  <a:cubicBezTo>
                    <a:pt x="178670" y="511705"/>
                    <a:pt x="178670" y="505037"/>
                    <a:pt x="174966" y="500592"/>
                  </a:cubicBezTo>
                  <a:cubicBezTo>
                    <a:pt x="170521" y="496888"/>
                    <a:pt x="163854" y="496888"/>
                    <a:pt x="160149" y="500592"/>
                  </a:cubicBezTo>
                  <a:close/>
                  <a:moveTo>
                    <a:pt x="63910" y="500473"/>
                  </a:moveTo>
                  <a:cubicBezTo>
                    <a:pt x="59608" y="504774"/>
                    <a:pt x="59608" y="510510"/>
                    <a:pt x="63910" y="514812"/>
                  </a:cubicBezTo>
                  <a:cubicBezTo>
                    <a:pt x="67495" y="519113"/>
                    <a:pt x="73947" y="519113"/>
                    <a:pt x="78249" y="514812"/>
                  </a:cubicBezTo>
                  <a:cubicBezTo>
                    <a:pt x="81833" y="510510"/>
                    <a:pt x="81833" y="504774"/>
                    <a:pt x="78249" y="500473"/>
                  </a:cubicBezTo>
                  <a:cubicBezTo>
                    <a:pt x="73947" y="496888"/>
                    <a:pt x="67495" y="496888"/>
                    <a:pt x="63910" y="500473"/>
                  </a:cubicBezTo>
                  <a:close/>
                  <a:moveTo>
                    <a:pt x="126949" y="468842"/>
                  </a:moveTo>
                  <a:cubicBezTo>
                    <a:pt x="123108" y="472546"/>
                    <a:pt x="123108" y="479955"/>
                    <a:pt x="126949" y="483659"/>
                  </a:cubicBezTo>
                  <a:cubicBezTo>
                    <a:pt x="131558" y="487363"/>
                    <a:pt x="137703" y="487363"/>
                    <a:pt x="142312" y="483659"/>
                  </a:cubicBezTo>
                  <a:cubicBezTo>
                    <a:pt x="146921" y="479955"/>
                    <a:pt x="146921" y="472546"/>
                    <a:pt x="142312" y="468842"/>
                  </a:cubicBezTo>
                  <a:cubicBezTo>
                    <a:pt x="137703" y="465138"/>
                    <a:pt x="131558" y="465138"/>
                    <a:pt x="126949" y="468842"/>
                  </a:cubicBezTo>
                  <a:close/>
                  <a:moveTo>
                    <a:pt x="224247" y="468723"/>
                  </a:moveTo>
                  <a:cubicBezTo>
                    <a:pt x="219945" y="473024"/>
                    <a:pt x="219945" y="479477"/>
                    <a:pt x="224247" y="483062"/>
                  </a:cubicBezTo>
                  <a:cubicBezTo>
                    <a:pt x="227832" y="487363"/>
                    <a:pt x="234284" y="487363"/>
                    <a:pt x="238586" y="483062"/>
                  </a:cubicBezTo>
                  <a:cubicBezTo>
                    <a:pt x="242170" y="479477"/>
                    <a:pt x="242170" y="473024"/>
                    <a:pt x="238586" y="468723"/>
                  </a:cubicBezTo>
                  <a:cubicBezTo>
                    <a:pt x="234284" y="465138"/>
                    <a:pt x="227832" y="465138"/>
                    <a:pt x="224247" y="468723"/>
                  </a:cubicBezTo>
                  <a:close/>
                  <a:moveTo>
                    <a:pt x="192497" y="437092"/>
                  </a:moveTo>
                  <a:cubicBezTo>
                    <a:pt x="188195" y="441537"/>
                    <a:pt x="188195" y="448205"/>
                    <a:pt x="192497" y="451909"/>
                  </a:cubicBezTo>
                  <a:cubicBezTo>
                    <a:pt x="196798" y="455613"/>
                    <a:pt x="202534" y="455613"/>
                    <a:pt x="206836" y="451909"/>
                  </a:cubicBezTo>
                  <a:cubicBezTo>
                    <a:pt x="210420" y="448205"/>
                    <a:pt x="210420" y="441537"/>
                    <a:pt x="206836" y="437092"/>
                  </a:cubicBezTo>
                  <a:cubicBezTo>
                    <a:pt x="202534" y="433388"/>
                    <a:pt x="196798" y="433388"/>
                    <a:pt x="192497" y="437092"/>
                  </a:cubicBezTo>
                  <a:close/>
                  <a:moveTo>
                    <a:pt x="95967" y="437092"/>
                  </a:moveTo>
                  <a:cubicBezTo>
                    <a:pt x="91358" y="440796"/>
                    <a:pt x="91358" y="447464"/>
                    <a:pt x="95967" y="451909"/>
                  </a:cubicBezTo>
                  <a:cubicBezTo>
                    <a:pt x="99808" y="455613"/>
                    <a:pt x="106721" y="455613"/>
                    <a:pt x="110562" y="451909"/>
                  </a:cubicBezTo>
                  <a:cubicBezTo>
                    <a:pt x="115171" y="447464"/>
                    <a:pt x="115171" y="440796"/>
                    <a:pt x="110562" y="437092"/>
                  </a:cubicBezTo>
                  <a:cubicBezTo>
                    <a:pt x="106721" y="433388"/>
                    <a:pt x="99808" y="433388"/>
                    <a:pt x="95967" y="437092"/>
                  </a:cubicBezTo>
                  <a:close/>
                  <a:moveTo>
                    <a:pt x="160235" y="403754"/>
                  </a:moveTo>
                  <a:cubicBezTo>
                    <a:pt x="154858" y="407458"/>
                    <a:pt x="154858" y="414126"/>
                    <a:pt x="160235" y="418571"/>
                  </a:cubicBezTo>
                  <a:cubicBezTo>
                    <a:pt x="164076" y="422275"/>
                    <a:pt x="170990" y="422275"/>
                    <a:pt x="174830" y="418571"/>
                  </a:cubicBezTo>
                  <a:cubicBezTo>
                    <a:pt x="178671" y="414126"/>
                    <a:pt x="178671" y="407458"/>
                    <a:pt x="174830" y="403754"/>
                  </a:cubicBezTo>
                  <a:cubicBezTo>
                    <a:pt x="170990" y="400050"/>
                    <a:pt x="164076" y="400050"/>
                    <a:pt x="160235" y="403754"/>
                  </a:cubicBezTo>
                  <a:close/>
                  <a:moveTo>
                    <a:pt x="461911" y="229266"/>
                  </a:moveTo>
                  <a:cubicBezTo>
                    <a:pt x="458070" y="234643"/>
                    <a:pt x="458070" y="240788"/>
                    <a:pt x="461911" y="245397"/>
                  </a:cubicBezTo>
                  <a:cubicBezTo>
                    <a:pt x="465752" y="249238"/>
                    <a:pt x="472665" y="249238"/>
                    <a:pt x="477274" y="245397"/>
                  </a:cubicBezTo>
                  <a:cubicBezTo>
                    <a:pt x="481883" y="240788"/>
                    <a:pt x="481883" y="234643"/>
                    <a:pt x="477274" y="229266"/>
                  </a:cubicBezTo>
                  <a:cubicBezTo>
                    <a:pt x="472665" y="225425"/>
                    <a:pt x="465752" y="225425"/>
                    <a:pt x="461911" y="229266"/>
                  </a:cubicBezTo>
                  <a:close/>
                  <a:moveTo>
                    <a:pt x="526743" y="198703"/>
                  </a:moveTo>
                  <a:cubicBezTo>
                    <a:pt x="523158" y="202830"/>
                    <a:pt x="523158" y="209022"/>
                    <a:pt x="526743" y="212461"/>
                  </a:cubicBezTo>
                  <a:cubicBezTo>
                    <a:pt x="530328" y="215901"/>
                    <a:pt x="536780" y="215901"/>
                    <a:pt x="540365" y="212461"/>
                  </a:cubicBezTo>
                  <a:cubicBezTo>
                    <a:pt x="545383" y="209022"/>
                    <a:pt x="545383" y="202830"/>
                    <a:pt x="540365" y="198703"/>
                  </a:cubicBezTo>
                  <a:cubicBezTo>
                    <a:pt x="536780" y="195263"/>
                    <a:pt x="530328" y="195263"/>
                    <a:pt x="526743" y="198703"/>
                  </a:cubicBezTo>
                  <a:close/>
                  <a:moveTo>
                    <a:pt x="336911" y="198309"/>
                  </a:moveTo>
                  <a:cubicBezTo>
                    <a:pt x="333072" y="198309"/>
                    <a:pt x="329233" y="199768"/>
                    <a:pt x="326308" y="202685"/>
                  </a:cubicBezTo>
                  <a:cubicBezTo>
                    <a:pt x="326308" y="202685"/>
                    <a:pt x="326308" y="202685"/>
                    <a:pt x="211508" y="318659"/>
                  </a:cubicBezTo>
                  <a:cubicBezTo>
                    <a:pt x="205658" y="324494"/>
                    <a:pt x="205658" y="333976"/>
                    <a:pt x="211508" y="339082"/>
                  </a:cubicBezTo>
                  <a:cubicBezTo>
                    <a:pt x="211508" y="339082"/>
                    <a:pt x="211508" y="339082"/>
                    <a:pt x="305103" y="433903"/>
                  </a:cubicBezTo>
                  <a:cubicBezTo>
                    <a:pt x="310222" y="439009"/>
                    <a:pt x="316802" y="439738"/>
                    <a:pt x="322652" y="436821"/>
                  </a:cubicBezTo>
                  <a:cubicBezTo>
                    <a:pt x="324115" y="436091"/>
                    <a:pt x="324846" y="435362"/>
                    <a:pt x="326308" y="433903"/>
                  </a:cubicBezTo>
                  <a:cubicBezTo>
                    <a:pt x="326308" y="433903"/>
                    <a:pt x="326308" y="433903"/>
                    <a:pt x="437452" y="322306"/>
                  </a:cubicBezTo>
                  <a:cubicBezTo>
                    <a:pt x="438915" y="320847"/>
                    <a:pt x="440377" y="319388"/>
                    <a:pt x="441840" y="317929"/>
                  </a:cubicBezTo>
                  <a:cubicBezTo>
                    <a:pt x="446958" y="312094"/>
                    <a:pt x="446958" y="303342"/>
                    <a:pt x="441840" y="297506"/>
                  </a:cubicBezTo>
                  <a:cubicBezTo>
                    <a:pt x="441840" y="297506"/>
                    <a:pt x="441840" y="297506"/>
                    <a:pt x="347513" y="202685"/>
                  </a:cubicBezTo>
                  <a:cubicBezTo>
                    <a:pt x="344589" y="199768"/>
                    <a:pt x="340750" y="198309"/>
                    <a:pt x="336911" y="198309"/>
                  </a:cubicBezTo>
                  <a:close/>
                  <a:moveTo>
                    <a:pt x="429905" y="197260"/>
                  </a:moveTo>
                  <a:cubicBezTo>
                    <a:pt x="426320" y="201561"/>
                    <a:pt x="426320" y="208014"/>
                    <a:pt x="429905" y="211599"/>
                  </a:cubicBezTo>
                  <a:cubicBezTo>
                    <a:pt x="434923" y="215900"/>
                    <a:pt x="439942" y="215900"/>
                    <a:pt x="444961" y="211599"/>
                  </a:cubicBezTo>
                  <a:cubicBezTo>
                    <a:pt x="448545" y="208014"/>
                    <a:pt x="448545" y="201561"/>
                    <a:pt x="444961" y="197260"/>
                  </a:cubicBezTo>
                  <a:cubicBezTo>
                    <a:pt x="439942" y="193675"/>
                    <a:pt x="434923" y="193675"/>
                    <a:pt x="429905" y="197260"/>
                  </a:cubicBezTo>
                  <a:close/>
                  <a:moveTo>
                    <a:pt x="494993" y="165629"/>
                  </a:moveTo>
                  <a:cubicBezTo>
                    <a:pt x="491408" y="170074"/>
                    <a:pt x="491408" y="176742"/>
                    <a:pt x="494993" y="180446"/>
                  </a:cubicBezTo>
                  <a:cubicBezTo>
                    <a:pt x="498578" y="184150"/>
                    <a:pt x="505030" y="184150"/>
                    <a:pt x="509332" y="180446"/>
                  </a:cubicBezTo>
                  <a:cubicBezTo>
                    <a:pt x="513633" y="176742"/>
                    <a:pt x="513633" y="170074"/>
                    <a:pt x="509332" y="165629"/>
                  </a:cubicBezTo>
                  <a:cubicBezTo>
                    <a:pt x="505030" y="161925"/>
                    <a:pt x="498578" y="161925"/>
                    <a:pt x="494993" y="165629"/>
                  </a:cubicBezTo>
                  <a:close/>
                  <a:moveTo>
                    <a:pt x="398872" y="165510"/>
                  </a:moveTo>
                  <a:cubicBezTo>
                    <a:pt x="394570" y="169094"/>
                    <a:pt x="394570" y="175547"/>
                    <a:pt x="398872" y="179849"/>
                  </a:cubicBezTo>
                  <a:cubicBezTo>
                    <a:pt x="403173" y="184150"/>
                    <a:pt x="408909" y="184150"/>
                    <a:pt x="413211" y="179849"/>
                  </a:cubicBezTo>
                  <a:cubicBezTo>
                    <a:pt x="416795" y="175547"/>
                    <a:pt x="416795" y="169094"/>
                    <a:pt x="413211" y="165510"/>
                  </a:cubicBezTo>
                  <a:cubicBezTo>
                    <a:pt x="408909" y="161925"/>
                    <a:pt x="403173" y="161925"/>
                    <a:pt x="398872" y="165510"/>
                  </a:cubicBezTo>
                  <a:close/>
                  <a:moveTo>
                    <a:pt x="461911" y="134477"/>
                  </a:moveTo>
                  <a:cubicBezTo>
                    <a:pt x="458070" y="138061"/>
                    <a:pt x="458070" y="144514"/>
                    <a:pt x="461911" y="148815"/>
                  </a:cubicBezTo>
                  <a:cubicBezTo>
                    <a:pt x="467288" y="152400"/>
                    <a:pt x="472665" y="152400"/>
                    <a:pt x="478042" y="148815"/>
                  </a:cubicBezTo>
                  <a:cubicBezTo>
                    <a:pt x="481883" y="144514"/>
                    <a:pt x="481883" y="138061"/>
                    <a:pt x="478042" y="134477"/>
                  </a:cubicBezTo>
                  <a:cubicBezTo>
                    <a:pt x="472665" y="130175"/>
                    <a:pt x="467288" y="130175"/>
                    <a:pt x="461911" y="134477"/>
                  </a:cubicBezTo>
                  <a:close/>
                  <a:moveTo>
                    <a:pt x="559210" y="133879"/>
                  </a:moveTo>
                  <a:cubicBezTo>
                    <a:pt x="554908" y="138324"/>
                    <a:pt x="554908" y="144992"/>
                    <a:pt x="559210" y="148696"/>
                  </a:cubicBezTo>
                  <a:cubicBezTo>
                    <a:pt x="562795" y="152400"/>
                    <a:pt x="569247" y="152400"/>
                    <a:pt x="573549" y="148696"/>
                  </a:cubicBezTo>
                  <a:cubicBezTo>
                    <a:pt x="577133" y="144992"/>
                    <a:pt x="577133" y="138324"/>
                    <a:pt x="573549" y="133879"/>
                  </a:cubicBezTo>
                  <a:cubicBezTo>
                    <a:pt x="569247" y="130175"/>
                    <a:pt x="562795" y="130175"/>
                    <a:pt x="559210" y="133879"/>
                  </a:cubicBezTo>
                  <a:close/>
                  <a:moveTo>
                    <a:pt x="526862" y="102129"/>
                  </a:moveTo>
                  <a:cubicBezTo>
                    <a:pt x="523158" y="105833"/>
                    <a:pt x="523158" y="112501"/>
                    <a:pt x="526862" y="116946"/>
                  </a:cubicBezTo>
                  <a:cubicBezTo>
                    <a:pt x="531307" y="120650"/>
                    <a:pt x="537234" y="120650"/>
                    <a:pt x="541679" y="116946"/>
                  </a:cubicBezTo>
                  <a:cubicBezTo>
                    <a:pt x="545383" y="112501"/>
                    <a:pt x="545383" y="105833"/>
                    <a:pt x="541679" y="102129"/>
                  </a:cubicBezTo>
                  <a:cubicBezTo>
                    <a:pt x="537234" y="98425"/>
                    <a:pt x="531307" y="98425"/>
                    <a:pt x="526862" y="102129"/>
                  </a:cubicBezTo>
                  <a:close/>
                  <a:moveTo>
                    <a:pt x="430622" y="101447"/>
                  </a:moveTo>
                  <a:cubicBezTo>
                    <a:pt x="426320" y="105288"/>
                    <a:pt x="426320" y="112201"/>
                    <a:pt x="430622" y="116810"/>
                  </a:cubicBezTo>
                  <a:cubicBezTo>
                    <a:pt x="434923" y="120651"/>
                    <a:pt x="440659" y="120651"/>
                    <a:pt x="444961" y="116810"/>
                  </a:cubicBezTo>
                  <a:cubicBezTo>
                    <a:pt x="448545" y="112201"/>
                    <a:pt x="448545" y="105288"/>
                    <a:pt x="444961" y="101447"/>
                  </a:cubicBezTo>
                  <a:cubicBezTo>
                    <a:pt x="440659" y="96838"/>
                    <a:pt x="434923" y="96838"/>
                    <a:pt x="430622" y="101447"/>
                  </a:cubicBezTo>
                  <a:close/>
                  <a:moveTo>
                    <a:pt x="495536" y="69390"/>
                  </a:moveTo>
                  <a:cubicBezTo>
                    <a:pt x="491408" y="72974"/>
                    <a:pt x="491408" y="79427"/>
                    <a:pt x="495536" y="83728"/>
                  </a:cubicBezTo>
                  <a:cubicBezTo>
                    <a:pt x="498976" y="87313"/>
                    <a:pt x="505167" y="87313"/>
                    <a:pt x="508607" y="83728"/>
                  </a:cubicBezTo>
                  <a:cubicBezTo>
                    <a:pt x="512046" y="79427"/>
                    <a:pt x="512046" y="72974"/>
                    <a:pt x="508607" y="69390"/>
                  </a:cubicBezTo>
                  <a:cubicBezTo>
                    <a:pt x="505167" y="65088"/>
                    <a:pt x="498976" y="65088"/>
                    <a:pt x="495536" y="69390"/>
                  </a:cubicBezTo>
                  <a:close/>
                  <a:moveTo>
                    <a:pt x="525301" y="0"/>
                  </a:moveTo>
                  <a:cubicBezTo>
                    <a:pt x="525301" y="0"/>
                    <a:pt x="526032" y="0"/>
                    <a:pt x="526032" y="0"/>
                  </a:cubicBezTo>
                  <a:cubicBezTo>
                    <a:pt x="553834" y="731"/>
                    <a:pt x="580172" y="12421"/>
                    <a:pt x="599925" y="32147"/>
                  </a:cubicBezTo>
                  <a:cubicBezTo>
                    <a:pt x="599925" y="32147"/>
                    <a:pt x="599925" y="32147"/>
                    <a:pt x="613094" y="46029"/>
                  </a:cubicBezTo>
                  <a:cubicBezTo>
                    <a:pt x="653333" y="86943"/>
                    <a:pt x="653333" y="152698"/>
                    <a:pt x="613094" y="193612"/>
                  </a:cubicBezTo>
                  <a:cubicBezTo>
                    <a:pt x="613094" y="193612"/>
                    <a:pt x="613094" y="193612"/>
                    <a:pt x="193879" y="611522"/>
                  </a:cubicBezTo>
                  <a:cubicBezTo>
                    <a:pt x="174125" y="631248"/>
                    <a:pt x="148519" y="642938"/>
                    <a:pt x="120717" y="642938"/>
                  </a:cubicBezTo>
                  <a:cubicBezTo>
                    <a:pt x="119986" y="642938"/>
                    <a:pt x="119986" y="642938"/>
                    <a:pt x="119254" y="642938"/>
                  </a:cubicBezTo>
                  <a:cubicBezTo>
                    <a:pt x="91453" y="642938"/>
                    <a:pt x="65115" y="632710"/>
                    <a:pt x="45361" y="612983"/>
                  </a:cubicBezTo>
                  <a:cubicBezTo>
                    <a:pt x="45361" y="612983"/>
                    <a:pt x="45361" y="612983"/>
                    <a:pt x="30729" y="597640"/>
                  </a:cubicBezTo>
                  <a:cubicBezTo>
                    <a:pt x="-10242" y="556726"/>
                    <a:pt x="-10242" y="490971"/>
                    <a:pt x="30729" y="450057"/>
                  </a:cubicBezTo>
                  <a:cubicBezTo>
                    <a:pt x="30729" y="450057"/>
                    <a:pt x="30729" y="450057"/>
                    <a:pt x="451407" y="30686"/>
                  </a:cubicBezTo>
                  <a:cubicBezTo>
                    <a:pt x="471161" y="10959"/>
                    <a:pt x="496768" y="0"/>
                    <a:pt x="52530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11" name="bcgBugs_Physician office 1">
            <a:extLst>
              <a:ext uri="{FF2B5EF4-FFF2-40B4-BE49-F238E27FC236}">
                <a16:creationId xmlns:a16="http://schemas.microsoft.com/office/drawing/2014/main" id="{A35EB328-18FE-EB22-7641-F381AAC32B07}"/>
              </a:ext>
            </a:extLst>
          </p:cNvPr>
          <p:cNvGrpSpPr>
            <a:grpSpLocks noChangeAspect="1"/>
          </p:cNvGrpSpPr>
          <p:nvPr/>
        </p:nvGrpSpPr>
        <p:grpSpPr bwMode="auto">
          <a:xfrm>
            <a:off x="848620" y="3177891"/>
            <a:ext cx="592550" cy="592550"/>
            <a:chOff x="2652" y="972"/>
            <a:chExt cx="2376" cy="2376"/>
          </a:xfrm>
        </p:grpSpPr>
        <p:sp>
          <p:nvSpPr>
            <p:cNvPr id="12" name="AutoShape 3">
              <a:extLst>
                <a:ext uri="{FF2B5EF4-FFF2-40B4-BE49-F238E27FC236}">
                  <a16:creationId xmlns:a16="http://schemas.microsoft.com/office/drawing/2014/main" id="{8EAEC0F7-0A5A-D964-0788-A6A40C49EDF6}"/>
                </a:ext>
              </a:extLst>
            </p:cNvPr>
            <p:cNvSpPr>
              <a:spLocks noChangeAspect="1" noChangeArrowheads="1" noTextEdit="1"/>
            </p:cNvSpPr>
            <p:nvPr/>
          </p:nvSpPr>
          <p:spPr bwMode="auto">
            <a:xfrm>
              <a:off x="2652" y="972"/>
              <a:ext cx="2376"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BA82E90E-DC11-1E57-916A-327B6F65268B}"/>
                </a:ext>
              </a:extLst>
            </p:cNvPr>
            <p:cNvSpPr>
              <a:spLocks noEditPoints="1"/>
            </p:cNvSpPr>
            <p:nvPr/>
          </p:nvSpPr>
          <p:spPr bwMode="auto">
            <a:xfrm>
              <a:off x="2838" y="1110"/>
              <a:ext cx="2007" cy="2093"/>
            </a:xfrm>
            <a:custGeom>
              <a:avLst/>
              <a:gdLst>
                <a:gd name="T0" fmla="*/ 35 w 844"/>
                <a:gd name="T1" fmla="*/ 337 h 880"/>
                <a:gd name="T2" fmla="*/ 414 w 844"/>
                <a:gd name="T3" fmla="*/ 4 h 880"/>
                <a:gd name="T4" fmla="*/ 805 w 844"/>
                <a:gd name="T5" fmla="*/ 328 h 880"/>
                <a:gd name="T6" fmla="*/ 809 w 844"/>
                <a:gd name="T7" fmla="*/ 396 h 880"/>
                <a:gd name="T8" fmla="*/ 430 w 844"/>
                <a:gd name="T9" fmla="*/ 93 h 880"/>
                <a:gd name="T10" fmla="*/ 54 w 844"/>
                <a:gd name="T11" fmla="*/ 404 h 880"/>
                <a:gd name="T12" fmla="*/ 259 w 844"/>
                <a:gd name="T13" fmla="*/ 11 h 880"/>
                <a:gd name="T14" fmla="*/ 197 w 844"/>
                <a:gd name="T15" fmla="*/ 1 h 880"/>
                <a:gd name="T16" fmla="*/ 187 w 844"/>
                <a:gd name="T17" fmla="*/ 133 h 880"/>
                <a:gd name="T18" fmla="*/ 259 w 844"/>
                <a:gd name="T19" fmla="*/ 11 h 880"/>
                <a:gd name="T20" fmla="*/ 789 w 844"/>
                <a:gd name="T21" fmla="*/ 798 h 880"/>
                <a:gd name="T22" fmla="*/ 777 w 844"/>
                <a:gd name="T23" fmla="*/ 765 h 880"/>
                <a:gd name="T24" fmla="*/ 55 w 844"/>
                <a:gd name="T25" fmla="*/ 777 h 880"/>
                <a:gd name="T26" fmla="*/ 11 w 844"/>
                <a:gd name="T27" fmla="*/ 798 h 880"/>
                <a:gd name="T28" fmla="*/ 0 w 844"/>
                <a:gd name="T29" fmla="*/ 868 h 880"/>
                <a:gd name="T30" fmla="*/ 833 w 844"/>
                <a:gd name="T31" fmla="*/ 880 h 880"/>
                <a:gd name="T32" fmla="*/ 844 w 844"/>
                <a:gd name="T33" fmla="*/ 810 h 880"/>
                <a:gd name="T34" fmla="*/ 587 w 844"/>
                <a:gd name="T35" fmla="*/ 714 h 880"/>
                <a:gd name="T36" fmla="*/ 582 w 844"/>
                <a:gd name="T37" fmla="*/ 503 h 880"/>
                <a:gd name="T38" fmla="*/ 463 w 844"/>
                <a:gd name="T39" fmla="*/ 508 h 880"/>
                <a:gd name="T40" fmla="*/ 126 w 844"/>
                <a:gd name="T41" fmla="*/ 714 h 880"/>
                <a:gd name="T42" fmla="*/ 422 w 844"/>
                <a:gd name="T43" fmla="*/ 154 h 880"/>
                <a:gd name="T44" fmla="*/ 718 w 844"/>
                <a:gd name="T45" fmla="*/ 714 h 880"/>
                <a:gd name="T46" fmla="*/ 381 w 844"/>
                <a:gd name="T47" fmla="*/ 507 h 880"/>
                <a:gd name="T48" fmla="*/ 267 w 844"/>
                <a:gd name="T49" fmla="*/ 497 h 880"/>
                <a:gd name="T50" fmla="*/ 257 w 844"/>
                <a:gd name="T51" fmla="*/ 610 h 880"/>
                <a:gd name="T52" fmla="*/ 371 w 844"/>
                <a:gd name="T53" fmla="*/ 620 h 880"/>
                <a:gd name="T54" fmla="*/ 381 w 844"/>
                <a:gd name="T55" fmla="*/ 507 h 880"/>
                <a:gd name="T56" fmla="*/ 444 w 844"/>
                <a:gd name="T57" fmla="*/ 322 h 880"/>
                <a:gd name="T58" fmla="*/ 399 w 844"/>
                <a:gd name="T59" fmla="*/ 271 h 880"/>
                <a:gd name="T60" fmla="*/ 348 w 844"/>
                <a:gd name="T61" fmla="*/ 322 h 880"/>
                <a:gd name="T62" fmla="*/ 399 w 844"/>
                <a:gd name="T63" fmla="*/ 366 h 880"/>
                <a:gd name="T64" fmla="*/ 444 w 844"/>
                <a:gd name="T65" fmla="*/ 418 h 880"/>
                <a:gd name="T66" fmla="*/ 496 w 844"/>
                <a:gd name="T67" fmla="*/ 36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4" h="880">
                  <a:moveTo>
                    <a:pt x="35" y="396"/>
                  </a:moveTo>
                  <a:cubicBezTo>
                    <a:pt x="35" y="337"/>
                    <a:pt x="35" y="337"/>
                    <a:pt x="35" y="337"/>
                  </a:cubicBezTo>
                  <a:cubicBezTo>
                    <a:pt x="35" y="334"/>
                    <a:pt x="36" y="330"/>
                    <a:pt x="39" y="328"/>
                  </a:cubicBezTo>
                  <a:cubicBezTo>
                    <a:pt x="414" y="4"/>
                    <a:pt x="414" y="4"/>
                    <a:pt x="414" y="4"/>
                  </a:cubicBezTo>
                  <a:cubicBezTo>
                    <a:pt x="419" y="0"/>
                    <a:pt x="425" y="0"/>
                    <a:pt x="430" y="4"/>
                  </a:cubicBezTo>
                  <a:cubicBezTo>
                    <a:pt x="805" y="328"/>
                    <a:pt x="805" y="328"/>
                    <a:pt x="805" y="328"/>
                  </a:cubicBezTo>
                  <a:cubicBezTo>
                    <a:pt x="808" y="330"/>
                    <a:pt x="809" y="334"/>
                    <a:pt x="809" y="337"/>
                  </a:cubicBezTo>
                  <a:cubicBezTo>
                    <a:pt x="809" y="396"/>
                    <a:pt x="809" y="396"/>
                    <a:pt x="809" y="396"/>
                  </a:cubicBezTo>
                  <a:cubicBezTo>
                    <a:pt x="809" y="406"/>
                    <a:pt x="797" y="411"/>
                    <a:pt x="790" y="404"/>
                  </a:cubicBezTo>
                  <a:cubicBezTo>
                    <a:pt x="430" y="93"/>
                    <a:pt x="430" y="93"/>
                    <a:pt x="430" y="93"/>
                  </a:cubicBezTo>
                  <a:cubicBezTo>
                    <a:pt x="425" y="90"/>
                    <a:pt x="419" y="90"/>
                    <a:pt x="414" y="93"/>
                  </a:cubicBezTo>
                  <a:cubicBezTo>
                    <a:pt x="54" y="404"/>
                    <a:pt x="54" y="404"/>
                    <a:pt x="54" y="404"/>
                  </a:cubicBezTo>
                  <a:cubicBezTo>
                    <a:pt x="47" y="411"/>
                    <a:pt x="35" y="406"/>
                    <a:pt x="35" y="396"/>
                  </a:cubicBezTo>
                  <a:close/>
                  <a:moveTo>
                    <a:pt x="259" y="11"/>
                  </a:moveTo>
                  <a:cubicBezTo>
                    <a:pt x="259" y="6"/>
                    <a:pt x="254" y="1"/>
                    <a:pt x="249" y="1"/>
                  </a:cubicBezTo>
                  <a:cubicBezTo>
                    <a:pt x="249" y="1"/>
                    <a:pt x="249" y="1"/>
                    <a:pt x="197" y="1"/>
                  </a:cubicBezTo>
                  <a:cubicBezTo>
                    <a:pt x="191" y="1"/>
                    <a:pt x="187" y="6"/>
                    <a:pt x="187" y="11"/>
                  </a:cubicBezTo>
                  <a:cubicBezTo>
                    <a:pt x="187" y="11"/>
                    <a:pt x="187" y="11"/>
                    <a:pt x="187" y="133"/>
                  </a:cubicBezTo>
                  <a:cubicBezTo>
                    <a:pt x="259" y="71"/>
                    <a:pt x="259" y="71"/>
                    <a:pt x="259" y="71"/>
                  </a:cubicBezTo>
                  <a:cubicBezTo>
                    <a:pt x="259" y="71"/>
                    <a:pt x="259" y="71"/>
                    <a:pt x="259" y="11"/>
                  </a:cubicBezTo>
                  <a:close/>
                  <a:moveTo>
                    <a:pt x="833" y="798"/>
                  </a:moveTo>
                  <a:cubicBezTo>
                    <a:pt x="789" y="798"/>
                    <a:pt x="789" y="798"/>
                    <a:pt x="789" y="798"/>
                  </a:cubicBezTo>
                  <a:cubicBezTo>
                    <a:pt x="789" y="777"/>
                    <a:pt x="789" y="777"/>
                    <a:pt x="789" y="777"/>
                  </a:cubicBezTo>
                  <a:cubicBezTo>
                    <a:pt x="789" y="770"/>
                    <a:pt x="783" y="765"/>
                    <a:pt x="777" y="765"/>
                  </a:cubicBezTo>
                  <a:cubicBezTo>
                    <a:pt x="67" y="765"/>
                    <a:pt x="67" y="765"/>
                    <a:pt x="67" y="765"/>
                  </a:cubicBezTo>
                  <a:cubicBezTo>
                    <a:pt x="61" y="765"/>
                    <a:pt x="55" y="770"/>
                    <a:pt x="55" y="777"/>
                  </a:cubicBezTo>
                  <a:cubicBezTo>
                    <a:pt x="55" y="798"/>
                    <a:pt x="55" y="798"/>
                    <a:pt x="55" y="798"/>
                  </a:cubicBezTo>
                  <a:cubicBezTo>
                    <a:pt x="11" y="798"/>
                    <a:pt x="11" y="798"/>
                    <a:pt x="11" y="798"/>
                  </a:cubicBezTo>
                  <a:cubicBezTo>
                    <a:pt x="5" y="798"/>
                    <a:pt x="0" y="803"/>
                    <a:pt x="0" y="810"/>
                  </a:cubicBezTo>
                  <a:cubicBezTo>
                    <a:pt x="0" y="868"/>
                    <a:pt x="0" y="868"/>
                    <a:pt x="0" y="868"/>
                  </a:cubicBezTo>
                  <a:cubicBezTo>
                    <a:pt x="0" y="875"/>
                    <a:pt x="5" y="880"/>
                    <a:pt x="11" y="880"/>
                  </a:cubicBezTo>
                  <a:cubicBezTo>
                    <a:pt x="833" y="880"/>
                    <a:pt x="833" y="880"/>
                    <a:pt x="833" y="880"/>
                  </a:cubicBezTo>
                  <a:cubicBezTo>
                    <a:pt x="839" y="880"/>
                    <a:pt x="844" y="875"/>
                    <a:pt x="844" y="868"/>
                  </a:cubicBezTo>
                  <a:cubicBezTo>
                    <a:pt x="844" y="810"/>
                    <a:pt x="844" y="810"/>
                    <a:pt x="844" y="810"/>
                  </a:cubicBezTo>
                  <a:cubicBezTo>
                    <a:pt x="844" y="803"/>
                    <a:pt x="839" y="798"/>
                    <a:pt x="833" y="798"/>
                  </a:cubicBezTo>
                  <a:close/>
                  <a:moveTo>
                    <a:pt x="587" y="714"/>
                  </a:moveTo>
                  <a:cubicBezTo>
                    <a:pt x="587" y="714"/>
                    <a:pt x="587" y="714"/>
                    <a:pt x="587" y="508"/>
                  </a:cubicBezTo>
                  <a:cubicBezTo>
                    <a:pt x="587" y="505"/>
                    <a:pt x="584" y="503"/>
                    <a:pt x="582" y="503"/>
                  </a:cubicBezTo>
                  <a:cubicBezTo>
                    <a:pt x="582" y="503"/>
                    <a:pt x="582" y="503"/>
                    <a:pt x="468" y="503"/>
                  </a:cubicBezTo>
                  <a:cubicBezTo>
                    <a:pt x="466" y="503"/>
                    <a:pt x="463" y="505"/>
                    <a:pt x="463" y="508"/>
                  </a:cubicBezTo>
                  <a:cubicBezTo>
                    <a:pt x="463" y="508"/>
                    <a:pt x="463" y="508"/>
                    <a:pt x="463" y="714"/>
                  </a:cubicBezTo>
                  <a:cubicBezTo>
                    <a:pt x="463" y="714"/>
                    <a:pt x="463" y="714"/>
                    <a:pt x="126" y="714"/>
                  </a:cubicBezTo>
                  <a:cubicBezTo>
                    <a:pt x="126" y="714"/>
                    <a:pt x="126" y="714"/>
                    <a:pt x="126" y="409"/>
                  </a:cubicBezTo>
                  <a:cubicBezTo>
                    <a:pt x="126" y="409"/>
                    <a:pt x="126" y="409"/>
                    <a:pt x="422" y="154"/>
                  </a:cubicBezTo>
                  <a:cubicBezTo>
                    <a:pt x="718" y="409"/>
                    <a:pt x="718" y="409"/>
                    <a:pt x="718" y="409"/>
                  </a:cubicBezTo>
                  <a:cubicBezTo>
                    <a:pt x="718" y="409"/>
                    <a:pt x="718" y="409"/>
                    <a:pt x="718" y="714"/>
                  </a:cubicBezTo>
                  <a:cubicBezTo>
                    <a:pt x="718" y="714"/>
                    <a:pt x="718" y="714"/>
                    <a:pt x="587" y="714"/>
                  </a:cubicBezTo>
                  <a:close/>
                  <a:moveTo>
                    <a:pt x="381" y="507"/>
                  </a:moveTo>
                  <a:cubicBezTo>
                    <a:pt x="381" y="502"/>
                    <a:pt x="376" y="497"/>
                    <a:pt x="371" y="497"/>
                  </a:cubicBezTo>
                  <a:cubicBezTo>
                    <a:pt x="371" y="497"/>
                    <a:pt x="371" y="497"/>
                    <a:pt x="267" y="497"/>
                  </a:cubicBezTo>
                  <a:cubicBezTo>
                    <a:pt x="262" y="497"/>
                    <a:pt x="257" y="502"/>
                    <a:pt x="257" y="507"/>
                  </a:cubicBezTo>
                  <a:cubicBezTo>
                    <a:pt x="257" y="507"/>
                    <a:pt x="257" y="507"/>
                    <a:pt x="257" y="610"/>
                  </a:cubicBezTo>
                  <a:cubicBezTo>
                    <a:pt x="257" y="616"/>
                    <a:pt x="262" y="620"/>
                    <a:pt x="267" y="620"/>
                  </a:cubicBezTo>
                  <a:cubicBezTo>
                    <a:pt x="267" y="620"/>
                    <a:pt x="267" y="620"/>
                    <a:pt x="371" y="620"/>
                  </a:cubicBezTo>
                  <a:cubicBezTo>
                    <a:pt x="376" y="620"/>
                    <a:pt x="381" y="616"/>
                    <a:pt x="381" y="610"/>
                  </a:cubicBezTo>
                  <a:lnTo>
                    <a:pt x="381" y="507"/>
                  </a:lnTo>
                  <a:close/>
                  <a:moveTo>
                    <a:pt x="496" y="322"/>
                  </a:moveTo>
                  <a:cubicBezTo>
                    <a:pt x="496" y="322"/>
                    <a:pt x="496" y="322"/>
                    <a:pt x="444" y="322"/>
                  </a:cubicBezTo>
                  <a:cubicBezTo>
                    <a:pt x="444" y="322"/>
                    <a:pt x="444" y="322"/>
                    <a:pt x="444" y="271"/>
                  </a:cubicBezTo>
                  <a:cubicBezTo>
                    <a:pt x="444" y="271"/>
                    <a:pt x="444" y="271"/>
                    <a:pt x="399" y="271"/>
                  </a:cubicBezTo>
                  <a:cubicBezTo>
                    <a:pt x="399" y="271"/>
                    <a:pt x="399" y="271"/>
                    <a:pt x="399" y="322"/>
                  </a:cubicBezTo>
                  <a:cubicBezTo>
                    <a:pt x="399" y="322"/>
                    <a:pt x="399" y="322"/>
                    <a:pt x="348" y="322"/>
                  </a:cubicBezTo>
                  <a:cubicBezTo>
                    <a:pt x="348" y="366"/>
                    <a:pt x="348" y="366"/>
                    <a:pt x="348" y="366"/>
                  </a:cubicBezTo>
                  <a:cubicBezTo>
                    <a:pt x="348" y="366"/>
                    <a:pt x="348" y="366"/>
                    <a:pt x="399" y="366"/>
                  </a:cubicBezTo>
                  <a:cubicBezTo>
                    <a:pt x="399" y="366"/>
                    <a:pt x="399" y="366"/>
                    <a:pt x="399" y="418"/>
                  </a:cubicBezTo>
                  <a:cubicBezTo>
                    <a:pt x="399" y="418"/>
                    <a:pt x="399" y="418"/>
                    <a:pt x="444" y="418"/>
                  </a:cubicBezTo>
                  <a:cubicBezTo>
                    <a:pt x="444" y="418"/>
                    <a:pt x="444" y="418"/>
                    <a:pt x="444" y="366"/>
                  </a:cubicBezTo>
                  <a:cubicBezTo>
                    <a:pt x="444" y="366"/>
                    <a:pt x="444" y="366"/>
                    <a:pt x="496" y="366"/>
                  </a:cubicBezTo>
                  <a:cubicBezTo>
                    <a:pt x="496" y="366"/>
                    <a:pt x="496" y="366"/>
                    <a:pt x="496" y="3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 name="bcgBugs_Increase">
            <a:extLst>
              <a:ext uri="{FF2B5EF4-FFF2-40B4-BE49-F238E27FC236}">
                <a16:creationId xmlns:a16="http://schemas.microsoft.com/office/drawing/2014/main" id="{F8485319-EDC9-9CEF-DB63-91FF682420C3}"/>
              </a:ext>
            </a:extLst>
          </p:cNvPr>
          <p:cNvGrpSpPr>
            <a:grpSpLocks noChangeAspect="1"/>
          </p:cNvGrpSpPr>
          <p:nvPr/>
        </p:nvGrpSpPr>
        <p:grpSpPr bwMode="auto">
          <a:xfrm>
            <a:off x="821718" y="4448868"/>
            <a:ext cx="646354" cy="646354"/>
            <a:chOff x="1756" y="1082"/>
            <a:chExt cx="288" cy="288"/>
          </a:xfrm>
        </p:grpSpPr>
        <p:sp>
          <p:nvSpPr>
            <p:cNvPr id="15" name="AutoShape 24">
              <a:extLst>
                <a:ext uri="{FF2B5EF4-FFF2-40B4-BE49-F238E27FC236}">
                  <a16:creationId xmlns:a16="http://schemas.microsoft.com/office/drawing/2014/main" id="{00458FCD-9DDF-4710-33D8-D3F9FA82EDD1}"/>
                </a:ext>
              </a:extLst>
            </p:cNvPr>
            <p:cNvSpPr>
              <a:spLocks noChangeAspect="1" noChangeArrowheads="1" noTextEdit="1"/>
            </p:cNvSpPr>
            <p:nvPr/>
          </p:nvSpPr>
          <p:spPr bwMode="auto">
            <a:xfrm>
              <a:off x="1756" y="108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26">
              <a:extLst>
                <a:ext uri="{FF2B5EF4-FFF2-40B4-BE49-F238E27FC236}">
                  <a16:creationId xmlns:a16="http://schemas.microsoft.com/office/drawing/2014/main" id="{75646BEC-0D42-B3F2-4205-028DBF93BA4E}"/>
                </a:ext>
              </a:extLst>
            </p:cNvPr>
            <p:cNvSpPr>
              <a:spLocks noEditPoints="1"/>
            </p:cNvSpPr>
            <p:nvPr/>
          </p:nvSpPr>
          <p:spPr bwMode="auto">
            <a:xfrm>
              <a:off x="1791" y="1099"/>
              <a:ext cx="219" cy="237"/>
            </a:xfrm>
            <a:custGeom>
              <a:avLst/>
              <a:gdLst>
                <a:gd name="T0" fmla="*/ 22 w 760"/>
                <a:gd name="T1" fmla="*/ 503 h 821"/>
                <a:gd name="T2" fmla="*/ 0 w 760"/>
                <a:gd name="T3" fmla="*/ 799 h 821"/>
                <a:gd name="T4" fmla="*/ 140 w 760"/>
                <a:gd name="T5" fmla="*/ 821 h 821"/>
                <a:gd name="T6" fmla="*/ 162 w 760"/>
                <a:gd name="T7" fmla="*/ 525 h 821"/>
                <a:gd name="T8" fmla="*/ 539 w 760"/>
                <a:gd name="T9" fmla="*/ 240 h 821"/>
                <a:gd name="T10" fmla="*/ 398 w 760"/>
                <a:gd name="T11" fmla="*/ 262 h 821"/>
                <a:gd name="T12" fmla="*/ 420 w 760"/>
                <a:gd name="T13" fmla="*/ 821 h 821"/>
                <a:gd name="T14" fmla="*/ 561 w 760"/>
                <a:gd name="T15" fmla="*/ 799 h 821"/>
                <a:gd name="T16" fmla="*/ 539 w 760"/>
                <a:gd name="T17" fmla="*/ 240 h 821"/>
                <a:gd name="T18" fmla="*/ 221 w 760"/>
                <a:gd name="T19" fmla="*/ 379 h 821"/>
                <a:gd name="T20" fmla="*/ 199 w 760"/>
                <a:gd name="T21" fmla="*/ 799 h 821"/>
                <a:gd name="T22" fmla="*/ 340 w 760"/>
                <a:gd name="T23" fmla="*/ 821 h 821"/>
                <a:gd name="T24" fmla="*/ 362 w 760"/>
                <a:gd name="T25" fmla="*/ 401 h 821"/>
                <a:gd name="T26" fmla="*/ 738 w 760"/>
                <a:gd name="T27" fmla="*/ 61 h 821"/>
                <a:gd name="T28" fmla="*/ 598 w 760"/>
                <a:gd name="T29" fmla="*/ 83 h 821"/>
                <a:gd name="T30" fmla="*/ 620 w 760"/>
                <a:gd name="T31" fmla="*/ 821 h 821"/>
                <a:gd name="T32" fmla="*/ 760 w 760"/>
                <a:gd name="T33" fmla="*/ 799 h 821"/>
                <a:gd name="T34" fmla="*/ 738 w 760"/>
                <a:gd name="T35" fmla="*/ 61 h 821"/>
                <a:gd name="T36" fmla="*/ 574 w 760"/>
                <a:gd name="T37" fmla="*/ 27 h 821"/>
                <a:gd name="T38" fmla="*/ 571 w 760"/>
                <a:gd name="T39" fmla="*/ 24 h 821"/>
                <a:gd name="T40" fmla="*/ 565 w 760"/>
                <a:gd name="T41" fmla="*/ 19 h 821"/>
                <a:gd name="T42" fmla="*/ 562 w 760"/>
                <a:gd name="T43" fmla="*/ 18 h 821"/>
                <a:gd name="T44" fmla="*/ 460 w 760"/>
                <a:gd name="T45" fmla="*/ 1 h 821"/>
                <a:gd name="T46" fmla="*/ 436 w 760"/>
                <a:gd name="T47" fmla="*/ 19 h 821"/>
                <a:gd name="T48" fmla="*/ 492 w 760"/>
                <a:gd name="T49" fmla="*/ 50 h 821"/>
                <a:gd name="T50" fmla="*/ 34 w 760"/>
                <a:gd name="T51" fmla="*/ 328 h 821"/>
                <a:gd name="T52" fmla="*/ 56 w 760"/>
                <a:gd name="T53" fmla="*/ 355 h 821"/>
                <a:gd name="T54" fmla="*/ 514 w 760"/>
                <a:gd name="T55" fmla="*/ 88 h 821"/>
                <a:gd name="T56" fmla="*/ 513 w 760"/>
                <a:gd name="T57" fmla="*/ 153 h 821"/>
                <a:gd name="T58" fmla="*/ 522 w 760"/>
                <a:gd name="T59" fmla="*/ 154 h 821"/>
                <a:gd name="T60" fmla="*/ 574 w 760"/>
                <a:gd name="T61" fmla="*/ 48 h 821"/>
                <a:gd name="T62" fmla="*/ 577 w 760"/>
                <a:gd name="T63" fmla="*/ 40 h 821"/>
                <a:gd name="T64" fmla="*/ 574 w 760"/>
                <a:gd name="T65" fmla="*/ 2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0" h="821">
                  <a:moveTo>
                    <a:pt x="140" y="503"/>
                  </a:moveTo>
                  <a:cubicBezTo>
                    <a:pt x="140" y="503"/>
                    <a:pt x="140" y="503"/>
                    <a:pt x="22" y="503"/>
                  </a:cubicBezTo>
                  <a:cubicBezTo>
                    <a:pt x="9" y="503"/>
                    <a:pt x="0" y="513"/>
                    <a:pt x="0" y="525"/>
                  </a:cubicBezTo>
                  <a:cubicBezTo>
                    <a:pt x="0" y="525"/>
                    <a:pt x="0" y="525"/>
                    <a:pt x="0" y="799"/>
                  </a:cubicBezTo>
                  <a:cubicBezTo>
                    <a:pt x="0" y="812"/>
                    <a:pt x="9" y="821"/>
                    <a:pt x="22" y="821"/>
                  </a:cubicBezTo>
                  <a:cubicBezTo>
                    <a:pt x="22" y="821"/>
                    <a:pt x="22" y="821"/>
                    <a:pt x="140" y="821"/>
                  </a:cubicBezTo>
                  <a:cubicBezTo>
                    <a:pt x="152" y="821"/>
                    <a:pt x="162" y="812"/>
                    <a:pt x="162" y="799"/>
                  </a:cubicBezTo>
                  <a:cubicBezTo>
                    <a:pt x="162" y="799"/>
                    <a:pt x="162" y="799"/>
                    <a:pt x="162" y="525"/>
                  </a:cubicBezTo>
                  <a:cubicBezTo>
                    <a:pt x="162" y="513"/>
                    <a:pt x="152" y="503"/>
                    <a:pt x="140" y="503"/>
                  </a:cubicBezTo>
                  <a:close/>
                  <a:moveTo>
                    <a:pt x="539" y="240"/>
                  </a:moveTo>
                  <a:cubicBezTo>
                    <a:pt x="420" y="240"/>
                    <a:pt x="420" y="240"/>
                    <a:pt x="420" y="240"/>
                  </a:cubicBezTo>
                  <a:cubicBezTo>
                    <a:pt x="408" y="240"/>
                    <a:pt x="398" y="250"/>
                    <a:pt x="398" y="262"/>
                  </a:cubicBezTo>
                  <a:cubicBezTo>
                    <a:pt x="398" y="799"/>
                    <a:pt x="398" y="799"/>
                    <a:pt x="398" y="799"/>
                  </a:cubicBezTo>
                  <a:cubicBezTo>
                    <a:pt x="398" y="812"/>
                    <a:pt x="408" y="821"/>
                    <a:pt x="420" y="821"/>
                  </a:cubicBezTo>
                  <a:cubicBezTo>
                    <a:pt x="539" y="821"/>
                    <a:pt x="539" y="821"/>
                    <a:pt x="539" y="821"/>
                  </a:cubicBezTo>
                  <a:cubicBezTo>
                    <a:pt x="551" y="821"/>
                    <a:pt x="561" y="812"/>
                    <a:pt x="561" y="799"/>
                  </a:cubicBezTo>
                  <a:cubicBezTo>
                    <a:pt x="561" y="262"/>
                    <a:pt x="561" y="262"/>
                    <a:pt x="561" y="262"/>
                  </a:cubicBezTo>
                  <a:cubicBezTo>
                    <a:pt x="561" y="250"/>
                    <a:pt x="551" y="240"/>
                    <a:pt x="539" y="240"/>
                  </a:cubicBezTo>
                  <a:close/>
                  <a:moveTo>
                    <a:pt x="340" y="379"/>
                  </a:moveTo>
                  <a:cubicBezTo>
                    <a:pt x="221" y="379"/>
                    <a:pt x="221" y="379"/>
                    <a:pt x="221" y="379"/>
                  </a:cubicBezTo>
                  <a:cubicBezTo>
                    <a:pt x="209" y="379"/>
                    <a:pt x="199" y="389"/>
                    <a:pt x="199" y="401"/>
                  </a:cubicBezTo>
                  <a:cubicBezTo>
                    <a:pt x="199" y="799"/>
                    <a:pt x="199" y="799"/>
                    <a:pt x="199" y="799"/>
                  </a:cubicBezTo>
                  <a:cubicBezTo>
                    <a:pt x="199" y="812"/>
                    <a:pt x="209" y="821"/>
                    <a:pt x="221" y="821"/>
                  </a:cubicBezTo>
                  <a:cubicBezTo>
                    <a:pt x="340" y="821"/>
                    <a:pt x="340" y="821"/>
                    <a:pt x="340" y="821"/>
                  </a:cubicBezTo>
                  <a:cubicBezTo>
                    <a:pt x="352" y="821"/>
                    <a:pt x="362" y="812"/>
                    <a:pt x="362" y="799"/>
                  </a:cubicBezTo>
                  <a:cubicBezTo>
                    <a:pt x="362" y="401"/>
                    <a:pt x="362" y="401"/>
                    <a:pt x="362" y="401"/>
                  </a:cubicBezTo>
                  <a:cubicBezTo>
                    <a:pt x="362" y="389"/>
                    <a:pt x="352" y="379"/>
                    <a:pt x="340" y="379"/>
                  </a:cubicBezTo>
                  <a:close/>
                  <a:moveTo>
                    <a:pt x="738" y="61"/>
                  </a:moveTo>
                  <a:cubicBezTo>
                    <a:pt x="620" y="61"/>
                    <a:pt x="620" y="61"/>
                    <a:pt x="620" y="61"/>
                  </a:cubicBezTo>
                  <a:cubicBezTo>
                    <a:pt x="608" y="61"/>
                    <a:pt x="598" y="70"/>
                    <a:pt x="598" y="83"/>
                  </a:cubicBezTo>
                  <a:cubicBezTo>
                    <a:pt x="598" y="799"/>
                    <a:pt x="598" y="799"/>
                    <a:pt x="598" y="799"/>
                  </a:cubicBezTo>
                  <a:cubicBezTo>
                    <a:pt x="598" y="812"/>
                    <a:pt x="608" y="821"/>
                    <a:pt x="620" y="821"/>
                  </a:cubicBezTo>
                  <a:cubicBezTo>
                    <a:pt x="738" y="821"/>
                    <a:pt x="738" y="821"/>
                    <a:pt x="738" y="821"/>
                  </a:cubicBezTo>
                  <a:cubicBezTo>
                    <a:pt x="751" y="821"/>
                    <a:pt x="760" y="812"/>
                    <a:pt x="760" y="799"/>
                  </a:cubicBezTo>
                  <a:cubicBezTo>
                    <a:pt x="760" y="83"/>
                    <a:pt x="760" y="83"/>
                    <a:pt x="760" y="83"/>
                  </a:cubicBezTo>
                  <a:cubicBezTo>
                    <a:pt x="760" y="70"/>
                    <a:pt x="751" y="61"/>
                    <a:pt x="738" y="61"/>
                  </a:cubicBezTo>
                  <a:close/>
                  <a:moveTo>
                    <a:pt x="574" y="29"/>
                  </a:moveTo>
                  <a:cubicBezTo>
                    <a:pt x="574" y="28"/>
                    <a:pt x="574" y="28"/>
                    <a:pt x="574" y="27"/>
                  </a:cubicBezTo>
                  <a:cubicBezTo>
                    <a:pt x="573" y="27"/>
                    <a:pt x="573" y="27"/>
                    <a:pt x="573" y="27"/>
                  </a:cubicBezTo>
                  <a:cubicBezTo>
                    <a:pt x="573" y="26"/>
                    <a:pt x="572" y="25"/>
                    <a:pt x="571" y="24"/>
                  </a:cubicBezTo>
                  <a:cubicBezTo>
                    <a:pt x="570" y="22"/>
                    <a:pt x="568" y="21"/>
                    <a:pt x="567" y="20"/>
                  </a:cubicBezTo>
                  <a:cubicBezTo>
                    <a:pt x="566" y="20"/>
                    <a:pt x="565" y="19"/>
                    <a:pt x="565" y="19"/>
                  </a:cubicBezTo>
                  <a:cubicBezTo>
                    <a:pt x="564" y="19"/>
                    <a:pt x="564" y="19"/>
                    <a:pt x="563" y="19"/>
                  </a:cubicBezTo>
                  <a:cubicBezTo>
                    <a:pt x="563" y="18"/>
                    <a:pt x="563" y="18"/>
                    <a:pt x="562" y="18"/>
                  </a:cubicBezTo>
                  <a:cubicBezTo>
                    <a:pt x="560" y="17"/>
                    <a:pt x="558" y="17"/>
                    <a:pt x="557" y="17"/>
                  </a:cubicBezTo>
                  <a:cubicBezTo>
                    <a:pt x="460" y="1"/>
                    <a:pt x="460" y="1"/>
                    <a:pt x="460" y="1"/>
                  </a:cubicBezTo>
                  <a:cubicBezTo>
                    <a:pt x="455" y="0"/>
                    <a:pt x="450" y="2"/>
                    <a:pt x="445" y="5"/>
                  </a:cubicBezTo>
                  <a:cubicBezTo>
                    <a:pt x="440" y="8"/>
                    <a:pt x="437" y="13"/>
                    <a:pt x="436" y="19"/>
                  </a:cubicBezTo>
                  <a:cubicBezTo>
                    <a:pt x="434" y="30"/>
                    <a:pt x="441" y="42"/>
                    <a:pt x="453" y="44"/>
                  </a:cubicBezTo>
                  <a:cubicBezTo>
                    <a:pt x="492" y="50"/>
                    <a:pt x="492" y="50"/>
                    <a:pt x="492" y="50"/>
                  </a:cubicBezTo>
                  <a:cubicBezTo>
                    <a:pt x="44" y="315"/>
                    <a:pt x="44" y="315"/>
                    <a:pt x="44" y="315"/>
                  </a:cubicBezTo>
                  <a:cubicBezTo>
                    <a:pt x="39" y="318"/>
                    <a:pt x="35" y="323"/>
                    <a:pt x="34" y="328"/>
                  </a:cubicBezTo>
                  <a:cubicBezTo>
                    <a:pt x="32" y="334"/>
                    <a:pt x="33" y="340"/>
                    <a:pt x="36" y="344"/>
                  </a:cubicBezTo>
                  <a:cubicBezTo>
                    <a:pt x="41" y="352"/>
                    <a:pt x="48" y="356"/>
                    <a:pt x="56" y="355"/>
                  </a:cubicBezTo>
                  <a:cubicBezTo>
                    <a:pt x="60" y="355"/>
                    <a:pt x="63" y="354"/>
                    <a:pt x="66" y="352"/>
                  </a:cubicBezTo>
                  <a:cubicBezTo>
                    <a:pt x="514" y="88"/>
                    <a:pt x="514" y="88"/>
                    <a:pt x="514" y="88"/>
                  </a:cubicBezTo>
                  <a:cubicBezTo>
                    <a:pt x="500" y="125"/>
                    <a:pt x="500" y="125"/>
                    <a:pt x="500" y="125"/>
                  </a:cubicBezTo>
                  <a:cubicBezTo>
                    <a:pt x="496" y="136"/>
                    <a:pt x="502" y="148"/>
                    <a:pt x="513" y="153"/>
                  </a:cubicBezTo>
                  <a:cubicBezTo>
                    <a:pt x="514" y="153"/>
                    <a:pt x="514" y="153"/>
                    <a:pt x="514" y="153"/>
                  </a:cubicBezTo>
                  <a:cubicBezTo>
                    <a:pt x="516" y="153"/>
                    <a:pt x="519" y="154"/>
                    <a:pt x="522" y="154"/>
                  </a:cubicBezTo>
                  <a:cubicBezTo>
                    <a:pt x="531" y="153"/>
                    <a:pt x="538" y="148"/>
                    <a:pt x="541" y="139"/>
                  </a:cubicBezTo>
                  <a:cubicBezTo>
                    <a:pt x="574" y="48"/>
                    <a:pt x="574" y="48"/>
                    <a:pt x="574" y="48"/>
                  </a:cubicBezTo>
                  <a:cubicBezTo>
                    <a:pt x="575" y="47"/>
                    <a:pt x="576" y="46"/>
                    <a:pt x="576" y="44"/>
                  </a:cubicBezTo>
                  <a:cubicBezTo>
                    <a:pt x="576" y="43"/>
                    <a:pt x="577" y="41"/>
                    <a:pt x="577" y="40"/>
                  </a:cubicBezTo>
                  <a:cubicBezTo>
                    <a:pt x="576" y="34"/>
                    <a:pt x="576" y="34"/>
                    <a:pt x="576" y="34"/>
                  </a:cubicBezTo>
                  <a:cubicBezTo>
                    <a:pt x="576" y="32"/>
                    <a:pt x="575" y="30"/>
                    <a:pt x="574" y="2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 name="bcgBugs_Scissors ">
            <a:extLst>
              <a:ext uri="{FF2B5EF4-FFF2-40B4-BE49-F238E27FC236}">
                <a16:creationId xmlns:a16="http://schemas.microsoft.com/office/drawing/2014/main" id="{70C14494-2671-865F-A724-92F0B1EE270B}"/>
              </a:ext>
            </a:extLst>
          </p:cNvPr>
          <p:cNvGrpSpPr>
            <a:grpSpLocks noChangeAspect="1"/>
          </p:cNvGrpSpPr>
          <p:nvPr/>
        </p:nvGrpSpPr>
        <p:grpSpPr>
          <a:xfrm>
            <a:off x="821718" y="5672672"/>
            <a:ext cx="758712" cy="758712"/>
            <a:chOff x="6287861" y="2517776"/>
            <a:chExt cx="1879600" cy="1879600"/>
          </a:xfrm>
        </p:grpSpPr>
        <p:sp>
          <p:nvSpPr>
            <p:cNvPr id="18" name="Line 240">
              <a:extLst>
                <a:ext uri="{FF2B5EF4-FFF2-40B4-BE49-F238E27FC236}">
                  <a16:creationId xmlns:a16="http://schemas.microsoft.com/office/drawing/2014/main" id="{64C2A44A-A0E3-D313-0012-6BCBEAA0B223}"/>
                </a:ext>
              </a:extLst>
            </p:cNvPr>
            <p:cNvSpPr>
              <a:spLocks noChangeShapeType="1"/>
            </p:cNvSpPr>
            <p:nvPr/>
          </p:nvSpPr>
          <p:spPr bwMode="auto">
            <a:xfrm>
              <a:off x="7227661" y="3457576"/>
              <a:ext cx="0" cy="0"/>
            </a:xfrm>
            <a:prstGeom prst="line">
              <a:avLst/>
            </a:prstGeom>
            <a:noFill/>
            <a:ln w="17463" cap="flat">
              <a:solidFill>
                <a:srgbClr val="0352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43">
              <a:extLst>
                <a:ext uri="{FF2B5EF4-FFF2-40B4-BE49-F238E27FC236}">
                  <a16:creationId xmlns:a16="http://schemas.microsoft.com/office/drawing/2014/main" id="{FE8B9D2B-ADFF-E80C-BC08-9FE0737B4A94}"/>
                </a:ext>
              </a:extLst>
            </p:cNvPr>
            <p:cNvSpPr>
              <a:spLocks noEditPoints="1"/>
            </p:cNvSpPr>
            <p:nvPr/>
          </p:nvSpPr>
          <p:spPr bwMode="auto">
            <a:xfrm>
              <a:off x="6630761" y="3011488"/>
              <a:ext cx="1193800" cy="892176"/>
            </a:xfrm>
            <a:custGeom>
              <a:avLst/>
              <a:gdLst>
                <a:gd name="T0" fmla="*/ 1474 w 1488"/>
                <a:gd name="T1" fmla="*/ 975 h 1114"/>
                <a:gd name="T2" fmla="*/ 883 w 1488"/>
                <a:gd name="T3" fmla="*/ 629 h 1114"/>
                <a:gd name="T4" fmla="*/ 883 w 1488"/>
                <a:gd name="T5" fmla="*/ 628 h 1114"/>
                <a:gd name="T6" fmla="*/ 762 w 1488"/>
                <a:gd name="T7" fmla="*/ 557 h 1114"/>
                <a:gd name="T8" fmla="*/ 883 w 1488"/>
                <a:gd name="T9" fmla="*/ 486 h 1114"/>
                <a:gd name="T10" fmla="*/ 883 w 1488"/>
                <a:gd name="T11" fmla="*/ 486 h 1114"/>
                <a:gd name="T12" fmla="*/ 1474 w 1488"/>
                <a:gd name="T13" fmla="*/ 140 h 1114"/>
                <a:gd name="T14" fmla="*/ 1487 w 1488"/>
                <a:gd name="T15" fmla="*/ 121 h 1114"/>
                <a:gd name="T16" fmla="*/ 1481 w 1488"/>
                <a:gd name="T17" fmla="*/ 99 h 1114"/>
                <a:gd name="T18" fmla="*/ 1377 w 1488"/>
                <a:gd name="T19" fmla="*/ 54 h 1114"/>
                <a:gd name="T20" fmla="*/ 1292 w 1488"/>
                <a:gd name="T21" fmla="*/ 77 h 1114"/>
                <a:gd name="T22" fmla="*/ 676 w 1488"/>
                <a:gd name="T23" fmla="*/ 403 h 1114"/>
                <a:gd name="T24" fmla="*/ 677 w 1488"/>
                <a:gd name="T25" fmla="*/ 403 h 1114"/>
                <a:gd name="T26" fmla="*/ 583 w 1488"/>
                <a:gd name="T27" fmla="*/ 453 h 1114"/>
                <a:gd name="T28" fmla="*/ 537 w 1488"/>
                <a:gd name="T29" fmla="*/ 426 h 1114"/>
                <a:gd name="T30" fmla="*/ 435 w 1488"/>
                <a:gd name="T31" fmla="*/ 154 h 1114"/>
                <a:gd name="T32" fmla="*/ 435 w 1488"/>
                <a:gd name="T33" fmla="*/ 154 h 1114"/>
                <a:gd name="T34" fmla="*/ 223 w 1488"/>
                <a:gd name="T35" fmla="*/ 0 h 1114"/>
                <a:gd name="T36" fmla="*/ 0 w 1488"/>
                <a:gd name="T37" fmla="*/ 224 h 1114"/>
                <a:gd name="T38" fmla="*/ 223 w 1488"/>
                <a:gd name="T39" fmla="*/ 447 h 1114"/>
                <a:gd name="T40" fmla="*/ 300 w 1488"/>
                <a:gd name="T41" fmla="*/ 433 h 1114"/>
                <a:gd name="T42" fmla="*/ 410 w 1488"/>
                <a:gd name="T43" fmla="*/ 557 h 1114"/>
                <a:gd name="T44" fmla="*/ 300 w 1488"/>
                <a:gd name="T45" fmla="*/ 681 h 1114"/>
                <a:gd name="T46" fmla="*/ 223 w 1488"/>
                <a:gd name="T47" fmla="*/ 668 h 1114"/>
                <a:gd name="T48" fmla="*/ 0 w 1488"/>
                <a:gd name="T49" fmla="*/ 891 h 1114"/>
                <a:gd name="T50" fmla="*/ 223 w 1488"/>
                <a:gd name="T51" fmla="*/ 1114 h 1114"/>
                <a:gd name="T52" fmla="*/ 435 w 1488"/>
                <a:gd name="T53" fmla="*/ 961 h 1114"/>
                <a:gd name="T54" fmla="*/ 435 w 1488"/>
                <a:gd name="T55" fmla="*/ 961 h 1114"/>
                <a:gd name="T56" fmla="*/ 537 w 1488"/>
                <a:gd name="T57" fmla="*/ 689 h 1114"/>
                <a:gd name="T58" fmla="*/ 583 w 1488"/>
                <a:gd name="T59" fmla="*/ 662 h 1114"/>
                <a:gd name="T60" fmla="*/ 677 w 1488"/>
                <a:gd name="T61" fmla="*/ 711 h 1114"/>
                <a:gd name="T62" fmla="*/ 676 w 1488"/>
                <a:gd name="T63" fmla="*/ 712 h 1114"/>
                <a:gd name="T64" fmla="*/ 1292 w 1488"/>
                <a:gd name="T65" fmla="*/ 1037 h 1114"/>
                <a:gd name="T66" fmla="*/ 1377 w 1488"/>
                <a:gd name="T67" fmla="*/ 1061 h 1114"/>
                <a:gd name="T68" fmla="*/ 1481 w 1488"/>
                <a:gd name="T69" fmla="*/ 1015 h 1114"/>
                <a:gd name="T70" fmla="*/ 1487 w 1488"/>
                <a:gd name="T71" fmla="*/ 993 h 1114"/>
                <a:gd name="T72" fmla="*/ 1474 w 1488"/>
                <a:gd name="T73" fmla="*/ 975 h 1114"/>
                <a:gd name="T74" fmla="*/ 223 w 1488"/>
                <a:gd name="T75" fmla="*/ 393 h 1114"/>
                <a:gd name="T76" fmla="*/ 53 w 1488"/>
                <a:gd name="T77" fmla="*/ 224 h 1114"/>
                <a:gd name="T78" fmla="*/ 223 w 1488"/>
                <a:gd name="T79" fmla="*/ 54 h 1114"/>
                <a:gd name="T80" fmla="*/ 393 w 1488"/>
                <a:gd name="T81" fmla="*/ 223 h 1114"/>
                <a:gd name="T82" fmla="*/ 223 w 1488"/>
                <a:gd name="T83" fmla="*/ 393 h 1114"/>
                <a:gd name="T84" fmla="*/ 223 w 1488"/>
                <a:gd name="T85" fmla="*/ 1061 h 1114"/>
                <a:gd name="T86" fmla="*/ 53 w 1488"/>
                <a:gd name="T87" fmla="*/ 891 h 1114"/>
                <a:gd name="T88" fmla="*/ 223 w 1488"/>
                <a:gd name="T89" fmla="*/ 721 h 1114"/>
                <a:gd name="T90" fmla="*/ 393 w 1488"/>
                <a:gd name="T91" fmla="*/ 891 h 1114"/>
                <a:gd name="T92" fmla="*/ 223 w 1488"/>
                <a:gd name="T93" fmla="*/ 1061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88" h="1114">
                  <a:moveTo>
                    <a:pt x="1474" y="975"/>
                  </a:moveTo>
                  <a:cubicBezTo>
                    <a:pt x="883" y="629"/>
                    <a:pt x="883" y="629"/>
                    <a:pt x="883" y="629"/>
                  </a:cubicBezTo>
                  <a:cubicBezTo>
                    <a:pt x="883" y="628"/>
                    <a:pt x="883" y="628"/>
                    <a:pt x="883" y="628"/>
                  </a:cubicBezTo>
                  <a:cubicBezTo>
                    <a:pt x="762" y="557"/>
                    <a:pt x="762" y="557"/>
                    <a:pt x="762" y="557"/>
                  </a:cubicBezTo>
                  <a:cubicBezTo>
                    <a:pt x="883" y="486"/>
                    <a:pt x="883" y="486"/>
                    <a:pt x="883" y="486"/>
                  </a:cubicBezTo>
                  <a:cubicBezTo>
                    <a:pt x="883" y="486"/>
                    <a:pt x="883" y="486"/>
                    <a:pt x="883" y="486"/>
                  </a:cubicBezTo>
                  <a:cubicBezTo>
                    <a:pt x="1474" y="140"/>
                    <a:pt x="1474" y="140"/>
                    <a:pt x="1474" y="140"/>
                  </a:cubicBezTo>
                  <a:cubicBezTo>
                    <a:pt x="1481" y="136"/>
                    <a:pt x="1486" y="129"/>
                    <a:pt x="1487" y="121"/>
                  </a:cubicBezTo>
                  <a:cubicBezTo>
                    <a:pt x="1488" y="113"/>
                    <a:pt x="1486" y="105"/>
                    <a:pt x="1481" y="99"/>
                  </a:cubicBezTo>
                  <a:cubicBezTo>
                    <a:pt x="1465" y="80"/>
                    <a:pt x="1427" y="54"/>
                    <a:pt x="1377" y="54"/>
                  </a:cubicBezTo>
                  <a:cubicBezTo>
                    <a:pt x="1352" y="54"/>
                    <a:pt x="1323" y="60"/>
                    <a:pt x="1292" y="77"/>
                  </a:cubicBezTo>
                  <a:cubicBezTo>
                    <a:pt x="1230" y="111"/>
                    <a:pt x="907" y="281"/>
                    <a:pt x="676" y="403"/>
                  </a:cubicBezTo>
                  <a:cubicBezTo>
                    <a:pt x="677" y="403"/>
                    <a:pt x="677" y="403"/>
                    <a:pt x="677" y="403"/>
                  </a:cubicBezTo>
                  <a:cubicBezTo>
                    <a:pt x="643" y="421"/>
                    <a:pt x="612" y="438"/>
                    <a:pt x="583" y="453"/>
                  </a:cubicBezTo>
                  <a:cubicBezTo>
                    <a:pt x="537" y="426"/>
                    <a:pt x="537" y="426"/>
                    <a:pt x="537" y="426"/>
                  </a:cubicBezTo>
                  <a:cubicBezTo>
                    <a:pt x="435" y="154"/>
                    <a:pt x="435" y="154"/>
                    <a:pt x="435" y="154"/>
                  </a:cubicBezTo>
                  <a:cubicBezTo>
                    <a:pt x="435" y="154"/>
                    <a:pt x="435" y="154"/>
                    <a:pt x="435" y="154"/>
                  </a:cubicBezTo>
                  <a:cubicBezTo>
                    <a:pt x="406" y="65"/>
                    <a:pt x="322" y="0"/>
                    <a:pt x="223" y="0"/>
                  </a:cubicBezTo>
                  <a:cubicBezTo>
                    <a:pt x="100" y="0"/>
                    <a:pt x="0" y="101"/>
                    <a:pt x="0" y="224"/>
                  </a:cubicBezTo>
                  <a:cubicBezTo>
                    <a:pt x="0" y="347"/>
                    <a:pt x="100" y="447"/>
                    <a:pt x="223" y="447"/>
                  </a:cubicBezTo>
                  <a:cubicBezTo>
                    <a:pt x="250" y="447"/>
                    <a:pt x="276" y="442"/>
                    <a:pt x="300" y="433"/>
                  </a:cubicBezTo>
                  <a:cubicBezTo>
                    <a:pt x="410" y="557"/>
                    <a:pt x="410" y="557"/>
                    <a:pt x="410" y="557"/>
                  </a:cubicBezTo>
                  <a:cubicBezTo>
                    <a:pt x="300" y="681"/>
                    <a:pt x="300" y="681"/>
                    <a:pt x="300" y="681"/>
                  </a:cubicBezTo>
                  <a:cubicBezTo>
                    <a:pt x="276" y="673"/>
                    <a:pt x="250" y="668"/>
                    <a:pt x="223" y="668"/>
                  </a:cubicBezTo>
                  <a:cubicBezTo>
                    <a:pt x="100" y="668"/>
                    <a:pt x="0" y="768"/>
                    <a:pt x="0" y="891"/>
                  </a:cubicBezTo>
                  <a:cubicBezTo>
                    <a:pt x="0" y="1014"/>
                    <a:pt x="100" y="1114"/>
                    <a:pt x="223" y="1114"/>
                  </a:cubicBezTo>
                  <a:cubicBezTo>
                    <a:pt x="322" y="1114"/>
                    <a:pt x="406" y="1050"/>
                    <a:pt x="435" y="961"/>
                  </a:cubicBezTo>
                  <a:cubicBezTo>
                    <a:pt x="435" y="961"/>
                    <a:pt x="435" y="961"/>
                    <a:pt x="435" y="961"/>
                  </a:cubicBezTo>
                  <a:cubicBezTo>
                    <a:pt x="537" y="689"/>
                    <a:pt x="537" y="689"/>
                    <a:pt x="537" y="689"/>
                  </a:cubicBezTo>
                  <a:cubicBezTo>
                    <a:pt x="583" y="662"/>
                    <a:pt x="583" y="662"/>
                    <a:pt x="583" y="662"/>
                  </a:cubicBezTo>
                  <a:cubicBezTo>
                    <a:pt x="612" y="677"/>
                    <a:pt x="643" y="694"/>
                    <a:pt x="677" y="711"/>
                  </a:cubicBezTo>
                  <a:cubicBezTo>
                    <a:pt x="676" y="712"/>
                    <a:pt x="676" y="712"/>
                    <a:pt x="676" y="712"/>
                  </a:cubicBezTo>
                  <a:cubicBezTo>
                    <a:pt x="907" y="833"/>
                    <a:pt x="1230" y="1004"/>
                    <a:pt x="1292" y="1037"/>
                  </a:cubicBezTo>
                  <a:cubicBezTo>
                    <a:pt x="1323" y="1054"/>
                    <a:pt x="1352" y="1061"/>
                    <a:pt x="1377" y="1061"/>
                  </a:cubicBezTo>
                  <a:cubicBezTo>
                    <a:pt x="1427" y="1061"/>
                    <a:pt x="1465" y="1035"/>
                    <a:pt x="1481" y="1015"/>
                  </a:cubicBezTo>
                  <a:cubicBezTo>
                    <a:pt x="1486" y="1009"/>
                    <a:pt x="1488" y="1001"/>
                    <a:pt x="1487" y="993"/>
                  </a:cubicBezTo>
                  <a:cubicBezTo>
                    <a:pt x="1486" y="986"/>
                    <a:pt x="1481" y="979"/>
                    <a:pt x="1474" y="975"/>
                  </a:cubicBezTo>
                  <a:close/>
                  <a:moveTo>
                    <a:pt x="223" y="393"/>
                  </a:moveTo>
                  <a:cubicBezTo>
                    <a:pt x="130" y="393"/>
                    <a:pt x="53" y="317"/>
                    <a:pt x="53" y="224"/>
                  </a:cubicBezTo>
                  <a:cubicBezTo>
                    <a:pt x="53" y="130"/>
                    <a:pt x="129" y="54"/>
                    <a:pt x="223" y="54"/>
                  </a:cubicBezTo>
                  <a:cubicBezTo>
                    <a:pt x="316" y="54"/>
                    <a:pt x="393" y="130"/>
                    <a:pt x="393" y="223"/>
                  </a:cubicBezTo>
                  <a:cubicBezTo>
                    <a:pt x="393" y="317"/>
                    <a:pt x="317" y="393"/>
                    <a:pt x="223" y="393"/>
                  </a:cubicBezTo>
                  <a:close/>
                  <a:moveTo>
                    <a:pt x="223" y="1061"/>
                  </a:moveTo>
                  <a:cubicBezTo>
                    <a:pt x="129" y="1061"/>
                    <a:pt x="53" y="984"/>
                    <a:pt x="53" y="891"/>
                  </a:cubicBezTo>
                  <a:cubicBezTo>
                    <a:pt x="53" y="797"/>
                    <a:pt x="130" y="721"/>
                    <a:pt x="223" y="721"/>
                  </a:cubicBezTo>
                  <a:cubicBezTo>
                    <a:pt x="317" y="721"/>
                    <a:pt x="393" y="798"/>
                    <a:pt x="393" y="891"/>
                  </a:cubicBezTo>
                  <a:cubicBezTo>
                    <a:pt x="393" y="985"/>
                    <a:pt x="316" y="1061"/>
                    <a:pt x="223" y="106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AutoShape 159">
              <a:extLst>
                <a:ext uri="{FF2B5EF4-FFF2-40B4-BE49-F238E27FC236}">
                  <a16:creationId xmlns:a16="http://schemas.microsoft.com/office/drawing/2014/main" id="{8086837C-3354-B67F-D69B-6F16AE8214EE}"/>
                </a:ext>
              </a:extLst>
            </p:cNvPr>
            <p:cNvSpPr>
              <a:spLocks noChangeAspect="1" noChangeArrowheads="1" noTextEdit="1"/>
            </p:cNvSpPr>
            <p:nvPr/>
          </p:nvSpPr>
          <p:spPr bwMode="auto">
            <a:xfrm>
              <a:off x="6287861" y="2517776"/>
              <a:ext cx="1879600" cy="1879600"/>
            </a:xfrm>
            <a:prstGeom prst="rect">
              <a:avLst/>
            </a:prstGeom>
            <a:noFill/>
            <a:ln w="9525" cap="flat" cmpd="sng" algn="ctr">
              <a:no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9A9A9A"/>
                  </a:solidFill>
                  <a:prstDash val="solid"/>
                  <a:miter lim="800000"/>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1" name="TextBox 20">
            <a:extLst>
              <a:ext uri="{FF2B5EF4-FFF2-40B4-BE49-F238E27FC236}">
                <a16:creationId xmlns:a16="http://schemas.microsoft.com/office/drawing/2014/main" id="{8EECB107-771D-96C9-01D5-18CEDCDA1243}"/>
              </a:ext>
            </a:extLst>
          </p:cNvPr>
          <p:cNvSpPr txBox="1"/>
          <p:nvPr/>
        </p:nvSpPr>
        <p:spPr>
          <a:xfrm>
            <a:off x="161922" y="1871895"/>
            <a:ext cx="673466"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1</a:t>
            </a:r>
          </a:p>
        </p:txBody>
      </p:sp>
      <p:sp>
        <p:nvSpPr>
          <p:cNvPr id="22" name="TextBox 21">
            <a:extLst>
              <a:ext uri="{FF2B5EF4-FFF2-40B4-BE49-F238E27FC236}">
                <a16:creationId xmlns:a16="http://schemas.microsoft.com/office/drawing/2014/main" id="{5E4EC680-DBF2-D931-AEA7-B4F5AEDD2832}"/>
              </a:ext>
            </a:extLst>
          </p:cNvPr>
          <p:cNvSpPr txBox="1"/>
          <p:nvPr/>
        </p:nvSpPr>
        <p:spPr>
          <a:xfrm>
            <a:off x="161922" y="3160381"/>
            <a:ext cx="673466"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7FDA71CA-80FE-B22E-3F1B-0C3EDCEDE692}"/>
              </a:ext>
            </a:extLst>
          </p:cNvPr>
          <p:cNvSpPr txBox="1"/>
          <p:nvPr/>
        </p:nvSpPr>
        <p:spPr>
          <a:xfrm>
            <a:off x="165307" y="4479657"/>
            <a:ext cx="673466"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3</a:t>
            </a:r>
          </a:p>
        </p:txBody>
      </p:sp>
      <p:sp>
        <p:nvSpPr>
          <p:cNvPr id="24" name="TextBox 23">
            <a:extLst>
              <a:ext uri="{FF2B5EF4-FFF2-40B4-BE49-F238E27FC236}">
                <a16:creationId xmlns:a16="http://schemas.microsoft.com/office/drawing/2014/main" id="{E93FE8D6-2C98-9B9D-CDE1-274507A6A6D2}"/>
              </a:ext>
            </a:extLst>
          </p:cNvPr>
          <p:cNvSpPr txBox="1"/>
          <p:nvPr/>
        </p:nvSpPr>
        <p:spPr>
          <a:xfrm>
            <a:off x="175154" y="5798933"/>
            <a:ext cx="673466"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808312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89A1B5-3DC5-48C7-83AC-5A94CFA21E0B}"/>
              </a:ext>
            </a:extLst>
          </p:cNvPr>
          <p:cNvSpPr>
            <a:spLocks noGrp="1"/>
          </p:cNvSpPr>
          <p:nvPr>
            <p:ph sz="quarter" idx="10"/>
          </p:nvPr>
        </p:nvSpPr>
        <p:spPr>
          <a:xfrm>
            <a:off x="3630264" y="1044429"/>
            <a:ext cx="8009179" cy="2528402"/>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p:txBody>
      </p:sp>
      <p:sp>
        <p:nvSpPr>
          <p:cNvPr id="4" name="TextBox 3">
            <a:extLst>
              <a:ext uri="{FF2B5EF4-FFF2-40B4-BE49-F238E27FC236}">
                <a16:creationId xmlns:a16="http://schemas.microsoft.com/office/drawing/2014/main" id="{A600BC12-C745-4255-9B1E-8F51FE5BCCC2}"/>
              </a:ext>
            </a:extLst>
          </p:cNvPr>
          <p:cNvSpPr txBox="1"/>
          <p:nvPr/>
        </p:nvSpPr>
        <p:spPr>
          <a:xfrm>
            <a:off x="185409" y="1177217"/>
            <a:ext cx="11668235" cy="5170646"/>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Overview</a:t>
            </a:r>
          </a:p>
          <a:p>
            <a:r>
              <a:rPr lang="en-GB" sz="1600" dirty="0">
                <a:latin typeface="Arial" panose="020B0604020202020204" pitchFamily="34" charset="0"/>
                <a:cs typeface="Arial" panose="020B0604020202020204" pitchFamily="34" charset="0"/>
              </a:rPr>
              <a:t> </a:t>
            </a:r>
          </a:p>
          <a:p>
            <a:pPr marL="285750" indent="-285750">
              <a:lnSpc>
                <a:spcPct val="100000"/>
              </a:lnSpc>
              <a:buFont typeface="Arial" panose="020B0604020202020204" pitchFamily="34" charset="0"/>
              <a:buChar char="•"/>
            </a:pPr>
            <a:r>
              <a:rPr lang="en-GB" sz="1600" dirty="0">
                <a:latin typeface="Arial" panose="020B0604020202020204" pitchFamily="34" charset="0"/>
                <a:cs typeface="Arial" panose="020B0604020202020204" pitchFamily="34" charset="0"/>
              </a:rPr>
              <a:t>The focus for contractual arrangements for 23/ 24 is on </a:t>
            </a:r>
            <a:r>
              <a:rPr lang="en-GB" sz="1600" b="1" dirty="0">
                <a:latin typeface="Arial" panose="020B0604020202020204" pitchFamily="34" charset="0"/>
                <a:cs typeface="Arial" panose="020B0604020202020204" pitchFamily="34" charset="0"/>
              </a:rPr>
              <a:t>supporting teams </a:t>
            </a:r>
            <a:r>
              <a:rPr lang="en-GB" sz="1600" dirty="0">
                <a:latin typeface="Arial" panose="020B0604020202020204" pitchFamily="34" charset="0"/>
                <a:cs typeface="Arial" panose="020B0604020202020204" pitchFamily="34" charset="0"/>
              </a:rPr>
              <a:t>and </a:t>
            </a:r>
            <a:r>
              <a:rPr lang="en-GB" sz="1600" b="1" dirty="0">
                <a:latin typeface="Arial" panose="020B0604020202020204" pitchFamily="34" charset="0"/>
                <a:cs typeface="Arial" panose="020B0604020202020204" pitchFamily="34" charset="0"/>
              </a:rPr>
              <a:t>improving patient access and experience.  </a:t>
            </a:r>
            <a:r>
              <a:rPr lang="en-GB" sz="1600" dirty="0">
                <a:latin typeface="Arial" panose="020B0604020202020204" pitchFamily="34" charset="0"/>
                <a:cs typeface="Arial" panose="020B0604020202020204" pitchFamily="34" charset="0"/>
              </a:rPr>
              <a:t>No additional requirements have been added to the PCN service specifications for 23/ 24 in recognition of current workload pressures.  </a:t>
            </a:r>
          </a:p>
          <a:p>
            <a:pPr marL="285750" indent="-285750">
              <a:lnSpc>
                <a:spcPct val="100000"/>
              </a:lnSpc>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en-GB" sz="1600" dirty="0">
                <a:latin typeface="Arial" panose="020B0604020202020204" pitchFamily="34" charset="0"/>
                <a:cs typeface="Arial" panose="020B0604020202020204" pitchFamily="34" charset="0"/>
              </a:rPr>
              <a:t>This is the last year of the 5 year GP contract reform framework, which was introduced to deliver the commitments set out in the NHS Long Term Plan.  NHS England will be engaging with the profession, patients, ICS colleagues, government and other key stakeholders during 23/ 24 to inform the next steps for general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Key changes for 2023/ 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srgbClr val="005EB8"/>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latin typeface="Arial" panose="020B0604020202020204" pitchFamily="34" charset="0"/>
                <a:cs typeface="Arial" panose="020B0604020202020204" pitchFamily="34" charset="0"/>
              </a:rPr>
              <a:t>Improving </a:t>
            </a:r>
            <a:r>
              <a:rPr lang="en-GB" sz="1600" b="1" dirty="0">
                <a:latin typeface="Arial" panose="020B0604020202020204" pitchFamily="34" charset="0"/>
                <a:cs typeface="Arial" panose="020B0604020202020204" pitchFamily="34" charset="0"/>
              </a:rPr>
              <a:t>patient experience and satisfaction of access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Building on the success of the </a:t>
            </a: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Additional Roles Reimbursement</a:t>
            </a:r>
            <a:r>
              <a:rPr lang="en-GB" sz="1600" b="1" dirty="0">
                <a:latin typeface="Arial" panose="020B0604020202020204" pitchFamily="34" charset="0"/>
                <a:cs typeface="Arial" panose="020B0604020202020204" pitchFamily="34" charset="0"/>
              </a:rPr>
              <a:t> Scheme </a:t>
            </a:r>
            <a:r>
              <a:rPr lang="en-GB" sz="1600" dirty="0">
                <a:latin typeface="Arial" panose="020B0604020202020204" pitchFamily="34" charset="0"/>
                <a:cs typeface="Arial" panose="020B0604020202020204" pitchFamily="34" charset="0"/>
              </a:rPr>
              <a:t>(ARRS) and expanding flexibility of the scheme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Changes to </a:t>
            </a: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child</a:t>
            </a:r>
            <a:r>
              <a:rPr lang="en-GB" sz="1600" b="1" dirty="0">
                <a:latin typeface="Arial" panose="020B0604020202020204" pitchFamily="34" charset="0"/>
                <a:cs typeface="Arial" panose="020B0604020202020204" pitchFamily="34" charset="0"/>
              </a:rPr>
              <a:t>hood immunisations – </a:t>
            </a:r>
            <a:r>
              <a:rPr lang="en-GB" sz="1600" dirty="0">
                <a:latin typeface="Arial" panose="020B0604020202020204" pitchFamily="34" charset="0"/>
                <a:cs typeface="Arial" panose="020B0604020202020204" pitchFamily="34" charset="0"/>
              </a:rPr>
              <a:t>schedule, payments and indicators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Streamlined appro</a:t>
            </a:r>
            <a:r>
              <a:rPr lang="en-GB" sz="1600" b="1" dirty="0">
                <a:latin typeface="Arial" panose="020B0604020202020204" pitchFamily="34" charset="0"/>
                <a:cs typeface="Arial" panose="020B0604020202020204" pitchFamily="34" charset="0"/>
              </a:rPr>
              <a:t>ach to the Impact and Investment Fund </a:t>
            </a:r>
            <a:r>
              <a:rPr lang="en-GB" sz="1600" dirty="0">
                <a:latin typeface="Arial" panose="020B0604020202020204" pitchFamily="34" charset="0"/>
                <a:cs typeface="Arial" panose="020B0604020202020204" pitchFamily="34" charset="0"/>
              </a:rPr>
              <a:t>(IIF) and Quality and Outcomes Framework with a focus on staff wellbeing in the Quality Improvement module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latin typeface="Arial" panose="020B0604020202020204" pitchFamily="34" charset="0"/>
                <a:cs typeface="Arial" panose="020B0604020202020204" pitchFamily="34" charset="0"/>
              </a:rPr>
              <a:t>Freeing up workforce capacity </a:t>
            </a:r>
            <a:r>
              <a:rPr lang="en-GB" sz="1600" dirty="0">
                <a:latin typeface="Arial" panose="020B0604020202020204" pitchFamily="34" charset="0"/>
                <a:cs typeface="Arial" panose="020B0604020202020204" pitchFamily="34" charset="0"/>
              </a:rPr>
              <a:t>through reducing targets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latin typeface="Arial" panose="020B0604020202020204" pitchFamily="34" charset="0"/>
                <a:cs typeface="Arial" panose="020B0604020202020204" pitchFamily="34" charset="0"/>
              </a:rPr>
              <a:t>Contract changed to reflect upcoming </a:t>
            </a:r>
            <a:r>
              <a:rPr lang="en-GB" sz="1600" b="1" dirty="0">
                <a:latin typeface="Arial" panose="020B0604020202020204" pitchFamily="34" charset="0"/>
                <a:cs typeface="Arial" panose="020B0604020202020204" pitchFamily="34" charset="0"/>
              </a:rPr>
              <a:t>updates to vaccinations and immunisations</a:t>
            </a:r>
          </a:p>
          <a:p>
            <a:pPr>
              <a:lnSpc>
                <a:spcPct val="100000"/>
              </a:lnSpc>
            </a:pPr>
            <a:endParaRPr lang="en-GB" sz="12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D0BD7B0-B62D-4FB3-9AD6-04DB08737CDB}"/>
              </a:ext>
            </a:extLst>
          </p:cNvPr>
          <p:cNvSpPr/>
          <p:nvPr/>
        </p:nvSpPr>
        <p:spPr>
          <a:xfrm>
            <a:off x="0" y="0"/>
            <a:ext cx="12192000" cy="897123"/>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GB" sz="2400" b="1" i="0" dirty="0">
                <a:solidFill>
                  <a:schemeClr val="bg1"/>
                </a:solidFill>
                <a:effectLst/>
                <a:latin typeface="Arial" panose="020B0604020202020204" pitchFamily="34" charset="0"/>
                <a:cs typeface="Arial" panose="020B0604020202020204" pitchFamily="34" charset="0"/>
              </a:rPr>
              <a:t>Changes to the GP Contract in 2023/ 24</a:t>
            </a:r>
          </a:p>
        </p:txBody>
      </p:sp>
      <p:pic>
        <p:nvPicPr>
          <p:cNvPr id="8" name="Picture 7">
            <a:extLst>
              <a:ext uri="{FF2B5EF4-FFF2-40B4-BE49-F238E27FC236}">
                <a16:creationId xmlns:a16="http://schemas.microsoft.com/office/drawing/2014/main" id="{42D11A86-ABEC-4BEE-885C-A283E630703A}"/>
              </a:ext>
            </a:extLst>
          </p:cNvPr>
          <p:cNvPicPr>
            <a:picLocks noChangeAspect="1"/>
          </p:cNvPicPr>
          <p:nvPr/>
        </p:nvPicPr>
        <p:blipFill>
          <a:blip r:embed="rId2"/>
          <a:stretch>
            <a:fillRect/>
          </a:stretch>
        </p:blipFill>
        <p:spPr>
          <a:xfrm>
            <a:off x="10813510" y="84421"/>
            <a:ext cx="1238250" cy="495300"/>
          </a:xfrm>
          <a:prstGeom prst="rect">
            <a:avLst/>
          </a:prstGeom>
        </p:spPr>
      </p:pic>
    </p:spTree>
    <p:extLst>
      <p:ext uri="{BB962C8B-B14F-4D97-AF65-F5344CB8AC3E}">
        <p14:creationId xmlns:p14="http://schemas.microsoft.com/office/powerpoint/2010/main" val="1198978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3B646C4-A708-5E1C-E78D-49E20A63235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5" name="Object 4" hidden="1">
                        <a:extLst>
                          <a:ext uri="{FF2B5EF4-FFF2-40B4-BE49-F238E27FC236}">
                            <a16:creationId xmlns:a16="http://schemas.microsoft.com/office/drawing/2014/main" id="{03B646C4-A708-5E1C-E78D-49E20A6323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66" name="Straight Connector 65">
            <a:extLst>
              <a:ext uri="{FF2B5EF4-FFF2-40B4-BE49-F238E27FC236}">
                <a16:creationId xmlns:a16="http://schemas.microsoft.com/office/drawing/2014/main" id="{64EFA271-1F72-38EE-B9CE-12DC467D3A4E}"/>
              </a:ext>
            </a:extLst>
          </p:cNvPr>
          <p:cNvCxnSpPr>
            <a:cxnSpLocks/>
          </p:cNvCxnSpPr>
          <p:nvPr/>
        </p:nvCxnSpPr>
        <p:spPr>
          <a:xfrm>
            <a:off x="8303935" y="3650232"/>
            <a:ext cx="3050272"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6F37CFC-C228-9DB2-9CE1-0EFF9140AF0C}"/>
              </a:ext>
            </a:extLst>
          </p:cNvPr>
          <p:cNvSpPr>
            <a:spLocks noGrp="1"/>
          </p:cNvSpPr>
          <p:nvPr>
            <p:ph type="title"/>
          </p:nvPr>
        </p:nvSpPr>
        <p:spPr>
          <a:xfrm>
            <a:off x="275088" y="329307"/>
            <a:ext cx="8756074" cy="611649"/>
          </a:xfrm>
        </p:spPr>
        <p:txBody>
          <a:bodyPr vert="horz">
            <a:normAutofit/>
          </a:bodyPr>
          <a:lstStyle/>
          <a:p>
            <a:r>
              <a:rPr lang="en-GB" sz="2400" dirty="0"/>
              <a:t>Key timelines in the first 6 months</a:t>
            </a:r>
            <a:endParaRPr lang="en-US" sz="2400" dirty="0"/>
          </a:p>
        </p:txBody>
      </p:sp>
      <p:cxnSp>
        <p:nvCxnSpPr>
          <p:cNvPr id="41" name="Straight Connector 40">
            <a:extLst>
              <a:ext uri="{FF2B5EF4-FFF2-40B4-BE49-F238E27FC236}">
                <a16:creationId xmlns:a16="http://schemas.microsoft.com/office/drawing/2014/main" id="{237A1B47-A122-0275-4EA8-72EFE4E6C3A0}"/>
              </a:ext>
            </a:extLst>
          </p:cNvPr>
          <p:cNvCxnSpPr>
            <a:cxnSpLocks/>
          </p:cNvCxnSpPr>
          <p:nvPr/>
        </p:nvCxnSpPr>
        <p:spPr>
          <a:xfrm>
            <a:off x="2999839" y="4902796"/>
            <a:ext cx="2036415"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B1811FD-60E7-0399-1126-8CE76099AF5B}"/>
              </a:ext>
            </a:extLst>
          </p:cNvPr>
          <p:cNvCxnSpPr>
            <a:cxnSpLocks/>
          </p:cNvCxnSpPr>
          <p:nvPr/>
        </p:nvCxnSpPr>
        <p:spPr>
          <a:xfrm>
            <a:off x="1542327" y="2275246"/>
            <a:ext cx="2021144"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C0B20B2-CBD8-B70C-28EB-E475C1CD5686}"/>
              </a:ext>
            </a:extLst>
          </p:cNvPr>
          <p:cNvCxnSpPr>
            <a:cxnSpLocks/>
          </p:cNvCxnSpPr>
          <p:nvPr/>
        </p:nvCxnSpPr>
        <p:spPr>
          <a:xfrm>
            <a:off x="1482828" y="1493325"/>
            <a:ext cx="9959524" cy="0"/>
          </a:xfrm>
          <a:prstGeom prst="line">
            <a:avLst/>
          </a:prstGeom>
          <a:ln w="5715">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AD3678-B904-DDE2-4059-A1A076D34F65}"/>
              </a:ext>
            </a:extLst>
          </p:cNvPr>
          <p:cNvSpPr txBox="1"/>
          <p:nvPr/>
        </p:nvSpPr>
        <p:spPr>
          <a:xfrm>
            <a:off x="1539492" y="4653498"/>
            <a:ext cx="1347492" cy="470898"/>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8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Name ICB leads </a:t>
            </a:r>
            <a:r>
              <a:rPr kumimoji="0" lang="en-GB" sz="99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99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Transf</a:t>
            </a:r>
            <a:r>
              <a:rPr kumimoji="0" lang="en-GB" sz="99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.,Telephony, Digital Pathways)</a:t>
            </a:r>
          </a:p>
        </p:txBody>
      </p:sp>
      <p:sp>
        <p:nvSpPr>
          <p:cNvPr id="13" name="TextBox 12">
            <a:extLst>
              <a:ext uri="{FF2B5EF4-FFF2-40B4-BE49-F238E27FC236}">
                <a16:creationId xmlns:a16="http://schemas.microsoft.com/office/drawing/2014/main" id="{F26D8590-560A-43DD-F51D-C14909BC7CAB}"/>
              </a:ext>
            </a:extLst>
          </p:cNvPr>
          <p:cNvSpPr txBox="1"/>
          <p:nvPr/>
        </p:nvSpPr>
        <p:spPr>
          <a:xfrm>
            <a:off x="1925441" y="3265512"/>
            <a:ext cx="1633934" cy="623248"/>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Engage </a:t>
            </a:r>
            <a:r>
              <a:rPr kumimoji="0" lang="en-GB" sz="10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PCNs</a:t>
            </a:r>
          </a:p>
          <a:p>
            <a:pPr marL="174960" marR="0" lvl="1" indent="-116640" algn="l"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9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Introduce plan </a:t>
            </a:r>
          </a:p>
          <a:p>
            <a:pPr marL="174960" marR="0" lvl="1" indent="-116640" algn="l"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9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Locate peer ambassadors</a:t>
            </a:r>
          </a:p>
          <a:p>
            <a:pPr marL="174960" marR="0" lvl="1" indent="-116640" algn="l"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9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Ask for first movers</a:t>
            </a:r>
          </a:p>
        </p:txBody>
      </p:sp>
      <p:sp>
        <p:nvSpPr>
          <p:cNvPr id="16" name="TextBox 15">
            <a:extLst>
              <a:ext uri="{FF2B5EF4-FFF2-40B4-BE49-F238E27FC236}">
                <a16:creationId xmlns:a16="http://schemas.microsoft.com/office/drawing/2014/main" id="{AC51F1EF-9747-9AF5-F718-30AB7D07ABED}"/>
              </a:ext>
            </a:extLst>
          </p:cNvPr>
          <p:cNvSpPr txBox="1"/>
          <p:nvPr/>
        </p:nvSpPr>
        <p:spPr>
          <a:xfrm>
            <a:off x="3952048" y="3205853"/>
            <a:ext cx="2207236" cy="907941"/>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1050" b="1" i="0" u="none" strike="noStrike" kern="1200" cap="none" spc="0" normalizeH="0" baseline="0" noProof="0" dirty="0">
                <a:ln>
                  <a:noFill/>
                </a:ln>
                <a:solidFill>
                  <a:srgbClr val="000000"/>
                </a:solidFill>
                <a:effectLst/>
                <a:uLnTx/>
                <a:uFillTx/>
                <a:latin typeface="Arial"/>
                <a:ea typeface="+mn-ea"/>
                <a:cs typeface="Arial"/>
              </a:rPr>
              <a:t>Discuss practice needs and baseline</a:t>
            </a:r>
          </a:p>
          <a:p>
            <a:pPr marL="174625" marR="0" lvl="1" indent="-116205"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dirty="0">
                <a:ln>
                  <a:noFill/>
                </a:ln>
                <a:solidFill>
                  <a:srgbClr val="000000"/>
                </a:solidFill>
                <a:effectLst/>
                <a:uLnTx/>
                <a:uFillTx/>
                <a:latin typeface="Arial"/>
                <a:ea typeface="+mn-ea"/>
                <a:cs typeface="Arial"/>
              </a:rPr>
              <a:t>Prioritise those with CBT and most challenged </a:t>
            </a:r>
          </a:p>
          <a:p>
            <a:pPr marL="174625" marR="0" lvl="1" indent="-116205"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dirty="0">
                <a:ln>
                  <a:noFill/>
                </a:ln>
                <a:solidFill>
                  <a:srgbClr val="000000"/>
                </a:solidFill>
                <a:effectLst/>
                <a:uLnTx/>
                <a:uFillTx/>
                <a:latin typeface="Arial"/>
                <a:ea typeface="+mn-ea"/>
                <a:cs typeface="Arial"/>
              </a:rPr>
              <a:t>Comes away with baseline</a:t>
            </a:r>
            <a:endParaRPr kumimoji="0" lang="en-GB" sz="950" b="0" i="0" u="none" strike="noStrike" kern="1200" cap="none" spc="0" normalizeH="0" baseline="0" noProof="0" dirty="0">
              <a:ln>
                <a:noFill/>
              </a:ln>
              <a:solidFill>
                <a:prstClr val="black"/>
              </a:solidFill>
              <a:effectLst/>
              <a:uLnTx/>
              <a:uFillTx/>
              <a:latin typeface="Arial"/>
              <a:ea typeface="+mn-ea"/>
              <a:cs typeface="Arial"/>
            </a:endParaRPr>
          </a:p>
          <a:p>
            <a:pPr marL="174625" marR="0" lvl="1" indent="-116205"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dirty="0">
                <a:ln>
                  <a:noFill/>
                </a:ln>
                <a:solidFill>
                  <a:srgbClr val="000000"/>
                </a:solidFill>
                <a:effectLst/>
                <a:uLnTx/>
                <a:uFillTx/>
                <a:latin typeface="Arial"/>
                <a:ea typeface="+mn-ea"/>
                <a:cs typeface="Arial"/>
              </a:rPr>
              <a:t>Suggest support</a:t>
            </a:r>
          </a:p>
        </p:txBody>
      </p:sp>
      <p:sp>
        <p:nvSpPr>
          <p:cNvPr id="30" name="TextBox 29">
            <a:extLst>
              <a:ext uri="{FF2B5EF4-FFF2-40B4-BE49-F238E27FC236}">
                <a16:creationId xmlns:a16="http://schemas.microsoft.com/office/drawing/2014/main" id="{52C5A6D4-4E26-13A9-6D42-30F319AEF161}"/>
              </a:ext>
            </a:extLst>
          </p:cNvPr>
          <p:cNvSpPr txBox="1"/>
          <p:nvPr/>
        </p:nvSpPr>
        <p:spPr>
          <a:xfrm>
            <a:off x="1542005" y="5426611"/>
            <a:ext cx="2241642" cy="746358"/>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1050" b="1" i="0" u="none" strike="noStrike" kern="1200" cap="none" spc="0" normalizeH="0" baseline="0" noProof="0" dirty="0">
                <a:ln>
                  <a:noFill/>
                </a:ln>
                <a:solidFill>
                  <a:srgbClr val="000000"/>
                </a:solidFill>
                <a:effectLst/>
                <a:uLnTx/>
                <a:uFillTx/>
                <a:latin typeface="Arial"/>
                <a:ea typeface="+mn-ea"/>
                <a:cs typeface="Arial"/>
              </a:rPr>
              <a:t>Publication &amp; next steps</a:t>
            </a:r>
          </a:p>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dirty="0">
                <a:ln>
                  <a:noFill/>
                </a:ln>
                <a:solidFill>
                  <a:srgbClr val="000000"/>
                </a:solidFill>
                <a:effectLst/>
                <a:uLnTx/>
                <a:uFillTx/>
                <a:latin typeface="Arial"/>
                <a:ea typeface="+mn-ea"/>
                <a:cs typeface="Arial"/>
              </a:rPr>
              <a:t>Immediate actions &amp; Forward roadmap (incl. info needed and when)</a:t>
            </a:r>
          </a:p>
          <a:p>
            <a:pPr marL="174625" marR="0" lvl="1" indent="-116205"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dirty="0">
                <a:ln>
                  <a:noFill/>
                </a:ln>
                <a:solidFill>
                  <a:srgbClr val="000000"/>
                </a:solidFill>
                <a:effectLst/>
                <a:uLnTx/>
                <a:uFillTx/>
                <a:latin typeface="Arial"/>
                <a:ea typeface="+mn-ea"/>
                <a:cs typeface="Arial"/>
              </a:rPr>
              <a:t>SDF &amp; IIF guidance</a:t>
            </a:r>
          </a:p>
          <a:p>
            <a:pPr marL="174625" marR="0" lvl="1" indent="-116205"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dirty="0">
                <a:ln>
                  <a:noFill/>
                </a:ln>
                <a:solidFill>
                  <a:srgbClr val="000000"/>
                </a:solidFill>
                <a:effectLst/>
                <a:uLnTx/>
                <a:uFillTx/>
                <a:latin typeface="Arial"/>
                <a:ea typeface="+mn-ea"/>
                <a:cs typeface="Arial"/>
              </a:rPr>
              <a:t>Webinars </a:t>
            </a:r>
            <a:r>
              <a:rPr kumimoji="0" lang="en-GB" sz="950" b="0" i="0" u="none" strike="noStrike" kern="1200" cap="none" spc="0" normalizeH="0" baseline="0" noProof="0">
                <a:ln>
                  <a:noFill/>
                </a:ln>
                <a:solidFill>
                  <a:srgbClr val="000000"/>
                </a:solidFill>
                <a:effectLst/>
                <a:uLnTx/>
                <a:uFillTx/>
                <a:latin typeface="Arial"/>
                <a:ea typeface="+mn-ea"/>
                <a:cs typeface="Arial"/>
              </a:rPr>
              <a:t>for ICSs</a:t>
            </a:r>
            <a:endParaRPr kumimoji="0" lang="en-GB" sz="950" b="0" i="0" u="none" strike="noStrike" kern="1200" cap="none" spc="0" normalizeH="0" baseline="0" noProof="0" dirty="0">
              <a:ln>
                <a:noFill/>
              </a:ln>
              <a:solidFill>
                <a:srgbClr val="000000"/>
              </a:solidFill>
              <a:effectLst/>
              <a:uLnTx/>
              <a:uFillTx/>
              <a:latin typeface="Arial"/>
              <a:ea typeface="+mn-ea"/>
              <a:cs typeface="Arial"/>
            </a:endParaRPr>
          </a:p>
        </p:txBody>
      </p:sp>
      <p:sp>
        <p:nvSpPr>
          <p:cNvPr id="37" name="TextBox 36">
            <a:extLst>
              <a:ext uri="{FF2B5EF4-FFF2-40B4-BE49-F238E27FC236}">
                <a16:creationId xmlns:a16="http://schemas.microsoft.com/office/drawing/2014/main" id="{642435E2-0FF8-C682-7023-8B480BE94DFD}"/>
              </a:ext>
            </a:extLst>
          </p:cNvPr>
          <p:cNvSpPr txBox="1"/>
          <p:nvPr/>
        </p:nvSpPr>
        <p:spPr>
          <a:xfrm>
            <a:off x="8789673" y="3269359"/>
            <a:ext cx="2358660" cy="761747"/>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Arial"/>
              </a:rPr>
              <a:t>Publish system level access improvement plan</a:t>
            </a:r>
            <a:endParaRPr kumimoji="0" lang="en-GB" sz="10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60020" marR="0" lvl="1" indent="-10668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dirty="0">
                <a:ln>
                  <a:noFill/>
                </a:ln>
                <a:solidFill>
                  <a:srgbClr val="000000"/>
                </a:solidFill>
                <a:effectLst/>
                <a:uLnTx/>
                <a:uFillTx/>
                <a:latin typeface="Arial"/>
                <a:ea typeface="+mn-ea"/>
                <a:cs typeface="Arial"/>
              </a:rPr>
              <a:t>Signed off practice/</a:t>
            </a:r>
            <a:r>
              <a:rPr kumimoji="0" lang="en-GB" sz="950" b="0" i="0" u="none" strike="noStrike" kern="1200" cap="none" spc="0" normalizeH="0" baseline="0" noProof="0" dirty="0" err="1">
                <a:ln>
                  <a:noFill/>
                </a:ln>
                <a:solidFill>
                  <a:srgbClr val="000000"/>
                </a:solidFill>
                <a:effectLst/>
                <a:uLnTx/>
                <a:uFillTx/>
                <a:latin typeface="Arial"/>
                <a:ea typeface="+mn-ea"/>
                <a:cs typeface="Arial"/>
              </a:rPr>
              <a:t>PCN</a:t>
            </a:r>
            <a:r>
              <a:rPr kumimoji="0" lang="en-GB" sz="950" b="0" i="0" u="none" strike="noStrike" kern="1200" cap="none" spc="0" normalizeH="0" baseline="0" noProof="0" dirty="0">
                <a:ln>
                  <a:noFill/>
                </a:ln>
                <a:solidFill>
                  <a:srgbClr val="000000"/>
                </a:solidFill>
                <a:effectLst/>
                <a:uLnTx/>
                <a:uFillTx/>
                <a:latin typeface="Arial"/>
                <a:ea typeface="+mn-ea"/>
                <a:cs typeface="Arial"/>
              </a:rPr>
              <a:t> recovery plans </a:t>
            </a:r>
            <a:endParaRPr kumimoji="0" lang="en-GB" sz="9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60020" marR="0" lvl="1" indent="-10668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dirty="0">
                <a:ln>
                  <a:noFill/>
                </a:ln>
                <a:solidFill>
                  <a:srgbClr val="000000"/>
                </a:solidFill>
                <a:effectLst/>
                <a:uLnTx/>
                <a:uFillTx/>
                <a:latin typeface="Arial"/>
                <a:ea typeface="+mn-ea"/>
                <a:cs typeface="Arial"/>
              </a:rPr>
              <a:t>SDF investment plans</a:t>
            </a:r>
          </a:p>
          <a:p>
            <a:pPr marL="160020" marR="0" lvl="1" indent="-10668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dirty="0">
                <a:ln>
                  <a:noFill/>
                </a:ln>
                <a:solidFill>
                  <a:srgbClr val="000000"/>
                </a:solidFill>
                <a:effectLst/>
                <a:uLnTx/>
                <a:uFillTx/>
                <a:latin typeface="Arial"/>
                <a:ea typeface="+mn-ea"/>
                <a:cs typeface="Arial"/>
              </a:rPr>
              <a:t>Practice support plans</a:t>
            </a:r>
            <a:endParaRPr kumimoji="0" lang="en-US" sz="950" b="0" i="0" u="none" strike="noStrike" kern="1200" cap="none" spc="0" normalizeH="0" baseline="0" noProof="0" dirty="0">
              <a:ln>
                <a:noFill/>
              </a:ln>
              <a:solidFill>
                <a:srgbClr val="000000"/>
              </a:solidFill>
              <a:effectLst/>
              <a:uLnTx/>
              <a:uFillTx/>
              <a:latin typeface="Arial"/>
              <a:ea typeface="+mn-ea"/>
              <a:cs typeface="Arial"/>
            </a:endParaRPr>
          </a:p>
        </p:txBody>
      </p:sp>
      <p:sp>
        <p:nvSpPr>
          <p:cNvPr id="39" name="TextBox 38">
            <a:extLst>
              <a:ext uri="{FF2B5EF4-FFF2-40B4-BE49-F238E27FC236}">
                <a16:creationId xmlns:a16="http://schemas.microsoft.com/office/drawing/2014/main" id="{E1122276-9D07-2C02-F2C7-0C7E0EEBB66F}"/>
              </a:ext>
            </a:extLst>
          </p:cNvPr>
          <p:cNvSpPr txBox="1"/>
          <p:nvPr/>
        </p:nvSpPr>
        <p:spPr>
          <a:xfrm>
            <a:off x="1741476" y="2333383"/>
            <a:ext cx="3474103" cy="623248"/>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Practices submit pre-work</a:t>
            </a:r>
          </a:p>
          <a:p>
            <a:pPr marL="174960" marR="0" lvl="1" indent="-11664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9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Engage with ICB on CBT baselining</a:t>
            </a:r>
          </a:p>
          <a:p>
            <a:pPr marL="174960" marR="0" lvl="1" indent="-11664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US" sz="99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Complete baseline </a:t>
            </a:r>
          </a:p>
          <a:p>
            <a:pPr marL="174960" marR="0" lvl="1" indent="-11664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US" sz="99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Consider potential needs</a:t>
            </a:r>
          </a:p>
        </p:txBody>
      </p:sp>
      <p:sp>
        <p:nvSpPr>
          <p:cNvPr id="43" name="TextBox 42">
            <a:extLst>
              <a:ext uri="{FF2B5EF4-FFF2-40B4-BE49-F238E27FC236}">
                <a16:creationId xmlns:a16="http://schemas.microsoft.com/office/drawing/2014/main" id="{A55C0454-5DB3-589F-8CA6-784438439F3B}"/>
              </a:ext>
            </a:extLst>
          </p:cNvPr>
          <p:cNvSpPr txBox="1"/>
          <p:nvPr/>
        </p:nvSpPr>
        <p:spPr>
          <a:xfrm>
            <a:off x="4046244" y="5419686"/>
            <a:ext cx="1796058" cy="1094146"/>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1050" b="1" i="0" u="none" strike="noStrike" kern="1200" cap="none" spc="0" normalizeH="0" baseline="0" noProof="0">
                <a:ln>
                  <a:noFill/>
                </a:ln>
                <a:solidFill>
                  <a:srgbClr val="000000"/>
                </a:solidFill>
                <a:effectLst/>
                <a:uLnTx/>
                <a:uFillTx/>
                <a:latin typeface="Arial"/>
                <a:ea typeface="+mn-ea"/>
                <a:cs typeface="Arial"/>
              </a:rPr>
              <a:t>Launch National Improvement Programme </a:t>
            </a:r>
            <a:endParaRPr kumimoji="0" lang="en-GB" sz="108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4625" marR="0" lvl="1" indent="-116205"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a:ln>
                  <a:noFill/>
                </a:ln>
                <a:solidFill>
                  <a:srgbClr val="000000"/>
                </a:solidFill>
                <a:effectLst/>
                <a:uLnTx/>
                <a:uFillTx/>
                <a:latin typeface="Arial"/>
                <a:ea typeface="+mn-ea"/>
                <a:cs typeface="Arial"/>
              </a:rPr>
              <a:t>Universal support webinars</a:t>
            </a:r>
            <a:endParaRPr kumimoji="0" lang="en-GB" sz="9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4625" marR="0" lvl="1" indent="-116205"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a:ln>
                  <a:noFill/>
                </a:ln>
                <a:solidFill>
                  <a:srgbClr val="000000"/>
                </a:solidFill>
                <a:effectLst/>
                <a:uLnTx/>
                <a:uFillTx/>
                <a:latin typeface="Arial"/>
                <a:ea typeface="+mn-ea"/>
                <a:cs typeface="Arial"/>
              </a:rPr>
              <a:t>1</a:t>
            </a:r>
            <a:r>
              <a:rPr kumimoji="0" lang="en-GB" sz="950" b="0" i="0" u="none" strike="noStrike" kern="1200" cap="none" spc="0" normalizeH="0" baseline="30000" noProof="0">
                <a:ln>
                  <a:noFill/>
                </a:ln>
                <a:solidFill>
                  <a:srgbClr val="000000"/>
                </a:solidFill>
                <a:effectLst/>
                <a:uLnTx/>
                <a:uFillTx/>
                <a:latin typeface="Arial"/>
                <a:ea typeface="+mn-ea"/>
                <a:cs typeface="Arial"/>
              </a:rPr>
              <a:t>st</a:t>
            </a:r>
            <a:r>
              <a:rPr kumimoji="0" lang="en-GB" sz="950" b="0" i="0" u="none" strike="noStrike" kern="1200" cap="none" spc="0" normalizeH="0" baseline="0" noProof="0">
                <a:ln>
                  <a:noFill/>
                </a:ln>
                <a:solidFill>
                  <a:srgbClr val="000000"/>
                </a:solidFill>
                <a:effectLst/>
                <a:uLnTx/>
                <a:uFillTx/>
                <a:latin typeface="Arial"/>
                <a:ea typeface="+mn-ea"/>
                <a:cs typeface="Arial"/>
              </a:rPr>
              <a:t> Cohort of intensive support launched</a:t>
            </a:r>
          </a:p>
          <a:p>
            <a:pPr marL="174625" marR="0" lvl="1" indent="-116205"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a:ln>
                  <a:noFill/>
                </a:ln>
                <a:solidFill>
                  <a:srgbClr val="000000"/>
                </a:solidFill>
                <a:effectLst/>
                <a:uLnTx/>
                <a:uFillTx/>
                <a:latin typeface="Arial"/>
                <a:ea typeface="+mn-ea"/>
                <a:cs typeface="Arial"/>
              </a:rPr>
              <a:t>Name regional and system peer ambassadors</a:t>
            </a:r>
          </a:p>
        </p:txBody>
      </p:sp>
      <p:sp>
        <p:nvSpPr>
          <p:cNvPr id="21" name="Oval 20">
            <a:extLst>
              <a:ext uri="{FF2B5EF4-FFF2-40B4-BE49-F238E27FC236}">
                <a16:creationId xmlns:a16="http://schemas.microsoft.com/office/drawing/2014/main" id="{CBC2FB31-A0A8-9F20-51D5-8270445E982F}"/>
              </a:ext>
            </a:extLst>
          </p:cNvPr>
          <p:cNvSpPr/>
          <p:nvPr/>
        </p:nvSpPr>
        <p:spPr>
          <a:xfrm>
            <a:off x="1288278" y="1228381"/>
            <a:ext cx="637163" cy="529888"/>
          </a:xfrm>
          <a:prstGeom prst="ellipse">
            <a:avLst/>
          </a:prstGeom>
          <a:solidFill>
            <a:schemeClr val="bg1"/>
          </a:solidFill>
          <a:ln w="25717" cap="rnd" cmpd="sng" algn="ctr">
            <a:solidFill>
              <a:schemeClr val="accent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1000"/>
              </a:spcAft>
              <a:buClrTx/>
              <a:buSzTx/>
              <a:buFontTx/>
              <a:buNone/>
              <a:tabLst/>
              <a:defRPr/>
            </a:pPr>
            <a:r>
              <a:rPr kumimoji="0" lang="es-ES" sz="1620" b="0" i="0" u="none" strike="noStrike" kern="1200" cap="none" spc="0" normalizeH="0" baseline="0" noProof="0" dirty="0">
                <a:ln>
                  <a:noFill/>
                </a:ln>
                <a:solidFill>
                  <a:srgbClr val="03522D"/>
                </a:solidFill>
                <a:effectLst/>
                <a:uLnTx/>
                <a:uFillTx/>
                <a:latin typeface="Arial" panose="020B0604020202020204" pitchFamily="34" charset="0"/>
                <a:ea typeface="+mn-ea"/>
                <a:cs typeface="Arial" panose="020B0604020202020204" pitchFamily="34" charset="0"/>
              </a:rPr>
              <a:t>May</a:t>
            </a:r>
          </a:p>
        </p:txBody>
      </p:sp>
      <p:sp>
        <p:nvSpPr>
          <p:cNvPr id="24" name="Oval 23">
            <a:extLst>
              <a:ext uri="{FF2B5EF4-FFF2-40B4-BE49-F238E27FC236}">
                <a16:creationId xmlns:a16="http://schemas.microsoft.com/office/drawing/2014/main" id="{FBEDBDEE-2E9A-739A-FD80-57C31B4B749D}"/>
              </a:ext>
            </a:extLst>
          </p:cNvPr>
          <p:cNvSpPr/>
          <p:nvPr/>
        </p:nvSpPr>
        <p:spPr>
          <a:xfrm>
            <a:off x="3626830" y="1228381"/>
            <a:ext cx="637163" cy="529888"/>
          </a:xfrm>
          <a:prstGeom prst="ellipse">
            <a:avLst/>
          </a:prstGeom>
          <a:solidFill>
            <a:schemeClr val="bg1"/>
          </a:solidFill>
          <a:ln w="25717" cap="rnd" cmpd="sng" algn="ctr">
            <a:solidFill>
              <a:schemeClr val="accent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1000"/>
              </a:spcAft>
              <a:buClrTx/>
              <a:buSzTx/>
              <a:buFontTx/>
              <a:buNone/>
              <a:tabLst/>
              <a:defRPr/>
            </a:pPr>
            <a:r>
              <a:rPr kumimoji="0" lang="es-ES" sz="1620" b="0" i="0" u="none" strike="noStrike" kern="1200" cap="none" spc="0" normalizeH="0" baseline="0" noProof="0" dirty="0">
                <a:ln>
                  <a:noFill/>
                </a:ln>
                <a:solidFill>
                  <a:srgbClr val="03522D"/>
                </a:solidFill>
                <a:effectLst/>
                <a:uLnTx/>
                <a:uFillTx/>
                <a:latin typeface="Arial" panose="020B0604020202020204" pitchFamily="34" charset="0"/>
                <a:ea typeface="+mn-ea"/>
                <a:cs typeface="Arial" panose="020B0604020202020204" pitchFamily="34" charset="0"/>
              </a:rPr>
              <a:t>June</a:t>
            </a:r>
          </a:p>
        </p:txBody>
      </p:sp>
      <p:sp>
        <p:nvSpPr>
          <p:cNvPr id="25" name="Oval 24">
            <a:extLst>
              <a:ext uri="{FF2B5EF4-FFF2-40B4-BE49-F238E27FC236}">
                <a16:creationId xmlns:a16="http://schemas.microsoft.com/office/drawing/2014/main" id="{29B6D152-8898-21FF-41AC-D47546B2843F}"/>
              </a:ext>
            </a:extLst>
          </p:cNvPr>
          <p:cNvSpPr/>
          <p:nvPr/>
        </p:nvSpPr>
        <p:spPr>
          <a:xfrm>
            <a:off x="5965382" y="1228381"/>
            <a:ext cx="637163" cy="529888"/>
          </a:xfrm>
          <a:prstGeom prst="ellipse">
            <a:avLst/>
          </a:prstGeom>
          <a:solidFill>
            <a:schemeClr val="bg1"/>
          </a:solidFill>
          <a:ln w="25717" cap="rnd" cmpd="sng" algn="ctr">
            <a:solidFill>
              <a:schemeClr val="accent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1000"/>
              </a:spcAft>
              <a:buClrTx/>
              <a:buSzTx/>
              <a:buFontTx/>
              <a:buNone/>
              <a:tabLst/>
              <a:defRPr/>
            </a:pPr>
            <a:r>
              <a:rPr kumimoji="0" lang="es-ES" sz="1620" b="0" i="0" u="none" strike="noStrike" kern="1200" cap="none" spc="0" normalizeH="0" baseline="0" noProof="0" dirty="0" err="1">
                <a:ln>
                  <a:noFill/>
                </a:ln>
                <a:solidFill>
                  <a:srgbClr val="03522D"/>
                </a:solidFill>
                <a:effectLst/>
                <a:uLnTx/>
                <a:uFillTx/>
                <a:latin typeface="Arial" panose="020B0604020202020204" pitchFamily="34" charset="0"/>
                <a:ea typeface="+mn-ea"/>
                <a:cs typeface="Arial" panose="020B0604020202020204" pitchFamily="34" charset="0"/>
              </a:rPr>
              <a:t>July</a:t>
            </a:r>
            <a:endParaRPr kumimoji="0" lang="es-ES" sz="1620" b="0" i="0" u="none" strike="noStrike" kern="1200" cap="none" spc="0" normalizeH="0" baseline="0" noProof="0" dirty="0">
              <a:ln>
                <a:noFill/>
              </a:ln>
              <a:solidFill>
                <a:srgbClr val="03522D"/>
              </a:solidFill>
              <a:effectLst/>
              <a:uLnTx/>
              <a:uFillTx/>
              <a:latin typeface="Arial" panose="020B0604020202020204" pitchFamily="34" charset="0"/>
              <a:ea typeface="+mn-ea"/>
              <a:cs typeface="Arial" panose="020B0604020202020204" pitchFamily="34" charset="0"/>
            </a:endParaRPr>
          </a:p>
        </p:txBody>
      </p:sp>
      <p:sp>
        <p:nvSpPr>
          <p:cNvPr id="26" name="Oval 25">
            <a:extLst>
              <a:ext uri="{FF2B5EF4-FFF2-40B4-BE49-F238E27FC236}">
                <a16:creationId xmlns:a16="http://schemas.microsoft.com/office/drawing/2014/main" id="{3C2630CF-079C-A43C-3879-B7CC3FACA849}"/>
              </a:ext>
            </a:extLst>
          </p:cNvPr>
          <p:cNvSpPr/>
          <p:nvPr/>
        </p:nvSpPr>
        <p:spPr>
          <a:xfrm>
            <a:off x="8303935" y="1228381"/>
            <a:ext cx="637163" cy="529888"/>
          </a:xfrm>
          <a:prstGeom prst="ellipse">
            <a:avLst/>
          </a:prstGeom>
          <a:solidFill>
            <a:schemeClr val="bg1"/>
          </a:solidFill>
          <a:ln w="25717" cap="rnd" cmpd="sng" algn="ctr">
            <a:solidFill>
              <a:schemeClr val="accent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1000"/>
              </a:spcAft>
              <a:buClrTx/>
              <a:buSzTx/>
              <a:buFontTx/>
              <a:buNone/>
              <a:tabLst/>
              <a:defRPr/>
            </a:pPr>
            <a:r>
              <a:rPr kumimoji="0" lang="es-ES" sz="1620" b="0" i="0" u="none" strike="noStrike" kern="1200" cap="none" spc="0" normalizeH="0" baseline="0" noProof="0" dirty="0" err="1">
                <a:ln>
                  <a:noFill/>
                </a:ln>
                <a:solidFill>
                  <a:srgbClr val="03522D"/>
                </a:solidFill>
                <a:effectLst/>
                <a:uLnTx/>
                <a:uFillTx/>
                <a:latin typeface="Arial" panose="020B0604020202020204" pitchFamily="34" charset="0"/>
                <a:ea typeface="+mn-ea"/>
                <a:cs typeface="Arial" panose="020B0604020202020204" pitchFamily="34" charset="0"/>
              </a:rPr>
              <a:t>Aug</a:t>
            </a:r>
            <a:endParaRPr kumimoji="0" lang="es-ES" sz="1620" b="0" i="0" u="none" strike="noStrike" kern="1200" cap="none" spc="0" normalizeH="0" baseline="0" noProof="0" dirty="0">
              <a:ln>
                <a:noFill/>
              </a:ln>
              <a:solidFill>
                <a:srgbClr val="03522D"/>
              </a:solidFill>
              <a:effectLst/>
              <a:uLnTx/>
              <a:uFillTx/>
              <a:latin typeface="Arial" panose="020B0604020202020204" pitchFamily="34" charset="0"/>
              <a:ea typeface="+mn-ea"/>
              <a:cs typeface="Arial" panose="020B0604020202020204" pitchFamily="34" charset="0"/>
            </a:endParaRPr>
          </a:p>
        </p:txBody>
      </p:sp>
      <p:sp>
        <p:nvSpPr>
          <p:cNvPr id="44" name="Oval 43">
            <a:extLst>
              <a:ext uri="{FF2B5EF4-FFF2-40B4-BE49-F238E27FC236}">
                <a16:creationId xmlns:a16="http://schemas.microsoft.com/office/drawing/2014/main" id="{D627F764-0940-CBC2-2F1E-F02B755C39DF}"/>
              </a:ext>
            </a:extLst>
          </p:cNvPr>
          <p:cNvSpPr/>
          <p:nvPr/>
        </p:nvSpPr>
        <p:spPr>
          <a:xfrm>
            <a:off x="9337570" y="1228381"/>
            <a:ext cx="637163" cy="529888"/>
          </a:xfrm>
          <a:prstGeom prst="ellipse">
            <a:avLst/>
          </a:prstGeom>
          <a:solidFill>
            <a:schemeClr val="bg1"/>
          </a:solidFill>
          <a:ln w="25717" cap="rnd" cmpd="sng" algn="ctr">
            <a:solidFill>
              <a:schemeClr val="accent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1000"/>
              </a:spcAft>
              <a:buClrTx/>
              <a:buSzTx/>
              <a:buFontTx/>
              <a:buNone/>
              <a:tabLst/>
              <a:defRPr/>
            </a:pPr>
            <a:r>
              <a:rPr kumimoji="0" lang="es-ES" sz="1620" b="0" i="0" u="none" strike="noStrike" kern="1200" cap="none" spc="0" normalizeH="0" baseline="0" noProof="0">
                <a:ln>
                  <a:noFill/>
                </a:ln>
                <a:solidFill>
                  <a:srgbClr val="03522D"/>
                </a:solidFill>
                <a:effectLst/>
                <a:uLnTx/>
                <a:uFillTx/>
                <a:latin typeface="Arial" panose="020B0604020202020204" pitchFamily="34" charset="0"/>
                <a:ea typeface="+mn-ea"/>
                <a:cs typeface="Arial" panose="020B0604020202020204" pitchFamily="34" charset="0"/>
              </a:rPr>
              <a:t>Sept</a:t>
            </a:r>
          </a:p>
        </p:txBody>
      </p:sp>
      <p:cxnSp>
        <p:nvCxnSpPr>
          <p:cNvPr id="46" name="Straight Connector 45">
            <a:extLst>
              <a:ext uri="{FF2B5EF4-FFF2-40B4-BE49-F238E27FC236}">
                <a16:creationId xmlns:a16="http://schemas.microsoft.com/office/drawing/2014/main" id="{E698F28A-A796-84FC-5D1E-1DF85CAC26AF}"/>
              </a:ext>
            </a:extLst>
          </p:cNvPr>
          <p:cNvCxnSpPr>
            <a:cxnSpLocks/>
          </p:cNvCxnSpPr>
          <p:nvPr/>
        </p:nvCxnSpPr>
        <p:spPr>
          <a:xfrm>
            <a:off x="1365933" y="1964413"/>
            <a:ext cx="0" cy="621666"/>
          </a:xfrm>
          <a:prstGeom prst="line">
            <a:avLst/>
          </a:prstGeom>
          <a:ln w="1143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204DAB30-101E-B6DA-72D0-F1B55D48DB30}"/>
              </a:ext>
            </a:extLst>
          </p:cNvPr>
          <p:cNvGrpSpPr/>
          <p:nvPr/>
        </p:nvGrpSpPr>
        <p:grpSpPr>
          <a:xfrm>
            <a:off x="93974" y="1984397"/>
            <a:ext cx="1409736" cy="581698"/>
            <a:chOff x="93974" y="2245491"/>
            <a:chExt cx="1409736" cy="581698"/>
          </a:xfrm>
        </p:grpSpPr>
        <p:sp>
          <p:nvSpPr>
            <p:cNvPr id="32" name="TextBox 31">
              <a:extLst>
                <a:ext uri="{FF2B5EF4-FFF2-40B4-BE49-F238E27FC236}">
                  <a16:creationId xmlns:a16="http://schemas.microsoft.com/office/drawing/2014/main" id="{25083ADD-15FD-16BB-B3D5-1251211119BC}"/>
                </a:ext>
              </a:extLst>
            </p:cNvPr>
            <p:cNvSpPr txBox="1"/>
            <p:nvPr/>
          </p:nvSpPr>
          <p:spPr>
            <a:xfrm>
              <a:off x="93974" y="2245491"/>
              <a:ext cx="1101193" cy="581698"/>
            </a:xfrm>
            <a:prstGeom prst="rect">
              <a:avLst/>
            </a:prstGeom>
            <a:noFill/>
          </p:spPr>
          <p:txBody>
            <a:bodyPr wrap="square" lIns="82296" tIns="41148" rIns="82296" bIns="41148" rtlCol="0">
              <a:spAutoFit/>
            </a:bodyPr>
            <a:lstStyle>
              <a:defPPr>
                <a:defRPr lang="en-US"/>
              </a:defPPr>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Practices/ PCNs</a:t>
              </a:r>
            </a:p>
          </p:txBody>
        </p:sp>
        <p:grpSp>
          <p:nvGrpSpPr>
            <p:cNvPr id="86" name="Group 85">
              <a:extLst>
                <a:ext uri="{FF2B5EF4-FFF2-40B4-BE49-F238E27FC236}">
                  <a16:creationId xmlns:a16="http://schemas.microsoft.com/office/drawing/2014/main" id="{3F089EB0-3697-2AE3-F332-04B978220753}"/>
                </a:ext>
              </a:extLst>
            </p:cNvPr>
            <p:cNvGrpSpPr/>
            <p:nvPr/>
          </p:nvGrpSpPr>
          <p:grpSpPr>
            <a:xfrm>
              <a:off x="1228156" y="2398230"/>
              <a:ext cx="275554" cy="276219"/>
              <a:chOff x="1333926" y="2386685"/>
              <a:chExt cx="306171" cy="306910"/>
            </a:xfrm>
          </p:grpSpPr>
          <p:sp>
            <p:nvSpPr>
              <p:cNvPr id="49" name="Freeform 94">
                <a:extLst>
                  <a:ext uri="{FF2B5EF4-FFF2-40B4-BE49-F238E27FC236}">
                    <a16:creationId xmlns:a16="http://schemas.microsoft.com/office/drawing/2014/main" id="{0922150F-5482-B0EF-D8B0-0D5B9C4CC521}"/>
                  </a:ext>
                </a:extLst>
              </p:cNvPr>
              <p:cNvSpPr>
                <a:spLocks/>
              </p:cNvSpPr>
              <p:nvPr/>
            </p:nvSpPr>
            <p:spPr bwMode="gray">
              <a:xfrm>
                <a:off x="1333926" y="23866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w="8572">
                <a:solidFill>
                  <a:schemeClr val="tx2"/>
                </a:solidFill>
              </a:ln>
            </p:spPr>
            <p:txBody>
              <a:bodyPr vert="horz" wrap="square" lIns="79777" tIns="39889" rIns="79777" bIns="39889"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F73"/>
                  </a:solidFill>
                  <a:effectLst/>
                  <a:uLnTx/>
                  <a:uFillTx/>
                  <a:latin typeface="Arial" panose="020B0604020202020204" pitchFamily="34" charset="0"/>
                  <a:ea typeface="+mn-ea"/>
                  <a:cs typeface="Arial" panose="020B0604020202020204" pitchFamily="34" charset="0"/>
                </a:endParaRPr>
              </a:p>
            </p:txBody>
          </p:sp>
          <p:sp>
            <p:nvSpPr>
              <p:cNvPr id="50" name="Freeform 95">
                <a:extLst>
                  <a:ext uri="{FF2B5EF4-FFF2-40B4-BE49-F238E27FC236}">
                    <a16:creationId xmlns:a16="http://schemas.microsoft.com/office/drawing/2014/main" id="{81F70260-4E35-294E-33D8-F63D0FB75046}"/>
                  </a:ext>
                </a:extLst>
              </p:cNvPr>
              <p:cNvSpPr>
                <a:spLocks/>
              </p:cNvSpPr>
              <p:nvPr/>
            </p:nvSpPr>
            <p:spPr bwMode="gray">
              <a:xfrm>
                <a:off x="1450357" y="242894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777" tIns="39889" rIns="79777" bIns="39889"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F73"/>
                  </a:solidFill>
                  <a:effectLst/>
                  <a:uLnTx/>
                  <a:uFillTx/>
                  <a:latin typeface="Arial" panose="020B0604020202020204" pitchFamily="34" charset="0"/>
                  <a:ea typeface="+mn-ea"/>
                  <a:cs typeface="Arial" panose="020B0604020202020204" pitchFamily="34" charset="0"/>
                </a:endParaRPr>
              </a:p>
            </p:txBody>
          </p:sp>
        </p:grpSp>
      </p:grpSp>
      <p:cxnSp>
        <p:nvCxnSpPr>
          <p:cNvPr id="56" name="Straight Connector 55">
            <a:extLst>
              <a:ext uri="{FF2B5EF4-FFF2-40B4-BE49-F238E27FC236}">
                <a16:creationId xmlns:a16="http://schemas.microsoft.com/office/drawing/2014/main" id="{9FBC85D0-0473-6791-B2EC-82D2C7331D4E}"/>
              </a:ext>
            </a:extLst>
          </p:cNvPr>
          <p:cNvCxnSpPr>
            <a:cxnSpLocks/>
          </p:cNvCxnSpPr>
          <p:nvPr/>
        </p:nvCxnSpPr>
        <p:spPr>
          <a:xfrm>
            <a:off x="1365933" y="2947147"/>
            <a:ext cx="0" cy="2332529"/>
          </a:xfrm>
          <a:prstGeom prst="line">
            <a:avLst/>
          </a:prstGeom>
          <a:ln w="1143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13C64249-B3FC-1FE3-E3B0-830566CE7E88}"/>
              </a:ext>
            </a:extLst>
          </p:cNvPr>
          <p:cNvGrpSpPr/>
          <p:nvPr/>
        </p:nvGrpSpPr>
        <p:grpSpPr>
          <a:xfrm>
            <a:off x="202632" y="3947212"/>
            <a:ext cx="1301078" cy="332399"/>
            <a:chOff x="202631" y="3696719"/>
            <a:chExt cx="1301078" cy="332399"/>
          </a:xfrm>
        </p:grpSpPr>
        <p:sp>
          <p:nvSpPr>
            <p:cNvPr id="54" name="TextBox 53">
              <a:extLst>
                <a:ext uri="{FF2B5EF4-FFF2-40B4-BE49-F238E27FC236}">
                  <a16:creationId xmlns:a16="http://schemas.microsoft.com/office/drawing/2014/main" id="{2E955132-33E2-E8D7-7D8B-0502EA490583}"/>
                </a:ext>
              </a:extLst>
            </p:cNvPr>
            <p:cNvSpPr txBox="1"/>
            <p:nvPr/>
          </p:nvSpPr>
          <p:spPr>
            <a:xfrm>
              <a:off x="202631" y="3696719"/>
              <a:ext cx="992535" cy="332399"/>
            </a:xfrm>
            <a:prstGeom prst="rect">
              <a:avLst/>
            </a:prstGeom>
            <a:noFill/>
          </p:spPr>
          <p:txBody>
            <a:bodyPr wrap="square" lIns="82296" tIns="41148" rIns="82296" bIns="41148" rtlCol="0">
              <a:spAutoFit/>
            </a:bodyPr>
            <a:lstStyle>
              <a:defPPr>
                <a:defRPr lang="en-US"/>
              </a:defPPr>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ICBs</a:t>
              </a:r>
            </a:p>
          </p:txBody>
        </p:sp>
        <p:sp>
          <p:nvSpPr>
            <p:cNvPr id="57" name="Freeform 94">
              <a:extLst>
                <a:ext uri="{FF2B5EF4-FFF2-40B4-BE49-F238E27FC236}">
                  <a16:creationId xmlns:a16="http://schemas.microsoft.com/office/drawing/2014/main" id="{550C2D17-E43D-9DFB-D925-AF2FD229409D}"/>
                </a:ext>
              </a:extLst>
            </p:cNvPr>
            <p:cNvSpPr>
              <a:spLocks/>
            </p:cNvSpPr>
            <p:nvPr/>
          </p:nvSpPr>
          <p:spPr bwMode="gray">
            <a:xfrm>
              <a:off x="1228155" y="3724808"/>
              <a:ext cx="275554" cy="276219"/>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w="8572">
              <a:solidFill>
                <a:schemeClr val="tx2"/>
              </a:solidFill>
            </a:ln>
          </p:spPr>
          <p:txBody>
            <a:bodyPr vert="horz" wrap="square" lIns="79777" tIns="39889" rIns="79777" bIns="39889"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F73"/>
                </a:solidFill>
                <a:effectLst/>
                <a:uLnTx/>
                <a:uFillTx/>
                <a:latin typeface="Arial" panose="020B0604020202020204" pitchFamily="34" charset="0"/>
                <a:ea typeface="+mn-ea"/>
                <a:cs typeface="Arial" panose="020B0604020202020204" pitchFamily="34" charset="0"/>
              </a:endParaRPr>
            </a:p>
          </p:txBody>
        </p:sp>
        <p:sp>
          <p:nvSpPr>
            <p:cNvPr id="58" name="Freeform 95">
              <a:extLst>
                <a:ext uri="{FF2B5EF4-FFF2-40B4-BE49-F238E27FC236}">
                  <a16:creationId xmlns:a16="http://schemas.microsoft.com/office/drawing/2014/main" id="{250BC572-B68A-CDE1-08F4-5ADF6C88D995}"/>
                </a:ext>
              </a:extLst>
            </p:cNvPr>
            <p:cNvSpPr>
              <a:spLocks/>
            </p:cNvSpPr>
            <p:nvPr/>
          </p:nvSpPr>
          <p:spPr bwMode="gray">
            <a:xfrm>
              <a:off x="1332943" y="3761789"/>
              <a:ext cx="108226" cy="202258"/>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777" tIns="39889" rIns="79777" bIns="39889"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F73"/>
                </a:solidFill>
                <a:effectLst/>
                <a:uLnTx/>
                <a:uFillTx/>
                <a:latin typeface="Arial" panose="020B0604020202020204" pitchFamily="34" charset="0"/>
                <a:ea typeface="+mn-ea"/>
                <a:cs typeface="Arial" panose="020B0604020202020204" pitchFamily="34" charset="0"/>
              </a:endParaRPr>
            </a:p>
          </p:txBody>
        </p:sp>
      </p:grpSp>
      <p:grpSp>
        <p:nvGrpSpPr>
          <p:cNvPr id="79" name="Group 78">
            <a:extLst>
              <a:ext uri="{FF2B5EF4-FFF2-40B4-BE49-F238E27FC236}">
                <a16:creationId xmlns:a16="http://schemas.microsoft.com/office/drawing/2014/main" id="{4B298C6A-3CFD-247B-7159-0E63E41E8D36}"/>
              </a:ext>
            </a:extLst>
          </p:cNvPr>
          <p:cNvGrpSpPr/>
          <p:nvPr/>
        </p:nvGrpSpPr>
        <p:grpSpPr>
          <a:xfrm>
            <a:off x="202632" y="5364136"/>
            <a:ext cx="1301078" cy="1205246"/>
            <a:chOff x="202631" y="5364136"/>
            <a:chExt cx="1301078" cy="1205246"/>
          </a:xfrm>
        </p:grpSpPr>
        <p:sp>
          <p:nvSpPr>
            <p:cNvPr id="59" name="TextBox 58">
              <a:extLst>
                <a:ext uri="{FF2B5EF4-FFF2-40B4-BE49-F238E27FC236}">
                  <a16:creationId xmlns:a16="http://schemas.microsoft.com/office/drawing/2014/main" id="{76C0AA9A-3F24-DE2E-B2A8-1B858CDB434B}"/>
                </a:ext>
              </a:extLst>
            </p:cNvPr>
            <p:cNvSpPr txBox="1"/>
            <p:nvPr/>
          </p:nvSpPr>
          <p:spPr>
            <a:xfrm>
              <a:off x="202631" y="5800560"/>
              <a:ext cx="992535" cy="332399"/>
            </a:xfrm>
            <a:prstGeom prst="rect">
              <a:avLst/>
            </a:prstGeom>
            <a:noFill/>
          </p:spPr>
          <p:txBody>
            <a:bodyPr wrap="square" lIns="82296" tIns="41148" rIns="82296" bIns="41148" rtlCol="0">
              <a:spAutoFit/>
            </a:bodyPr>
            <a:lstStyle>
              <a:defPPr>
                <a:defRPr lang="en-US"/>
              </a:defPPr>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NHSE</a:t>
              </a:r>
            </a:p>
          </p:txBody>
        </p:sp>
        <p:cxnSp>
          <p:nvCxnSpPr>
            <p:cNvPr id="61" name="Straight Connector 60">
              <a:extLst>
                <a:ext uri="{FF2B5EF4-FFF2-40B4-BE49-F238E27FC236}">
                  <a16:creationId xmlns:a16="http://schemas.microsoft.com/office/drawing/2014/main" id="{A8F551B8-1E72-E066-ACE4-DF7EB4AB8A3B}"/>
                </a:ext>
              </a:extLst>
            </p:cNvPr>
            <p:cNvCxnSpPr>
              <a:cxnSpLocks/>
            </p:cNvCxnSpPr>
            <p:nvPr/>
          </p:nvCxnSpPr>
          <p:spPr>
            <a:xfrm>
              <a:off x="1365932" y="5364136"/>
              <a:ext cx="0" cy="1205246"/>
            </a:xfrm>
            <a:prstGeom prst="line">
              <a:avLst/>
            </a:prstGeom>
            <a:ln w="1143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sp>
          <p:nvSpPr>
            <p:cNvPr id="62" name="Freeform 94">
              <a:extLst>
                <a:ext uri="{FF2B5EF4-FFF2-40B4-BE49-F238E27FC236}">
                  <a16:creationId xmlns:a16="http://schemas.microsoft.com/office/drawing/2014/main" id="{94DF90CB-E9F0-FECA-C8C6-A8F622CC1915}"/>
                </a:ext>
              </a:extLst>
            </p:cNvPr>
            <p:cNvSpPr>
              <a:spLocks/>
            </p:cNvSpPr>
            <p:nvPr/>
          </p:nvSpPr>
          <p:spPr bwMode="gray">
            <a:xfrm>
              <a:off x="1228155" y="5828649"/>
              <a:ext cx="275554" cy="276219"/>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w="8572">
              <a:solidFill>
                <a:schemeClr val="tx2"/>
              </a:solidFill>
            </a:ln>
          </p:spPr>
          <p:txBody>
            <a:bodyPr vert="horz" wrap="square" lIns="79777" tIns="39889" rIns="79777" bIns="39889"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F73"/>
                </a:solidFill>
                <a:effectLst/>
                <a:uLnTx/>
                <a:uFillTx/>
                <a:latin typeface="Arial" panose="020B0604020202020204" pitchFamily="34" charset="0"/>
                <a:ea typeface="+mn-ea"/>
                <a:cs typeface="Arial" panose="020B0604020202020204" pitchFamily="34" charset="0"/>
              </a:endParaRPr>
            </a:p>
          </p:txBody>
        </p:sp>
      </p:grpSp>
      <p:sp>
        <p:nvSpPr>
          <p:cNvPr id="63" name="Freeform 95">
            <a:extLst>
              <a:ext uri="{FF2B5EF4-FFF2-40B4-BE49-F238E27FC236}">
                <a16:creationId xmlns:a16="http://schemas.microsoft.com/office/drawing/2014/main" id="{063B352B-0AFD-6DB2-9F8C-7367DEF75621}"/>
              </a:ext>
            </a:extLst>
          </p:cNvPr>
          <p:cNvSpPr>
            <a:spLocks/>
          </p:cNvSpPr>
          <p:nvPr/>
        </p:nvSpPr>
        <p:spPr bwMode="gray">
          <a:xfrm>
            <a:off x="1332943" y="5865630"/>
            <a:ext cx="108226" cy="202258"/>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777" tIns="39889" rIns="79777" bIns="39889"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F73"/>
              </a:solidFill>
              <a:effectLst/>
              <a:uLnTx/>
              <a:uFillTx/>
              <a:latin typeface="Arial" panose="020B0604020202020204" pitchFamily="34" charset="0"/>
              <a:ea typeface="+mn-ea"/>
              <a:cs typeface="Arial" panose="020B0604020202020204" pitchFamily="34" charset="0"/>
            </a:endParaRPr>
          </a:p>
        </p:txBody>
      </p:sp>
      <p:sp>
        <p:nvSpPr>
          <p:cNvPr id="77" name="TextBox 76">
            <a:extLst>
              <a:ext uri="{FF2B5EF4-FFF2-40B4-BE49-F238E27FC236}">
                <a16:creationId xmlns:a16="http://schemas.microsoft.com/office/drawing/2014/main" id="{5F312017-CDC1-3A70-C899-8D6ADC23E34D}"/>
              </a:ext>
            </a:extLst>
          </p:cNvPr>
          <p:cNvSpPr txBox="1"/>
          <p:nvPr/>
        </p:nvSpPr>
        <p:spPr>
          <a:xfrm>
            <a:off x="6602545" y="5419685"/>
            <a:ext cx="1808438" cy="637097"/>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108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Update &amp; Release Digital pathway framework</a:t>
            </a:r>
          </a:p>
          <a:p>
            <a:pPr marL="174960" marR="0" lvl="1" indent="-11664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9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 online consultation</a:t>
            </a:r>
            <a:r>
              <a:rPr lang="en-GB" sz="990" dirty="0">
                <a:solidFill>
                  <a:srgbClr val="000000"/>
                </a:solidFill>
                <a:latin typeface="Arial" panose="020B0604020202020204" pitchFamily="34" charset="0"/>
                <a:cs typeface="Arial" panose="020B0604020202020204" pitchFamily="34" charset="0"/>
              </a:rPr>
              <a:t>,</a:t>
            </a:r>
            <a:r>
              <a:rPr kumimoji="0" lang="en-GB" sz="99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messaging and booking tools</a:t>
            </a:r>
            <a:endParaRPr kumimoji="0" lang="en-US" sz="99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0" name="Straight Connector 39">
            <a:extLst>
              <a:ext uri="{FF2B5EF4-FFF2-40B4-BE49-F238E27FC236}">
                <a16:creationId xmlns:a16="http://schemas.microsoft.com/office/drawing/2014/main" id="{72EEC1A7-1645-B5C0-76CE-E12238BCD1D8}"/>
              </a:ext>
            </a:extLst>
          </p:cNvPr>
          <p:cNvCxnSpPr>
            <a:cxnSpLocks/>
          </p:cNvCxnSpPr>
          <p:nvPr/>
        </p:nvCxnSpPr>
        <p:spPr>
          <a:xfrm>
            <a:off x="5522259" y="2275247"/>
            <a:ext cx="2828365"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7DE8710-D568-C925-CDB7-496490847F39}"/>
              </a:ext>
            </a:extLst>
          </p:cNvPr>
          <p:cNvSpPr txBox="1"/>
          <p:nvPr/>
        </p:nvSpPr>
        <p:spPr>
          <a:xfrm>
            <a:off x="6382033" y="2185160"/>
            <a:ext cx="2222887" cy="1292662"/>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1050" b="1" i="0" u="none" strike="noStrike" kern="1200" cap="none" spc="0" normalizeH="0" baseline="0" noProof="0" dirty="0">
                <a:ln>
                  <a:noFill/>
                </a:ln>
                <a:solidFill>
                  <a:srgbClr val="000000"/>
                </a:solidFill>
                <a:effectLst/>
                <a:uLnTx/>
                <a:uFillTx/>
                <a:latin typeface="Arial"/>
                <a:ea typeface="+mn-ea"/>
                <a:cs typeface="Arial"/>
              </a:rPr>
              <a:t>Practice/PCN recovery plan finalised</a:t>
            </a:r>
          </a:p>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endParaRPr lang="en-GB" sz="1050" b="1" dirty="0">
              <a:solidFill>
                <a:srgbClr val="000000"/>
              </a:solidFill>
              <a:latin typeface="Arial"/>
              <a:cs typeface="Arial"/>
            </a:endParaRPr>
          </a:p>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endParaRPr lang="en-GB" sz="1050" b="1" dirty="0">
              <a:solidFill>
                <a:srgbClr val="000000"/>
              </a:solidFill>
              <a:latin typeface="Arial"/>
              <a:cs typeface="Arial"/>
            </a:endParaRPr>
          </a:p>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endParaRPr lang="en-GB" sz="1050" b="1" dirty="0">
              <a:solidFill>
                <a:srgbClr val="000000"/>
              </a:solidFill>
              <a:latin typeface="Arial"/>
              <a:cs typeface="Arial"/>
            </a:endParaRPr>
          </a:p>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endParaRPr lang="en-GB" sz="1050" b="1" dirty="0">
              <a:solidFill>
                <a:srgbClr val="000000"/>
              </a:solidFill>
              <a:latin typeface="Arial"/>
              <a:cs typeface="Arial"/>
            </a:endParaRPr>
          </a:p>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1050" b="1" i="0" u="none" strike="noStrike" kern="1200" cap="none" spc="0" normalizeH="0" baseline="0" noProof="0" dirty="0">
                <a:ln>
                  <a:noFill/>
                </a:ln>
                <a:solidFill>
                  <a:srgbClr val="000000"/>
                </a:solidFill>
                <a:effectLst/>
                <a:uLnTx/>
                <a:uFillTx/>
                <a:latin typeface="Arial"/>
                <a:ea typeface="+mn-ea"/>
                <a:cs typeface="Arial"/>
              </a:rPr>
              <a:t>Co-develop &amp; sign off practice/PCN Improvement plans</a:t>
            </a:r>
          </a:p>
        </p:txBody>
      </p:sp>
      <p:sp>
        <p:nvSpPr>
          <p:cNvPr id="27" name="Oval 26">
            <a:extLst>
              <a:ext uri="{FF2B5EF4-FFF2-40B4-BE49-F238E27FC236}">
                <a16:creationId xmlns:a16="http://schemas.microsoft.com/office/drawing/2014/main" id="{2E061FED-D321-A5DB-CF7E-6A2939FED2A0}"/>
              </a:ext>
            </a:extLst>
          </p:cNvPr>
          <p:cNvSpPr/>
          <p:nvPr/>
        </p:nvSpPr>
        <p:spPr>
          <a:xfrm>
            <a:off x="10390589" y="1228381"/>
            <a:ext cx="637163" cy="529888"/>
          </a:xfrm>
          <a:prstGeom prst="ellipse">
            <a:avLst/>
          </a:prstGeom>
          <a:solidFill>
            <a:schemeClr val="bg1"/>
          </a:solidFill>
          <a:ln w="25717" cap="rnd" cmpd="sng" algn="ctr">
            <a:solidFill>
              <a:schemeClr val="accent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1000"/>
              </a:spcAft>
              <a:buClrTx/>
              <a:buSzTx/>
              <a:buFontTx/>
              <a:buNone/>
              <a:tabLst/>
              <a:defRPr/>
            </a:pPr>
            <a:r>
              <a:rPr kumimoji="0" lang="es-ES" sz="1620" b="0" i="0" u="none" strike="noStrike" kern="1200" cap="none" spc="0" normalizeH="0" baseline="0" noProof="0" dirty="0">
                <a:ln>
                  <a:noFill/>
                </a:ln>
                <a:solidFill>
                  <a:srgbClr val="03522D"/>
                </a:solidFill>
                <a:effectLst/>
                <a:uLnTx/>
                <a:uFillTx/>
                <a:latin typeface="Arial" panose="020B0604020202020204" pitchFamily="34" charset="0"/>
                <a:ea typeface="+mn-ea"/>
                <a:cs typeface="Arial" panose="020B0604020202020204" pitchFamily="34" charset="0"/>
              </a:rPr>
              <a:t>Oct</a:t>
            </a:r>
          </a:p>
        </p:txBody>
      </p:sp>
      <p:cxnSp>
        <p:nvCxnSpPr>
          <p:cNvPr id="80" name="Straight Connector 79">
            <a:extLst>
              <a:ext uri="{FF2B5EF4-FFF2-40B4-BE49-F238E27FC236}">
                <a16:creationId xmlns:a16="http://schemas.microsoft.com/office/drawing/2014/main" id="{C074CE5F-7B52-2AC8-E72B-E8F87147BC59}"/>
              </a:ext>
            </a:extLst>
          </p:cNvPr>
          <p:cNvCxnSpPr>
            <a:cxnSpLocks/>
          </p:cNvCxnSpPr>
          <p:nvPr/>
        </p:nvCxnSpPr>
        <p:spPr>
          <a:xfrm>
            <a:off x="5126539" y="4902796"/>
            <a:ext cx="6260841" cy="11237"/>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6097D33-C539-92D9-E366-3AAC540E2EC4}"/>
              </a:ext>
            </a:extLst>
          </p:cNvPr>
          <p:cNvSpPr txBox="1"/>
          <p:nvPr/>
        </p:nvSpPr>
        <p:spPr>
          <a:xfrm>
            <a:off x="5396558" y="4664734"/>
            <a:ext cx="1273602" cy="498598"/>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spAutoFit/>
          </a:bodyPr>
          <a:lstStyle/>
          <a:p>
            <a:pPr marL="58320" marR="0" lvl="1" indent="0" algn="ctr" defTabSz="457200" rtl="0" eaLnBrk="1" fontAlgn="auto" latinLnBrk="0" hangingPunct="1">
              <a:lnSpc>
                <a:spcPct val="100000"/>
              </a:lnSpc>
              <a:spcBef>
                <a:spcPts val="0"/>
              </a:spcBef>
              <a:spcAft>
                <a:spcPts val="0"/>
              </a:spcAft>
              <a:buClr>
                <a:srgbClr val="005EB8"/>
              </a:buClr>
              <a:buSzTx/>
              <a:buFontTx/>
              <a:buNone/>
              <a:tabLst/>
              <a:defRPr/>
            </a:pPr>
            <a:r>
              <a:rPr kumimoji="0" lang="en-GB" sz="108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Support confirm. </a:t>
            </a:r>
          </a:p>
          <a:p>
            <a:pPr marL="174960" marR="0" lvl="1" indent="-11664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108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anose="020B0604020202020204" pitchFamily="34" charset="0"/>
              </a:rPr>
              <a:t>CBT</a:t>
            </a:r>
          </a:p>
          <a:p>
            <a:pPr marL="174960" marR="0" lvl="1" indent="-11664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108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anose="020B0604020202020204" pitchFamily="34" charset="0"/>
              </a:rPr>
              <a:t>Intensive support</a:t>
            </a:r>
            <a:endParaRPr kumimoji="0" lang="en-US" sz="108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89" name="TextBox 88">
            <a:extLst>
              <a:ext uri="{FF2B5EF4-FFF2-40B4-BE49-F238E27FC236}">
                <a16:creationId xmlns:a16="http://schemas.microsoft.com/office/drawing/2014/main" id="{D1FD7064-23D0-4C69-5417-670AF699CC3A}"/>
              </a:ext>
            </a:extLst>
          </p:cNvPr>
          <p:cNvSpPr txBox="1"/>
          <p:nvPr/>
        </p:nvSpPr>
        <p:spPr>
          <a:xfrm>
            <a:off x="3282774" y="4591172"/>
            <a:ext cx="1470546" cy="623248"/>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1050" b="1" i="0" u="none" strike="noStrike" kern="1200" cap="none" spc="0" normalizeH="0" baseline="0" noProof="0">
                <a:ln>
                  <a:noFill/>
                </a:ln>
                <a:solidFill>
                  <a:srgbClr val="000000"/>
                </a:solidFill>
                <a:effectLst/>
                <a:uLnTx/>
                <a:uFillTx/>
                <a:latin typeface="Arial"/>
                <a:ea typeface="+mn-ea"/>
                <a:cs typeface="Arial"/>
              </a:rPr>
              <a:t>Nominate first movers</a:t>
            </a:r>
          </a:p>
          <a:p>
            <a:pPr marL="160020" marR="0" lvl="1" indent="-10668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a:ln>
                  <a:noFill/>
                </a:ln>
                <a:solidFill>
                  <a:srgbClr val="000000"/>
                </a:solidFill>
                <a:effectLst/>
                <a:uLnTx/>
                <a:uFillTx/>
                <a:latin typeface="Arial"/>
                <a:ea typeface="+mn-ea"/>
                <a:cs typeface="Arial"/>
              </a:rPr>
              <a:t>CBT</a:t>
            </a:r>
          </a:p>
          <a:p>
            <a:pPr marL="160020" marR="0" lvl="1" indent="-10668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a:ln>
                  <a:noFill/>
                </a:ln>
                <a:solidFill>
                  <a:srgbClr val="000000"/>
                </a:solidFill>
                <a:effectLst/>
                <a:uLnTx/>
                <a:uFillTx/>
                <a:latin typeface="Arial"/>
                <a:ea typeface="+mn-ea"/>
                <a:cs typeface="Arial"/>
              </a:rPr>
              <a:t>Intense support</a:t>
            </a:r>
          </a:p>
          <a:p>
            <a:pPr marL="160020" marR="0" lvl="1" indent="-10668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a:ln>
                  <a:noFill/>
                </a:ln>
                <a:solidFill>
                  <a:srgbClr val="000000"/>
                </a:solidFill>
                <a:effectLst/>
                <a:uLnTx/>
                <a:uFillTx/>
                <a:latin typeface="Arial"/>
                <a:ea typeface="+mn-ea"/>
                <a:cs typeface="Arial"/>
              </a:rPr>
              <a:t>Care navigator training</a:t>
            </a:r>
          </a:p>
        </p:txBody>
      </p:sp>
      <p:cxnSp>
        <p:nvCxnSpPr>
          <p:cNvPr id="15" name="Straight Connector 14">
            <a:extLst>
              <a:ext uri="{FF2B5EF4-FFF2-40B4-BE49-F238E27FC236}">
                <a16:creationId xmlns:a16="http://schemas.microsoft.com/office/drawing/2014/main" id="{FDCB00B2-A2F9-B5F8-D66D-F33BCC4374BB}"/>
              </a:ext>
            </a:extLst>
          </p:cNvPr>
          <p:cNvCxnSpPr>
            <a:cxnSpLocks/>
          </p:cNvCxnSpPr>
          <p:nvPr/>
        </p:nvCxnSpPr>
        <p:spPr>
          <a:xfrm>
            <a:off x="3695139" y="2275247"/>
            <a:ext cx="1600349"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B6FD4D-5941-E539-D528-144B5A2E5728}"/>
              </a:ext>
            </a:extLst>
          </p:cNvPr>
          <p:cNvSpPr txBox="1"/>
          <p:nvPr/>
        </p:nvSpPr>
        <p:spPr>
          <a:xfrm>
            <a:off x="4337286" y="1748224"/>
            <a:ext cx="1971454" cy="493981"/>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1050" b="1" i="0" u="none" strike="noStrike" kern="1200" cap="none" spc="0" normalizeH="0" baseline="0" noProof="0" dirty="0">
                <a:ln>
                  <a:noFill/>
                </a:ln>
                <a:solidFill>
                  <a:srgbClr val="000000"/>
                </a:solidFill>
                <a:effectLst/>
                <a:uLnTx/>
                <a:uFillTx/>
                <a:latin typeface="Arial"/>
                <a:ea typeface="+mn-ea"/>
                <a:cs typeface="Arial"/>
              </a:rPr>
              <a:t>Confirm Requested Support</a:t>
            </a:r>
          </a:p>
          <a:p>
            <a:pPr marL="204120" marR="0" lvl="1" indent="-13608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108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(CBT, OC, transf. support, care navigator etc.,)</a:t>
            </a:r>
          </a:p>
        </p:txBody>
      </p:sp>
      <p:cxnSp>
        <p:nvCxnSpPr>
          <p:cNvPr id="31" name="Straight Connector 30">
            <a:extLst>
              <a:ext uri="{FF2B5EF4-FFF2-40B4-BE49-F238E27FC236}">
                <a16:creationId xmlns:a16="http://schemas.microsoft.com/office/drawing/2014/main" id="{C29DE236-F2D7-6F09-A330-2469C9FA126D}"/>
              </a:ext>
            </a:extLst>
          </p:cNvPr>
          <p:cNvCxnSpPr>
            <a:cxnSpLocks/>
          </p:cNvCxnSpPr>
          <p:nvPr/>
        </p:nvCxnSpPr>
        <p:spPr>
          <a:xfrm>
            <a:off x="8303935" y="4632393"/>
            <a:ext cx="3050272"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762AE97-B4D8-4C65-4A9D-B706C8EF2DB9}"/>
              </a:ext>
            </a:extLst>
          </p:cNvPr>
          <p:cNvSpPr txBox="1"/>
          <p:nvPr/>
        </p:nvSpPr>
        <p:spPr>
          <a:xfrm>
            <a:off x="8789673" y="4251520"/>
            <a:ext cx="2358660" cy="615553"/>
          </a:xfrm>
          <a:prstGeom prst="rect">
            <a:avLst/>
          </a:prstGeom>
          <a:solidFill>
            <a:srgbClr val="FFFFFF"/>
          </a:solidFill>
          <a:ln w="8572" cap="flat" cmpd="sng" algn="ctr">
            <a:solidFill>
              <a:srgbClr val="9A9A9A"/>
            </a:solidFill>
            <a:prstDash val="solid"/>
            <a:round/>
            <a:headEnd type="none" w="med" len="med"/>
            <a:tailEnd type="none" w="med" len="med"/>
          </a:ln>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Arial"/>
              </a:rPr>
              <a:t>Support practices with transformation</a:t>
            </a:r>
            <a:endParaRPr kumimoji="0" lang="en-GB" sz="10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60020" marR="0" lvl="1" indent="-106680" algn="ctr" defTabSz="457200" rtl="0" eaLnBrk="1" fontAlgn="auto" latinLnBrk="0" hangingPunct="1">
              <a:lnSpc>
                <a:spcPct val="100000"/>
              </a:lnSpc>
              <a:spcBef>
                <a:spcPts val="0"/>
              </a:spcBef>
              <a:spcAft>
                <a:spcPts val="0"/>
              </a:spcAft>
              <a:buClr>
                <a:srgbClr val="005EB8"/>
              </a:buClr>
              <a:buSzTx/>
              <a:buFont typeface="Trebuchet MS" panose="020B0603020202020204" pitchFamily="34" charset="0"/>
              <a:buChar char="•"/>
              <a:tabLst/>
              <a:defRPr/>
            </a:pPr>
            <a:r>
              <a:rPr kumimoji="0" lang="en-GB" sz="950" b="0" i="0" u="none" strike="noStrike" kern="1200" cap="none" spc="0" normalizeH="0" baseline="0" noProof="0" dirty="0">
                <a:ln>
                  <a:noFill/>
                </a:ln>
                <a:solidFill>
                  <a:srgbClr val="000000"/>
                </a:solidFill>
                <a:effectLst/>
                <a:uLnTx/>
                <a:uFillTx/>
                <a:latin typeface="Arial"/>
                <a:ea typeface="+mn-ea"/>
                <a:cs typeface="Arial"/>
              </a:rPr>
              <a:t>Deliver transformation support equivalent to intermediate to ~20 practices per year</a:t>
            </a:r>
            <a:endParaRPr kumimoji="0" lang="en-US" sz="950" b="0" i="0" u="none" strike="noStrike" kern="1200" cap="none" spc="0" normalizeH="0" baseline="0" noProof="0" dirty="0">
              <a:ln>
                <a:noFill/>
              </a:ln>
              <a:solidFill>
                <a:srgbClr val="000000"/>
              </a:solidFill>
              <a:effectLst/>
              <a:uLnTx/>
              <a:uFillTx/>
              <a:latin typeface="Arial"/>
              <a:ea typeface="+mn-ea"/>
              <a:cs typeface="Arial"/>
            </a:endParaRPr>
          </a:p>
        </p:txBody>
      </p:sp>
      <p:cxnSp>
        <p:nvCxnSpPr>
          <p:cNvPr id="6" name="Straight Connector 5">
            <a:extLst>
              <a:ext uri="{FF2B5EF4-FFF2-40B4-BE49-F238E27FC236}">
                <a16:creationId xmlns:a16="http://schemas.microsoft.com/office/drawing/2014/main" id="{4EE31693-12D9-E7F2-4F3A-8B3C6B4B974E}"/>
              </a:ext>
            </a:extLst>
          </p:cNvPr>
          <p:cNvCxnSpPr>
            <a:cxnSpLocks/>
          </p:cNvCxnSpPr>
          <p:nvPr/>
        </p:nvCxnSpPr>
        <p:spPr>
          <a:xfrm flipV="1">
            <a:off x="6344317" y="3965702"/>
            <a:ext cx="2401081" cy="9599"/>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65C3DA-46AD-E42D-72F8-997053D11612}"/>
              </a:ext>
            </a:extLst>
          </p:cNvPr>
          <p:cNvCxnSpPr>
            <a:cxnSpLocks/>
          </p:cNvCxnSpPr>
          <p:nvPr/>
        </p:nvCxnSpPr>
        <p:spPr>
          <a:xfrm>
            <a:off x="1590161" y="3426793"/>
            <a:ext cx="282182" cy="2207"/>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B1D69D-5A89-5A3D-2CBE-289C6CFFB95E}"/>
              </a:ext>
            </a:extLst>
          </p:cNvPr>
          <p:cNvCxnSpPr>
            <a:cxnSpLocks/>
          </p:cNvCxnSpPr>
          <p:nvPr/>
        </p:nvCxnSpPr>
        <p:spPr>
          <a:xfrm>
            <a:off x="3603037" y="3391706"/>
            <a:ext cx="282182" cy="2207"/>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1483F0-BEC7-7099-4BFC-D3FCC411D230}"/>
              </a:ext>
            </a:extLst>
          </p:cNvPr>
          <p:cNvCxnSpPr>
            <a:cxnSpLocks/>
          </p:cNvCxnSpPr>
          <p:nvPr/>
        </p:nvCxnSpPr>
        <p:spPr>
          <a:xfrm>
            <a:off x="6177327" y="3391706"/>
            <a:ext cx="166990"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C1A8A42-B6AA-8B87-461F-82382F9AA7F6}"/>
              </a:ext>
            </a:extLst>
          </p:cNvPr>
          <p:cNvCxnSpPr>
            <a:cxnSpLocks/>
          </p:cNvCxnSpPr>
          <p:nvPr/>
        </p:nvCxnSpPr>
        <p:spPr>
          <a:xfrm>
            <a:off x="1643259" y="4038764"/>
            <a:ext cx="2164869"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24A14F-BE70-77F2-5A29-36BBF8C75771}"/>
              </a:ext>
            </a:extLst>
          </p:cNvPr>
          <p:cNvCxnSpPr>
            <a:cxnSpLocks/>
          </p:cNvCxnSpPr>
          <p:nvPr/>
        </p:nvCxnSpPr>
        <p:spPr>
          <a:xfrm>
            <a:off x="1398401" y="2735679"/>
            <a:ext cx="282182" cy="2207"/>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7B20B75-9936-42C6-1C90-DD46004D504F}"/>
              </a:ext>
            </a:extLst>
          </p:cNvPr>
          <p:cNvCxnSpPr>
            <a:cxnSpLocks/>
          </p:cNvCxnSpPr>
          <p:nvPr/>
        </p:nvCxnSpPr>
        <p:spPr>
          <a:xfrm>
            <a:off x="5288872" y="2766353"/>
            <a:ext cx="995091"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711045D-9461-EFF9-95CE-7E35BD08818B}"/>
              </a:ext>
            </a:extLst>
          </p:cNvPr>
          <p:cNvCxnSpPr>
            <a:cxnSpLocks/>
          </p:cNvCxnSpPr>
          <p:nvPr/>
        </p:nvCxnSpPr>
        <p:spPr>
          <a:xfrm>
            <a:off x="1372502" y="5744866"/>
            <a:ext cx="166990"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2D4AEC7-5C3E-39FE-FBB8-BA55055AE238}"/>
              </a:ext>
            </a:extLst>
          </p:cNvPr>
          <p:cNvCxnSpPr>
            <a:cxnSpLocks/>
          </p:cNvCxnSpPr>
          <p:nvPr/>
        </p:nvCxnSpPr>
        <p:spPr>
          <a:xfrm>
            <a:off x="3808128" y="5744866"/>
            <a:ext cx="166990"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F9DC369-BB87-9DB6-49D3-19556F101043}"/>
              </a:ext>
            </a:extLst>
          </p:cNvPr>
          <p:cNvCxnSpPr>
            <a:cxnSpLocks/>
          </p:cNvCxnSpPr>
          <p:nvPr/>
        </p:nvCxnSpPr>
        <p:spPr>
          <a:xfrm>
            <a:off x="5920353" y="5698370"/>
            <a:ext cx="600559" cy="0"/>
          </a:xfrm>
          <a:prstGeom prst="line">
            <a:avLst/>
          </a:prstGeom>
          <a:ln w="11430">
            <a:headEnd type="oval" w="sm" len="sm"/>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165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1AA938FE962A45A3E19DCBCF209F91" ma:contentTypeVersion="2" ma:contentTypeDescription="Create a new document." ma:contentTypeScope="" ma:versionID="29afa3d6249a094a2c01bc6834659e8c">
  <xsd:schema xmlns:xsd="http://www.w3.org/2001/XMLSchema" xmlns:xs="http://www.w3.org/2001/XMLSchema" xmlns:p="http://schemas.microsoft.com/office/2006/metadata/properties" xmlns:ns3="32678723-8c06-45e1-8bd0-318b9868a43d" targetNamespace="http://schemas.microsoft.com/office/2006/metadata/properties" ma:root="true" ma:fieldsID="785bb098d266caf84a8106edfc1601d1" ns3:_="">
    <xsd:import namespace="32678723-8c06-45e1-8bd0-318b9868a43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678723-8c06-45e1-8bd0-318b9868a4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B93807-5E78-4021-BD37-483B9A972A46}">
  <ds:schemaRefs>
    <ds:schemaRef ds:uri="http://schemas.microsoft.com/sharepoint/v3/contenttype/forms"/>
  </ds:schemaRefs>
</ds:datastoreItem>
</file>

<file path=customXml/itemProps2.xml><?xml version="1.0" encoding="utf-8"?>
<ds:datastoreItem xmlns:ds="http://schemas.openxmlformats.org/officeDocument/2006/customXml" ds:itemID="{E212B742-8C1F-4AE1-9575-516B004730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678723-8c06-45e1-8bd0-318b9868a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C3DC9F-A76E-4344-8495-53EB1BBD4897}">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32678723-8c06-45e1-8bd0-318b9868a43d"/>
    <ds:schemaRef ds:uri="http://purl.org/dc/term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11122</TotalTime>
  <Words>5729</Words>
  <Application>Microsoft Office PowerPoint</Application>
  <PresentationFormat>Widescreen</PresentationFormat>
  <Paragraphs>616</Paragraphs>
  <Slides>32</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-apple-system</vt:lpstr>
      <vt:lpstr>Arial</vt:lpstr>
      <vt:lpstr>Calibri</vt:lpstr>
      <vt:lpstr>Calibri Light</vt:lpstr>
      <vt:lpstr>Trebuchet MS</vt:lpstr>
      <vt:lpstr>Office Theme</vt:lpstr>
      <vt:lpstr>think-cell Slide</vt:lpstr>
      <vt:lpstr>Primary Care Update:   Wirral Practice Managers Forum </vt:lpstr>
      <vt:lpstr>Agenda</vt:lpstr>
      <vt:lpstr>1948 Once upon a time …..</vt:lpstr>
      <vt:lpstr>…….2023</vt:lpstr>
      <vt:lpstr>The Delivery Plan for Recovering Access to Primary Care is one of three NHS strategic recovery plans addressing priority areas </vt:lpstr>
      <vt:lpstr>Why we need a Delivery Plan for Recovering Access to Primary Care</vt:lpstr>
      <vt:lpstr>PowerPoint Presentation</vt:lpstr>
      <vt:lpstr>PowerPoint Presentation</vt:lpstr>
      <vt:lpstr>Key timelines in the first 6 months</vt:lpstr>
      <vt:lpstr>Proposed Delivery Chain for PCARP</vt:lpstr>
      <vt:lpstr>PCARP Checklist (1): Summary </vt:lpstr>
      <vt:lpstr>PCARP Checklist (2): Checklist of key practice/PCN actions</vt:lpstr>
      <vt:lpstr>PCARP Checklist (3): Checklist of key ICB Actions</vt:lpstr>
      <vt:lpstr>Delivery and implementation – role of NHS England Regional Teams: </vt:lpstr>
      <vt:lpstr>Delivery &amp; implementation – NW Regional Team Commitment &amp; Support Offers for ICBs</vt:lpstr>
      <vt:lpstr>PowerPoint Presentation</vt:lpstr>
      <vt:lpstr> </vt:lpstr>
      <vt:lpstr>PowerPoint Presentation</vt:lpstr>
      <vt:lpstr>Acute Respiratory Infection (ARI) hubs </vt:lpstr>
      <vt:lpstr>PowerPoint Presentation</vt:lpstr>
      <vt:lpstr>Fuller Stocktake</vt:lpstr>
      <vt:lpstr>Primary care service development  funding &amp;  General Practice IT funding guidance 2023/24</vt:lpstr>
      <vt:lpstr>General Practice Improvement Programme </vt:lpstr>
      <vt:lpstr>PowerPoint Presentation</vt:lpstr>
      <vt:lpstr>PowerPoint Presentation</vt:lpstr>
      <vt:lpstr>System working: Integrated Care Systems</vt:lpstr>
      <vt:lpstr>PowerPoint Presentation</vt:lpstr>
      <vt:lpstr>PowerPoint Presentation</vt:lpstr>
      <vt:lpstr>Recommendations </vt:lpstr>
      <vt:lpstr>General Practice : Current Issues</vt:lpstr>
      <vt:lpstr>Future of General Practice</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Gregory</dc:creator>
  <cp:lastModifiedBy>Paula Cowan</cp:lastModifiedBy>
  <cp:revision>12</cp:revision>
  <dcterms:created xsi:type="dcterms:W3CDTF">2022-05-09T09:52:01Z</dcterms:created>
  <dcterms:modified xsi:type="dcterms:W3CDTF">2023-06-27T20:26:37Z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0x010100831AA938FE962A45A3E19DCBCF209F91</vt:lpwstr>
  </property>
</Properties>
</file>